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9"/>
  </p:notesMasterIdLst>
  <p:sldIdLst>
    <p:sldId id="1440" r:id="rId2"/>
    <p:sldId id="2171" r:id="rId3"/>
    <p:sldId id="2236" r:id="rId4"/>
    <p:sldId id="2239" r:id="rId5"/>
    <p:sldId id="2240" r:id="rId6"/>
    <p:sldId id="2242" r:id="rId7"/>
    <p:sldId id="2243" r:id="rId8"/>
    <p:sldId id="2256" r:id="rId9"/>
    <p:sldId id="2257" r:id="rId10"/>
    <p:sldId id="2250" r:id="rId11"/>
    <p:sldId id="2251" r:id="rId12"/>
    <p:sldId id="2237" r:id="rId13"/>
    <p:sldId id="2258" r:id="rId14"/>
    <p:sldId id="2259" r:id="rId15"/>
    <p:sldId id="2264" r:id="rId16"/>
    <p:sldId id="2265" r:id="rId17"/>
    <p:sldId id="2266" r:id="rId18"/>
    <p:sldId id="2267" r:id="rId19"/>
    <p:sldId id="2268" r:id="rId20"/>
    <p:sldId id="2238" r:id="rId21"/>
    <p:sldId id="2269" r:id="rId22"/>
    <p:sldId id="2270" r:id="rId23"/>
    <p:sldId id="2271" r:id="rId24"/>
    <p:sldId id="2272" r:id="rId25"/>
    <p:sldId id="2273" r:id="rId26"/>
    <p:sldId id="2274" r:id="rId27"/>
    <p:sldId id="2275" r:id="rId28"/>
  </p:sldIdLst>
  <p:sldSz cx="12192000" cy="6858000"/>
  <p:notesSz cx="7023100" cy="9309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C2E0C"/>
    <a:srgbClr val="FC2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02" autoAdjust="0"/>
    <p:restoredTop sz="94507" autoAdjust="0"/>
  </p:normalViewPr>
  <p:slideViewPr>
    <p:cSldViewPr snapToGrid="0">
      <p:cViewPr varScale="1">
        <p:scale>
          <a:sx n="104" d="100"/>
          <a:sy n="104" d="100"/>
        </p:scale>
        <p:origin x="912" y="114"/>
      </p:cViewPr>
      <p:guideLst>
        <p:guide orient="horz" pos="2184"/>
        <p:guide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698500"/>
            <a:ext cx="6202362" cy="3489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99" tIns="93299" rIns="93299" bIns="9329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698500"/>
            <a:ext cx="6200775" cy="3489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FBB222B-19B0-8E42-B065-C90FB5501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1BFD01E-AF1C-AF99-FB2C-99FF313E35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0F97B6A-D63F-25A4-6117-C3AA9E7EFD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93544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4207435-371C-FEC3-74AC-E9A1B8651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BD8F04DA-D4B2-948A-EA4A-8517CC7B8A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6F800236-CBBB-1D47-C4DD-2C9FE216C5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61064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72F4F05-488A-0211-54AB-33C37956E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0A476A9A-D13B-806D-C186-4DD9BBE9F2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4A6A3537-A9F1-390E-E5AF-1A093F9C6B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82908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6A9DD50-0C24-9D34-E256-74ACEB559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8354EEF-B917-6419-CA63-A9AD2D82A7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869A5E4-3E8C-8A69-D99B-CBF4B350C2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61486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C03E3B9-A53E-82BF-D160-813E6D2C5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8F72DC2-CE3E-16E3-7274-0E0BB52D9B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0807F0A-66CF-4B2F-8196-678026DBEDD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28426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EED8CF1-8AFF-A1E5-BC8E-948745394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A9CB80FA-A58A-E543-4E5F-AF4759DA01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B88E413-223E-D663-CB91-76CA3FE22B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784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CED47B9-FB66-966C-B878-8D2C2EFC8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4A169150-AACD-541D-2548-35AC198AC0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765DB74-B1E1-5AB1-548C-D1EB60FD0C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17895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7F141FDC-4850-2D6C-5A48-B7D2CEFE2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3272F36-DAE8-D987-1F50-ED2C60C025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55B66B2-8F2F-1A6F-1C19-63068FF5BD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16667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5258DAD-2736-CE37-4F81-E0BB39172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BE2FC902-70E2-9A5A-BC6A-DC02D52A18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59D7ED7-ABF2-FAAD-FC28-7C978C4F63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8549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CF8F61A-1CEB-1805-CCB4-3D8A41B27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B72AD572-F5AB-7AB1-BC95-4409F64AC7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4A868170-CD85-2D04-3E6D-DDC75A1713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92842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55AA402-7F49-FC94-2FE1-D60EAFBA6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F3AF33C-4EF8-7868-F10A-7A1D10A973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0BCBC89-B529-564F-EFD2-F02F8FE445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978345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46D6EECC-0DC4-FE5C-F661-2ACCDCEC3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F3C51E8-5021-25D6-8D00-A62D3BBF06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B26B600-6274-07D1-68EB-1CF2695096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89578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77FA915-7D48-D0CF-B8AC-0D860A403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5D3ADF4-107B-9AD7-6FFD-FF5D29F4C9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8E2F0EC-8A1F-4224-4BF5-2E01926E5F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15079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ACB782C-8907-3309-515F-88CDE1B78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A7F6D1D1-EEE7-E0A8-7118-FAFFF1F61B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560E26D-6845-3422-14D2-3FD54128FD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04333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7BD3551B-BDC4-B6C4-218F-101568C60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51F832B6-87B4-FF94-C9AE-DEFCB746C7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13D2D05-5FFB-E969-0B00-B7469BD450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82086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76A6E0AD-FC11-1F6F-99DA-B6DA6E658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E5B4DFD-F6A4-5B2D-C3F8-06514BF85E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874CCEE-664C-FA82-05F3-75169292BA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80837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76A4E4B-30F9-5E41-BEA8-551575008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B98BF65-4B8E-D768-56C9-879B67A775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7818298-6676-3062-339E-32C7C242A0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83476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E73E536C-744C-CDF4-1BFC-AFB0E3B68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90C4230E-4588-9251-4ACE-C3319282E3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02FA474-5185-66CE-AA41-74A14D60AC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52790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0851A03-9646-9DF6-65E6-BB7F24C44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420D4922-5D3F-0C0E-EA89-815615D263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C16D170-8615-3282-461D-5B67A5A6A2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4145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A7FA84F-E471-E9F4-E622-CE756DD76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C5BFB0A-F0A4-A35A-63DA-789353B569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CF2C886-1556-FDF6-C05C-8538C051A0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9633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3483E0F-4A97-EB82-EB9B-C46BF6A21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411245E-F2DA-F7D0-B1CE-AF32F5B8F0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B55D838-DAEF-3FDA-4896-900A6104BD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30125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064A63A-8936-DD2C-6CD4-645A8947F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D04E002-F1C3-D3E3-5C18-D488C0C54B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68700C2-2720-81B0-FF7B-2E0AABEF39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3398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566092B-FDF8-BA18-0AA0-F91E76034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C40D016-B69D-CB8E-BBD6-FB2E85DA0A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D5F634A-FD10-9F0C-D2FE-C069270E37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9332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E4D282A8-2C01-228E-3710-B858AFDB5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1C6455A-8C41-7062-988F-B929D69EEE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4F23356-28C1-77B2-7A48-D5308E7730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2629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710A91E-BCC2-7265-BF62-8BEA43DDC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D69D6E6-AEFD-B376-22AD-72B924206B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FDFCEF2-996F-4AE3-FAC0-8794D3B7AE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41888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49BFF13C-3133-8DA6-0C76-1C552C94B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9A891AA-669F-3B39-369B-2812E52737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F6ADF300-A0E4-F195-28B1-A5FDFF539A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759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545430"/>
            <a:ext cx="11430000" cy="2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7200" b="1" dirty="0"/>
              <a:t>Survey of 2 Samuel</a:t>
            </a:r>
            <a:br>
              <a:rPr lang="en-US" sz="1400" b="1" dirty="0"/>
            </a:br>
            <a:br>
              <a:rPr lang="en-US" sz="1400" b="1" dirty="0"/>
            </a:br>
            <a:r>
              <a:rPr lang="en-US" sz="5400" b="1" dirty="0"/>
              <a:t>Lesson Two</a:t>
            </a:r>
            <a:br>
              <a:rPr lang="en-US" sz="5400" b="1" dirty="0"/>
            </a:br>
            <a:endParaRPr lang="en-US"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6770747" y="3201225"/>
            <a:ext cx="5068328" cy="3183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4800" dirty="0"/>
              <a:t>Palm Beach Lakes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40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600" dirty="0"/>
              <a:t>April-June  2025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40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Dan Jenkins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443615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5071048F-6F5C-8310-4AE2-540B52625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76E85DE-AF1C-CBF6-2275-B8A539033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Becoming King Over Judah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F4F0BA-46B6-93C5-FE68-8CC0C58355CB}"/>
              </a:ext>
            </a:extLst>
          </p:cNvPr>
          <p:cNvSpPr txBox="1"/>
          <p:nvPr/>
        </p:nvSpPr>
        <p:spPr>
          <a:xfrm>
            <a:off x="448574" y="1557927"/>
            <a:ext cx="113006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grief over Saul’s Death (2 Sam. 1)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path to becoming king was not easy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Three people are involved: Ishbosheth, Abner, Joab</a:t>
            </a:r>
          </a:p>
          <a:p>
            <a:pPr>
              <a:spcAft>
                <a:spcPts val="1200"/>
              </a:spcAft>
              <a:buClr>
                <a:schemeClr val="bg1"/>
              </a:buClr>
            </a:pPr>
            <a:r>
              <a:rPr lang="en-US" sz="2700" b="1" dirty="0">
                <a:solidFill>
                  <a:schemeClr val="bg1"/>
                </a:solidFill>
              </a:rPr>
              <a:t>    </a:t>
            </a:r>
            <a:r>
              <a:rPr lang="en-US" sz="2600" b="1" dirty="0">
                <a:solidFill>
                  <a:schemeClr val="bg1"/>
                </a:solidFill>
              </a:rPr>
              <a:t>-  Ishbosheh: the son of Saul, age 40 (2 Sam 2:10)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-  Abner: cousin of Saul; commander of Saul’s army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-  Abner: brought David with Goliath’s head to Saul</a:t>
            </a:r>
          </a:p>
          <a:p>
            <a:pPr>
              <a:spcAft>
                <a:spcPts val="12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-  Abner: failed to guard Saul as David cut Saul’s garment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</a:t>
            </a:r>
            <a:r>
              <a:rPr lang="en-US" sz="2600" b="1" dirty="0">
                <a:solidFill>
                  <a:srgbClr val="FFFF00"/>
                </a:solidFill>
              </a:rPr>
              <a:t>-  Joab:  friend, commander of David’s army (2 Sam. 8:16)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rgbClr val="FFFF00"/>
                </a:solidFill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131057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5D32A2E-ED4D-D828-210C-C573FA6C1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51F2913C-E3CC-C04F-7B74-1083BA08E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Becoming King Over Judah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40A358-4A25-1822-79E5-11355067945B}"/>
              </a:ext>
            </a:extLst>
          </p:cNvPr>
          <p:cNvSpPr txBox="1"/>
          <p:nvPr/>
        </p:nvSpPr>
        <p:spPr>
          <a:xfrm>
            <a:off x="448574" y="1557927"/>
            <a:ext cx="11300603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grief over Saul’s Death (2 Sam. 1)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path to becoming king was not easy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Three people are involved: Ishbosheth, Abner, Joab</a:t>
            </a:r>
          </a:p>
          <a:p>
            <a:pPr>
              <a:spcAft>
                <a:spcPts val="1200"/>
              </a:spcAft>
              <a:buClr>
                <a:schemeClr val="bg1"/>
              </a:buClr>
            </a:pPr>
            <a:r>
              <a:rPr lang="en-US" sz="2700" b="1" dirty="0">
                <a:solidFill>
                  <a:schemeClr val="bg1"/>
                </a:solidFill>
              </a:rPr>
              <a:t>    </a:t>
            </a:r>
            <a:r>
              <a:rPr lang="en-US" sz="2600" b="1" dirty="0">
                <a:solidFill>
                  <a:schemeClr val="bg1"/>
                </a:solidFill>
              </a:rPr>
              <a:t>-  Ishbosheh: the son of Saul, age 40 (2 Sam 2:10)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-  Abner: cousin of Saul; commander of Saul’s army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-  Abner: brought David with Goliath’s head to Saul</a:t>
            </a:r>
          </a:p>
          <a:p>
            <a:pPr>
              <a:spcAft>
                <a:spcPts val="12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-  Abner: failed to guard Saul as David cut Saul’s garment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</a:t>
            </a:r>
            <a:r>
              <a:rPr lang="en-US" sz="2600" b="1" dirty="0">
                <a:solidFill>
                  <a:srgbClr val="FFFF00"/>
                </a:solidFill>
              </a:rPr>
              <a:t>-  Joab:  friend, commander of David’s army (2 Sam. 8:16)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rgbClr val="FFFF00"/>
                </a:solidFill>
              </a:rPr>
              <a:t>    -  Joab: His “army” meets Abner’s “army” in a gross contest, then 	Abner flees from the battle; kills Joab’s brother (2 Sam. 2:12ff)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0397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9F12F28-6836-A2D6-CF25-B388CD3D9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2C609EA9-1F2D-E0C7-55ED-2864D624C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Become King Over Israel</a:t>
            </a:r>
          </a:p>
        </p:txBody>
      </p:sp>
    </p:spTree>
    <p:extLst>
      <p:ext uri="{BB962C8B-B14F-4D97-AF65-F5344CB8AC3E}">
        <p14:creationId xmlns:p14="http://schemas.microsoft.com/office/powerpoint/2010/main" val="3344583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BEE974C-A867-70F1-B326-92B8712A4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9FB4CBF-E344-A94B-7818-BB745CBF4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Become King Over Israel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79C5D9-F22C-7F9E-2102-10D331F8DDF4}"/>
              </a:ext>
            </a:extLst>
          </p:cNvPr>
          <p:cNvSpPr txBox="1"/>
          <p:nvPr/>
        </p:nvSpPr>
        <p:spPr>
          <a:xfrm>
            <a:off x="411998" y="1407799"/>
            <a:ext cx="113006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Abner, at first, persuaded Israel to make Ishbosheth king (3:6ff)</a:t>
            </a:r>
          </a:p>
        </p:txBody>
      </p:sp>
    </p:spTree>
    <p:extLst>
      <p:ext uri="{BB962C8B-B14F-4D97-AF65-F5344CB8AC3E}">
        <p14:creationId xmlns:p14="http://schemas.microsoft.com/office/powerpoint/2010/main" val="2688192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2E531232-45A9-910A-23A7-6E35FF44C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BA775DAC-D9F5-71AE-9731-3CC43641E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Become King Over Israel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ABFFC6-75A8-04AD-642B-41A6E278DFE4}"/>
              </a:ext>
            </a:extLst>
          </p:cNvPr>
          <p:cNvSpPr txBox="1"/>
          <p:nvPr/>
        </p:nvSpPr>
        <p:spPr>
          <a:xfrm>
            <a:off x="411998" y="1407799"/>
            <a:ext cx="1130060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Abner, at first, persuaded Israel to make Ishbosheth king (3:6ff)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Abner’s conflict with Ishbosheth, turns toward David</a:t>
            </a:r>
          </a:p>
        </p:txBody>
      </p:sp>
    </p:spTree>
    <p:extLst>
      <p:ext uri="{BB962C8B-B14F-4D97-AF65-F5344CB8AC3E}">
        <p14:creationId xmlns:p14="http://schemas.microsoft.com/office/powerpoint/2010/main" val="2695710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049AB54-B9E0-E619-C767-91C82B843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41B31B0-2071-7C2C-FB68-77160A6EC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Become King Over Israel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380F71-DBDD-06B6-2785-4393162890C3}"/>
              </a:ext>
            </a:extLst>
          </p:cNvPr>
          <p:cNvSpPr txBox="1"/>
          <p:nvPr/>
        </p:nvSpPr>
        <p:spPr>
          <a:xfrm>
            <a:off x="411998" y="1407799"/>
            <a:ext cx="1130060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Abner, at first, persuaded Israel to make Ishbosheth king (3:6ff)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Abner’s conflict with Ishbosheth, turns toward David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Abner offers to bring Israel to David, and after leaving is then 	killed by Joab</a:t>
            </a:r>
          </a:p>
        </p:txBody>
      </p:sp>
    </p:spTree>
    <p:extLst>
      <p:ext uri="{BB962C8B-B14F-4D97-AF65-F5344CB8AC3E}">
        <p14:creationId xmlns:p14="http://schemas.microsoft.com/office/powerpoint/2010/main" val="348250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35768589-CBC0-F0A0-40BA-DCFA89720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FF1D39E-7C85-F7C4-0C61-2255100A5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Become King Over Israel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1C4824-AC23-943A-8DE9-1DD258FB4CE1}"/>
              </a:ext>
            </a:extLst>
          </p:cNvPr>
          <p:cNvSpPr txBox="1"/>
          <p:nvPr/>
        </p:nvSpPr>
        <p:spPr>
          <a:xfrm>
            <a:off x="411998" y="1407799"/>
            <a:ext cx="11300603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Abner, at first, persuaded Israel to make Ishbosheth king (3:6ff)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Abner’s conflict with Ishbosheth, turns toward David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 offers to bring Israel to David, and after leaving is then 	killed by Joab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David’s grief over Abner: “Do you not know that a prince and a great man has fallen this day in Israel” (2 Sam. 3:38)</a:t>
            </a:r>
          </a:p>
        </p:txBody>
      </p:sp>
    </p:spTree>
    <p:extLst>
      <p:ext uri="{BB962C8B-B14F-4D97-AF65-F5344CB8AC3E}">
        <p14:creationId xmlns:p14="http://schemas.microsoft.com/office/powerpoint/2010/main" val="2754956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5526551-99DB-0101-DF54-1B8C04A8D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CF7B93C-908A-4365-9E0F-A77E137CF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Become King Over Israel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72B659-3286-A0D1-C21B-9490E24D8DB3}"/>
              </a:ext>
            </a:extLst>
          </p:cNvPr>
          <p:cNvSpPr txBox="1"/>
          <p:nvPr/>
        </p:nvSpPr>
        <p:spPr>
          <a:xfrm>
            <a:off x="411998" y="1407799"/>
            <a:ext cx="11300603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Abner, at first, persuaded Israel to make Ishbosheth king (3:6ff)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Abner’s conflict with Ishbosheth, turns toward David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 offers to bring Israel to David, and after leaving is then 	killed by Joab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grief over Abner: “Do you not know that a prince and a great man has fallen this day in Israel” (2 Sam. 3:38)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 heart and the evil heart of Joab: “These men are too harsh for me…the Lord shall repay the evildoer” (3:39)</a:t>
            </a:r>
          </a:p>
        </p:txBody>
      </p:sp>
    </p:spTree>
    <p:extLst>
      <p:ext uri="{BB962C8B-B14F-4D97-AF65-F5344CB8AC3E}">
        <p14:creationId xmlns:p14="http://schemas.microsoft.com/office/powerpoint/2010/main" val="4280874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315920B-1F89-AFA1-6A68-5969307DB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2A5ABA5A-5DC1-E48A-42D7-F8F8DBD37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Become King Over Israel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747C37-D67B-A00F-08C1-C479F9035B2F}"/>
              </a:ext>
            </a:extLst>
          </p:cNvPr>
          <p:cNvSpPr txBox="1"/>
          <p:nvPr/>
        </p:nvSpPr>
        <p:spPr>
          <a:xfrm>
            <a:off x="411998" y="1407799"/>
            <a:ext cx="1130060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Abner, at first, persuaded Israel to make Ishbosheth king (3:6ff)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Abner’s conflict with Ishbosheth, turns toward David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 offers to bring Israel to David, and after leaving is then 	killed by Joab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grief over Abner: “Do you not know that a prince and a great man has fallen this day in Israel” (2 Sam. 3:38)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heart and the evil heart of Joab: “These men are too harsh for me…the Lord shall repay the evildoer” (3:39)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 pronounces judgment against Joab (3:28-29)</a:t>
            </a:r>
          </a:p>
        </p:txBody>
      </p:sp>
    </p:spTree>
    <p:extLst>
      <p:ext uri="{BB962C8B-B14F-4D97-AF65-F5344CB8AC3E}">
        <p14:creationId xmlns:p14="http://schemas.microsoft.com/office/powerpoint/2010/main" val="27588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8A15A876-8D7E-8032-93E4-10EAE757A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A7129D8-C8B8-A9ED-D022-502965B78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Become King Over Israel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70AC2A-8B96-7CDF-EBF1-5A185AB247F1}"/>
              </a:ext>
            </a:extLst>
          </p:cNvPr>
          <p:cNvSpPr txBox="1"/>
          <p:nvPr/>
        </p:nvSpPr>
        <p:spPr>
          <a:xfrm>
            <a:off x="411998" y="1407799"/>
            <a:ext cx="11300603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Abner, at first, persuaded Israel to make Ishbosheth king (3:6ff)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Abner’s conflict with Ishbosheth, turns toward David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Abner offers to bring Israel to David, and after leaving is then 	killed by Joab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grief over Abner: “Do you not know that a prince and a great man has fallen this day in Israel” (2 Sam. 3:38)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heart and the evil heart of Joab: “These men are too harsh for me…the Lord shall repay the evildoer” (3:39)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pronounces judgment against Joab (3:28-29)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Death of Ishbosheth, his head brought to David and his response (4:8-12)</a:t>
            </a:r>
            <a:endParaRPr lang="en-US" sz="2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77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ECFF3CF-5B4C-B573-DA6A-7745A078A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EA06B91-013A-208F-C16E-B26802D5C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1417" y="509452"/>
            <a:ext cx="767606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Overview of the Book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60CCFDE0-6051-7036-9010-2388B47A4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237" y="1619794"/>
            <a:ext cx="11163852" cy="4978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Dan’s Revised Lesson Plans--“Impossible” Dates For This Study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 6	- Introduction and Overview of the book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Ap.13	- David: King over Judah;  Ishbosheth; Abner and Joab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Ap.20	- David: Death of Abner &amp; Ishbosheth; now king over Judah &amp; Israel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Ap.27 - </a:t>
            </a:r>
            <a:r>
              <a:rPr lang="en-US" altLang="en-US" sz="2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victories; Jerusalem taken; ark &amp; Uzzah; plans for temple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Ma. 6 - </a:t>
            </a:r>
            <a:r>
              <a:rPr lang="en-US" altLang="en-US" sz="2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&amp; Bathsheba, Uriah, and Nathan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Ma.13 - </a:t>
            </a:r>
            <a:r>
              <a:rPr lang="en-US" altLang="en-US" sz="2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and Psalm 51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Ma.20- David and his enemies: Saul, Abner, Absalom, Joab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Ma.27- David and his children—Tamar, Amnon, rebellion by Absalom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Jun. 1	- David and his last days </a:t>
            </a:r>
            <a:endParaRPr lang="en-US" altLang="en-US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068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A9C04998-FD3C-F53A-C122-F2194EE72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17A0ED3-30A8-ED2A-3A0F-1A5588EA2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Rule Over the Nations</a:t>
            </a:r>
          </a:p>
        </p:txBody>
      </p:sp>
    </p:spTree>
    <p:extLst>
      <p:ext uri="{BB962C8B-B14F-4D97-AF65-F5344CB8AC3E}">
        <p14:creationId xmlns:p14="http://schemas.microsoft.com/office/powerpoint/2010/main" val="17238412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7C5C741-D094-EF57-12E5-3BA0BE3B8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E632B1A-8360-E332-E0CB-375D0578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Rule Over the Nations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D715BD-BF46-05DB-A256-B94547518DD7}"/>
              </a:ext>
            </a:extLst>
          </p:cNvPr>
          <p:cNvSpPr txBox="1"/>
          <p:nvPr/>
        </p:nvSpPr>
        <p:spPr>
          <a:xfrm>
            <a:off x="411998" y="1407799"/>
            <a:ext cx="113006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 conquers Jerusalem (1 Chron. 11:4-9) and it becomes the capital city of his kingdom</a:t>
            </a:r>
          </a:p>
        </p:txBody>
      </p:sp>
    </p:spTree>
    <p:extLst>
      <p:ext uri="{BB962C8B-B14F-4D97-AF65-F5344CB8AC3E}">
        <p14:creationId xmlns:p14="http://schemas.microsoft.com/office/powerpoint/2010/main" val="23295758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947BF87-626A-B911-CF5E-F3B294F1E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557B8F9-4A9F-B1AE-8A61-E3CB53A61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Rule Over the Nations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7A1564-5309-1FB9-CECC-774C05D7D638}"/>
              </a:ext>
            </a:extLst>
          </p:cNvPr>
          <p:cNvSpPr txBox="1"/>
          <p:nvPr/>
        </p:nvSpPr>
        <p:spPr>
          <a:xfrm>
            <a:off x="411998" y="1407799"/>
            <a:ext cx="1130060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Jerusalem (1 Chron. 11:4-9) and it becomes the capital city of his kingdom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 conquers Philistines (2 Sam. 8:1)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223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755E2A8-422D-55B7-5EFE-569B9C6A0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AEC46E1-A73B-785C-9469-B73F8351F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Rule Over the Nations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FD30F5-B0F0-B5A4-215F-E2C41D0CA93C}"/>
              </a:ext>
            </a:extLst>
          </p:cNvPr>
          <p:cNvSpPr txBox="1"/>
          <p:nvPr/>
        </p:nvSpPr>
        <p:spPr>
          <a:xfrm>
            <a:off x="411998" y="1407799"/>
            <a:ext cx="1130060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Jerusalem (1 Chron. 11:4-9) and it becomes the capital city of his kingdom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Philistines (2 Sam. 8:1)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 conquers Hadadezer (Euphrates)   (2 Sam. 8:3)</a:t>
            </a:r>
          </a:p>
        </p:txBody>
      </p:sp>
    </p:spTree>
    <p:extLst>
      <p:ext uri="{BB962C8B-B14F-4D97-AF65-F5344CB8AC3E}">
        <p14:creationId xmlns:p14="http://schemas.microsoft.com/office/powerpoint/2010/main" val="27638049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A6B6F35B-5523-9E91-DC63-BCCAC25A8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FB1DD99B-6DB3-8A84-C6DE-E9501F011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Rule Over the Nations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B49C0B-7029-D4F5-A77E-CFCE787D0438}"/>
              </a:ext>
            </a:extLst>
          </p:cNvPr>
          <p:cNvSpPr txBox="1"/>
          <p:nvPr/>
        </p:nvSpPr>
        <p:spPr>
          <a:xfrm>
            <a:off x="411998" y="1407799"/>
            <a:ext cx="1130060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Jerusalem (1 Chron. 11:4-9) and it becomes the capital city of his kingdom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Philistines (2 Sam. 8:1)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Hadadezer (Euphrates)   (2 Sam. 8:3)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 conquers Damascus (8:5)</a:t>
            </a:r>
          </a:p>
        </p:txBody>
      </p:sp>
    </p:spTree>
    <p:extLst>
      <p:ext uri="{BB962C8B-B14F-4D97-AF65-F5344CB8AC3E}">
        <p14:creationId xmlns:p14="http://schemas.microsoft.com/office/powerpoint/2010/main" val="9363112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CF61549-F432-B393-6810-0320338B9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46AA2E1-9B33-5080-FC69-298C7C5D6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Rule Over the Nations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6C35CA-2348-4854-8CC5-B6DE9A48CCC1}"/>
              </a:ext>
            </a:extLst>
          </p:cNvPr>
          <p:cNvSpPr txBox="1"/>
          <p:nvPr/>
        </p:nvSpPr>
        <p:spPr>
          <a:xfrm>
            <a:off x="411998" y="1407799"/>
            <a:ext cx="11300603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Jerusalem (1 Chron. 11:4-9) and it becomes the capital city of his kingdom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Philistines (2 Sam. 8:1)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Hadadezer (Euphrates)   (2 Sam. 8:3)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Damascus (8:5)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 conquers s Edom, Moab, the Ammonites, the Philistines Amalek and his greatness is known (8:12-13)</a:t>
            </a:r>
          </a:p>
        </p:txBody>
      </p:sp>
    </p:spTree>
    <p:extLst>
      <p:ext uri="{BB962C8B-B14F-4D97-AF65-F5344CB8AC3E}">
        <p14:creationId xmlns:p14="http://schemas.microsoft.com/office/powerpoint/2010/main" val="1940109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59E457A8-227F-6F3C-1B45-6A4CD1529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025BF73-689B-9321-D7BC-2F86B00BC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Rule Over the Nations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3D6E9C-7D55-7F12-7A2A-1BEBC01A74D1}"/>
              </a:ext>
            </a:extLst>
          </p:cNvPr>
          <p:cNvSpPr txBox="1"/>
          <p:nvPr/>
        </p:nvSpPr>
        <p:spPr>
          <a:xfrm>
            <a:off x="411998" y="1407799"/>
            <a:ext cx="1130060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Jerusalem (1 Chron. 11:4-9) and it becomes the capital city of his kingdom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Philistines (2 Sam. 8:1)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Hadadezer (Euphrates)   (2 Sam. 8:3)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Damascus (8:5)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s Edom, Moab, the Ammonites, the Philistines Amalek and his greatness is known (8:12-13)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 brings all the treasures which becomes the basis for the golden temple Solomon built (8:7, 10, 11)</a:t>
            </a:r>
          </a:p>
        </p:txBody>
      </p:sp>
    </p:spTree>
    <p:extLst>
      <p:ext uri="{BB962C8B-B14F-4D97-AF65-F5344CB8AC3E}">
        <p14:creationId xmlns:p14="http://schemas.microsoft.com/office/powerpoint/2010/main" val="41796771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85DE93B3-89DA-6BF2-E64F-FE65D027A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F4BAC9F-4BBC-AAB2-6AEC-69AD60125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Rule Over the Nations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AC7B95-B031-DBE7-56C7-507F8359C62C}"/>
              </a:ext>
            </a:extLst>
          </p:cNvPr>
          <p:cNvSpPr txBox="1"/>
          <p:nvPr/>
        </p:nvSpPr>
        <p:spPr>
          <a:xfrm>
            <a:off x="411998" y="1407799"/>
            <a:ext cx="11300603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Jerusalem (1 Chron. 11:4-9) and it becomes the capital city of his kingdom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Philistines (2 Sam. 8:1)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Hadadezer (Euphrates)   (2 Sam. 8:3)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Damascus (8:5)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conquers s Edom, Moab, the Ammonites, the Philistines Amalek and his greatness is known (8:12-13)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brings all the treasures which becomes the basis for the golden temple Solomon built (8:7, 10, 11)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 brings the ark of the covenant (Uzzah) to Jerusalem (2 Sam. 6) and Uzzah is killed</a:t>
            </a:r>
            <a:endParaRPr lang="en-US" sz="2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401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ABA9AB8-88BC-553D-5CCA-19E3C7E45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2393800E-38E9-F72B-EB8B-BF698C4A3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Becoming King Over Judah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E65364-AEC6-1234-8CAD-49F0ECCC25CD}"/>
              </a:ext>
            </a:extLst>
          </p:cNvPr>
          <p:cNvSpPr txBox="1"/>
          <p:nvPr/>
        </p:nvSpPr>
        <p:spPr>
          <a:xfrm>
            <a:off x="448574" y="1557927"/>
            <a:ext cx="113006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David’s grief over Saul’s Death (2 Sam. 1)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01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3FD36795-515F-3C69-474F-05B8E161E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847BB00-AE2A-0850-FB9E-D32AA8EA4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Becoming King Over Judah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6FC9C2-49C4-DE24-92BA-560B93545DD2}"/>
              </a:ext>
            </a:extLst>
          </p:cNvPr>
          <p:cNvSpPr txBox="1"/>
          <p:nvPr/>
        </p:nvSpPr>
        <p:spPr>
          <a:xfrm>
            <a:off x="448574" y="1557927"/>
            <a:ext cx="1130060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grief over Saul’s Death (2 Sam. 1) </a:t>
            </a:r>
            <a:endParaRPr lang="en-US" sz="2700" b="1" dirty="0">
              <a:solidFill>
                <a:srgbClr val="FFFF00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David’s path to becoming king was not easy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29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6E7FD3E-4E99-E379-13CD-6CCF08503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4C83052B-DCEF-D670-0BC9-84130DA97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Becoming King Over Judah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FC0862-602E-FB76-723E-5B741D3479B8}"/>
              </a:ext>
            </a:extLst>
          </p:cNvPr>
          <p:cNvSpPr txBox="1"/>
          <p:nvPr/>
        </p:nvSpPr>
        <p:spPr>
          <a:xfrm>
            <a:off x="448574" y="1557927"/>
            <a:ext cx="11300603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grief over Saul’s Death (2 Sam. 1)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path to becoming king was not easy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Three people are involved: Ishbosheth, Abner, Joab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260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C40507D-0168-EFC5-F015-55AA52827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7B87EA2-2E70-87B8-17DD-18687424E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Becoming King Over Judah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79C3D4-B75D-C802-1284-AC5A2C2B40B3}"/>
              </a:ext>
            </a:extLst>
          </p:cNvPr>
          <p:cNvSpPr txBox="1"/>
          <p:nvPr/>
        </p:nvSpPr>
        <p:spPr>
          <a:xfrm>
            <a:off x="448574" y="1557927"/>
            <a:ext cx="1130060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grief over Saul’s Death (2 Sam. 1)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path to becoming king was not easy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Three people are involved: Ishbosheth, Abner, Joab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700" b="1" dirty="0">
                <a:solidFill>
                  <a:schemeClr val="bg1"/>
                </a:solidFill>
              </a:rPr>
              <a:t>    </a:t>
            </a:r>
            <a:r>
              <a:rPr lang="en-US" sz="2600" b="1" dirty="0">
                <a:solidFill>
                  <a:srgbClr val="FFFF00"/>
                </a:solidFill>
              </a:rPr>
              <a:t>-  Ishbosheh: the son of Saul, age 40 (2 Sam 2:10)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000356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42E13EF-C39F-C673-F5C5-0BDF0B9A5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B17DFD81-2D0D-D962-57B8-DD12F35D8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Becoming King Over Judah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E104CE-4546-8B8F-F7BF-ED8F104A1BEB}"/>
              </a:ext>
            </a:extLst>
          </p:cNvPr>
          <p:cNvSpPr txBox="1"/>
          <p:nvPr/>
        </p:nvSpPr>
        <p:spPr>
          <a:xfrm>
            <a:off x="448574" y="1557927"/>
            <a:ext cx="11300603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grief over Saul’s Death (2 Sam. 1)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path to becoming king was not easy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Three people are involved: Ishbosheth, Abner, Joab</a:t>
            </a:r>
          </a:p>
          <a:p>
            <a:pPr>
              <a:spcAft>
                <a:spcPts val="1200"/>
              </a:spcAft>
              <a:buClr>
                <a:schemeClr val="bg1"/>
              </a:buClr>
            </a:pPr>
            <a:r>
              <a:rPr lang="en-US" sz="2700" b="1" dirty="0">
                <a:solidFill>
                  <a:schemeClr val="bg1"/>
                </a:solidFill>
              </a:rPr>
              <a:t>    </a:t>
            </a:r>
            <a:r>
              <a:rPr lang="en-US" sz="2600" b="1" dirty="0">
                <a:solidFill>
                  <a:schemeClr val="bg1"/>
                </a:solidFill>
              </a:rPr>
              <a:t>-  Ishbosheh: the son of Saul, age 40 (2 Sam 2:10)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</a:t>
            </a:r>
            <a:r>
              <a:rPr lang="en-US" sz="2600" b="1" dirty="0">
                <a:solidFill>
                  <a:srgbClr val="FFFF00"/>
                </a:solidFill>
              </a:rPr>
              <a:t>-  Abner: cousin of Saul; commander of Saul’s army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561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CE0DFEE-34DF-E03D-1852-52B01E056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87B7C56-20DD-06FA-05DA-19F7FF746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Becoming King Over Judah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98500B-4F7A-AD49-7728-653FD5F5012A}"/>
              </a:ext>
            </a:extLst>
          </p:cNvPr>
          <p:cNvSpPr txBox="1"/>
          <p:nvPr/>
        </p:nvSpPr>
        <p:spPr>
          <a:xfrm>
            <a:off x="448574" y="1557927"/>
            <a:ext cx="1130060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grief over Saul’s Death (2 Sam. 1)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path to becoming king was not easy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Three people are involved: Ishbosheth, Abner, Joab</a:t>
            </a:r>
          </a:p>
          <a:p>
            <a:pPr>
              <a:spcAft>
                <a:spcPts val="1200"/>
              </a:spcAft>
              <a:buClr>
                <a:schemeClr val="bg1"/>
              </a:buClr>
            </a:pPr>
            <a:r>
              <a:rPr lang="en-US" sz="2700" b="1" dirty="0">
                <a:solidFill>
                  <a:schemeClr val="bg1"/>
                </a:solidFill>
              </a:rPr>
              <a:t>    </a:t>
            </a:r>
            <a:r>
              <a:rPr lang="en-US" sz="2600" b="1" dirty="0">
                <a:solidFill>
                  <a:schemeClr val="bg1"/>
                </a:solidFill>
              </a:rPr>
              <a:t>-  Ishbosheh: the son of Saul, age 40 (2 Sam 2:10)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</a:t>
            </a:r>
            <a:r>
              <a:rPr lang="en-US" sz="2600" b="1" dirty="0">
                <a:solidFill>
                  <a:srgbClr val="FFFF00"/>
                </a:solidFill>
              </a:rPr>
              <a:t>-  Abner: cousin of Saul; commander of Saul’s army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rgbClr val="FFFF00"/>
                </a:solidFill>
              </a:rPr>
              <a:t>    -  Abner: brought David with Goliath’s head to Saul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579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A2145D6-30C4-EAD8-4456-31F4779B0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F52A04A-A710-7496-E076-10CD4578C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Becoming King Over Judah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C6A9C5-C013-B3A6-66D7-AB7AA2D758A6}"/>
              </a:ext>
            </a:extLst>
          </p:cNvPr>
          <p:cNvSpPr txBox="1"/>
          <p:nvPr/>
        </p:nvSpPr>
        <p:spPr>
          <a:xfrm>
            <a:off x="448574" y="1557927"/>
            <a:ext cx="11300603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grief over Saul’s Death (2 Sam. 1)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path to becoming king was not easy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FFFF00"/>
                </a:solidFill>
              </a:rPr>
              <a:t>Three people are involved: Ishbosheth, Abner, Joab</a:t>
            </a:r>
          </a:p>
          <a:p>
            <a:pPr>
              <a:spcAft>
                <a:spcPts val="1200"/>
              </a:spcAft>
              <a:buClr>
                <a:schemeClr val="bg1"/>
              </a:buClr>
            </a:pPr>
            <a:r>
              <a:rPr lang="en-US" sz="2700" b="1" dirty="0">
                <a:solidFill>
                  <a:schemeClr val="bg1"/>
                </a:solidFill>
              </a:rPr>
              <a:t>    </a:t>
            </a:r>
            <a:r>
              <a:rPr lang="en-US" sz="2600" b="1" dirty="0">
                <a:solidFill>
                  <a:schemeClr val="bg1"/>
                </a:solidFill>
              </a:rPr>
              <a:t>-  Ishbosheh: the son of Saul, age 40 (2 Sam 2:10)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chemeClr val="bg1"/>
                </a:solidFill>
              </a:rPr>
              <a:t>    </a:t>
            </a:r>
            <a:r>
              <a:rPr lang="en-US" sz="2600" b="1" dirty="0">
                <a:solidFill>
                  <a:srgbClr val="FFFF00"/>
                </a:solidFill>
              </a:rPr>
              <a:t>-  Abner: cousin of Saul; commander of Saul’s army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600" b="1" dirty="0">
                <a:solidFill>
                  <a:srgbClr val="FFFF00"/>
                </a:solidFill>
              </a:rPr>
              <a:t>    -  Abner: brought David with Goliath’s head to Saul</a:t>
            </a:r>
          </a:p>
          <a:p>
            <a:pPr>
              <a:spcAft>
                <a:spcPts val="1200"/>
              </a:spcAft>
              <a:buClr>
                <a:schemeClr val="bg1"/>
              </a:buClr>
            </a:pPr>
            <a:r>
              <a:rPr lang="en-US" sz="2600" b="1" dirty="0">
                <a:solidFill>
                  <a:srgbClr val="FFFF00"/>
                </a:solidFill>
              </a:rPr>
              <a:t>    -  Abner: failed to guard Saul as David cut Saul’s garment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645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2777</TotalTime>
  <Words>1681</Words>
  <Application>Microsoft Office PowerPoint</Application>
  <PresentationFormat>Widescreen</PresentationFormat>
  <Paragraphs>146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Cambria</vt:lpstr>
      <vt:lpstr>Office Theme</vt:lpstr>
      <vt:lpstr>Survey of 2 Samuel  Lesson Two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Cindy Nelson</cp:lastModifiedBy>
  <cp:revision>308</cp:revision>
  <cp:lastPrinted>2025-03-12T21:55:52Z</cp:lastPrinted>
  <dcterms:modified xsi:type="dcterms:W3CDTF">2025-04-14T15:38:16Z</dcterms:modified>
</cp:coreProperties>
</file>