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1440" r:id="rId2"/>
    <p:sldId id="2281" r:id="rId3"/>
    <p:sldId id="2305" r:id="rId4"/>
    <p:sldId id="2307" r:id="rId5"/>
    <p:sldId id="2306" r:id="rId6"/>
    <p:sldId id="2310" r:id="rId7"/>
    <p:sldId id="2311" r:id="rId8"/>
    <p:sldId id="2308" r:id="rId9"/>
    <p:sldId id="2312" r:id="rId10"/>
    <p:sldId id="2313" r:id="rId11"/>
    <p:sldId id="2309" r:id="rId12"/>
    <p:sldId id="2314" r:id="rId13"/>
    <p:sldId id="2315" r:id="rId14"/>
    <p:sldId id="2316" r:id="rId15"/>
    <p:sldId id="2317" r:id="rId16"/>
    <p:sldId id="2171" r:id="rId17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2" autoAdjust="0"/>
    <p:restoredTop sz="91094" autoAdjust="0"/>
  </p:normalViewPr>
  <p:slideViewPr>
    <p:cSldViewPr snapToGrid="0">
      <p:cViewPr varScale="1">
        <p:scale>
          <a:sx n="97" d="100"/>
          <a:sy n="97" d="100"/>
        </p:scale>
        <p:origin x="1068" y="96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19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67" tIns="94167" rIns="94167" bIns="94167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19"/>
            <a:ext cx="5679440" cy="4223385"/>
          </a:xfrm>
          <a:prstGeom prst="rect">
            <a:avLst/>
          </a:prstGeom>
        </p:spPr>
        <p:txBody>
          <a:bodyPr spcFirstLastPara="1" wrap="square" lIns="94167" tIns="94167" rIns="94167" bIns="94167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D4FE980A-89A7-2D51-330E-4A034B33B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E79F199-D7E0-51B1-4790-E916F5F6A5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88647A9-3DBC-664C-8227-29FD54180F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5049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C15D53E-1AE9-6E57-4222-2C858F3C2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26C63BC-399A-7E97-9498-15B6BFA7AF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B0A95D9-4974-70D4-908D-CDEFF7F20C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7202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7B58F0E-C173-1CC1-6544-7FC42B3DB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8D3C4F3-BB41-20D0-0DFA-F923118621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ECA8B32-1CE4-EF0D-0858-2273231491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6737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7BF2617-1588-4267-D2A1-FD8CCB9FC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4C344C9-0543-9D13-581C-83BE6E4280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B173642-5C18-DFE9-769C-8C9D4FA6BC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8658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543C717-34D7-D930-D43F-0C710546B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1920FB2-2AE1-A1FA-66AA-455EF06CDB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4390049-2527-162A-B240-227EC24B9A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25271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AFF0D37-0EE4-D0A9-DA76-CD7899E93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949CD11-C6D5-1D56-7417-546738B6FE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6DDA9D4C-82CD-A99F-2568-6F7461DFF3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636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55AA402-7F49-FC94-2FE1-D60EAFBA6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F3AF33C-4EF8-7868-F10A-7A1D10A97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BCBC89-B529-564F-EFD2-F02F8FE445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7834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6CFDD2C-7577-2D6B-0F51-7C6D2C757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DD01232-06B9-0E00-84A4-7870094E27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A69E2EF-75C0-3D3D-2D8E-66672E12A7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4546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8B90B18-9ED6-6F6C-FF6A-8091B7381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D1239CA-94E3-807E-CE2F-D3D154598E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717EAEB-6931-2E6D-DA60-BBB9F197C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407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91FD026-0CF7-3368-A124-D825725FA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6708738-58AF-9F98-A099-19224008FA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62A39FE-1703-36FD-A4C3-2DABE2357F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0093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5CAA138-23F1-2212-B975-2F3A5550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39D4009-71E0-B279-0C35-2FDCC24ADA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655B679-C946-22D1-CC34-72A15A08F7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206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D15CB0E3-F762-F1C6-467F-B6B87F938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ECC04BF-F223-FB8B-2872-0C0CA0C612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A0B1829-49B9-D4B8-2C91-C1B89B65F5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994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15C3794-E3E9-48A0-BB0D-0DB78870E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ACFEAF7-C4F8-1292-2C9B-DC0713E23C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2292B72-BFC3-3B8D-75A8-E17DF35060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9846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1860D9D-519A-DD90-A098-114F9DEE4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0D03971-DB2A-9096-34C7-D38B9758B8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0719122-5250-B7B0-6C11-CF7484C94A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3894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AA26E4F-FA0A-DF76-288C-BCCBA970F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CBD4D46-8687-A952-485B-147485F4C6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5" y="4341931"/>
            <a:ext cx="5483947" cy="4113408"/>
          </a:xfrm>
          <a:prstGeom prst="rect">
            <a:avLst/>
          </a:prstGeom>
        </p:spPr>
        <p:txBody>
          <a:bodyPr spcFirstLastPara="1" wrap="square" lIns="91380" tIns="91380" rIns="91380" bIns="9138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C887A0B-8398-5AE1-640D-1323778A30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104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Survey of 2 Samuel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5400" b="1" dirty="0"/>
              <a:t>Lesson Five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April-June  2025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45FE7B8-389B-9217-2742-6898C5AD6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50EF7E6-8A2D-D09A-0472-FF8310F03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3AAABF-96A7-1AFD-6FDE-53BC22787F7F}"/>
              </a:ext>
            </a:extLst>
          </p:cNvPr>
          <p:cNvSpPr txBox="1"/>
          <p:nvPr/>
        </p:nvSpPr>
        <p:spPr>
          <a:xfrm>
            <a:off x="411998" y="1407799"/>
            <a:ext cx="1130060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Zech. 12:10  "And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I will pour on the house of David and on the inhabitants of Jerusalem the Spirit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of grace and supplication; then they will look on Me whom they pierced. Yes, they will mourn for Him as one mourns for his only son, and grieve for Him as one grieves for a firstborn. </a:t>
            </a:r>
          </a:p>
          <a:p>
            <a:pPr marR="0" algn="just" rtl="0">
              <a:spcAft>
                <a:spcPts val="600"/>
              </a:spcAft>
            </a:pP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Zech. 13:1  "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In that day a fountain shall be opened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for the house of David and for the inhabitants of Jerusalem, for sin and for uncleanness. </a:t>
            </a:r>
          </a:p>
          <a:p>
            <a:pPr marR="0" algn="just" rtl="0"/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  <a:p>
            <a:pPr algn="just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Zech. 13:2  "It shall be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in that day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," says the LORD of hosts, "that I will cut off the names of the idols from the land, and they shall no longer be remembered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. I will also cause the prophets and the unclean spirit to depart from the land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.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 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0933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C669647-1191-2A6E-65F1-873F978FB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C632F38-7213-49EC-63A7-789B958F1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72F61E-F71E-FB48-97FB-AB7DD321007E}"/>
              </a:ext>
            </a:extLst>
          </p:cNvPr>
          <p:cNvSpPr txBox="1"/>
          <p:nvPr/>
        </p:nvSpPr>
        <p:spPr>
          <a:xfrm>
            <a:off x="411998" y="1407799"/>
            <a:ext cx="11300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Mat 1:1  The book of the genealogy of Jesus Christ, the Son of David, the Son of Abraham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;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3810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E426EC7-B292-9F8E-ECC6-1D9AFAE73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02CAFE9-14DA-3127-5F4D-C005C7939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1439F-5DE9-458D-B0C7-991D7E7DCC62}"/>
              </a:ext>
            </a:extLst>
          </p:cNvPr>
          <p:cNvSpPr txBox="1"/>
          <p:nvPr/>
        </p:nvSpPr>
        <p:spPr>
          <a:xfrm>
            <a:off x="411998" y="1407799"/>
            <a:ext cx="1130060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Mat 1:1  The book of the genealogy of Jesus Christ, the Son of David, the Son of Abraham;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People called him the Son of David” the Messiah: (Matt. 9:12; 12:23; 15:22; 20:30-31; 21:9*; 21:15; 22:42*; Mark 10:47-48; 11:10; 12:35*; Luke 1:322-33**; 20:41; John 7:42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0504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9F06BDC-5D11-389B-23F9-DE683EF54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86753ED-6AA8-EE90-00AB-FA13A9809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30802E-BB9A-2EBE-98F0-690A1DB650C6}"/>
              </a:ext>
            </a:extLst>
          </p:cNvPr>
          <p:cNvSpPr txBox="1"/>
          <p:nvPr/>
        </p:nvSpPr>
        <p:spPr>
          <a:xfrm>
            <a:off x="411998" y="1407799"/>
            <a:ext cx="1130060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Mat 1:1  The book of the genealogy of Jesus Christ, the Son of David, the Son of Abraham;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People called him the Son of David” the Messiah: (Matt. 9:12; 12:23; 15:22; 20:30-31; 21:9*; 21:15; 22:42*; Mark 10:47-48; 11:10; 12:35*; Luke 1:32-33**; 20:41; John 7:42*;  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Act 13:34 affirms Amos 9:11 was fulfilled; “sure mercies of David”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7521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07DBF82-5E74-BDBC-FA42-58209C0F2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3873CEF-9811-7DF5-9FE2-BEA6FA243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3A057A-4B4E-01EA-708F-C1292B749735}"/>
              </a:ext>
            </a:extLst>
          </p:cNvPr>
          <p:cNvSpPr txBox="1"/>
          <p:nvPr/>
        </p:nvSpPr>
        <p:spPr>
          <a:xfrm>
            <a:off x="411998" y="1407799"/>
            <a:ext cx="11300603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Mat 1:1  The book of the genealogy of Jesus Christ, the Son of David, the Son of Abraham;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People called him the Son of David” the Messiah: (Matt. 9:12; 12:23; 15:22; 20:30-31; 21:9*; 21:15; 22:42*; Mark 10:47-48; 11:10; 12:35*; Luke 1:322-33**; 20:41; John 7:42*;  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Act 13:34 affirms Amos 9:11 was fulfilled; “sure mercies of David”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Acts 15:16-17  House of David raised up so Gentiles can come it***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7817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752FC98-BCBC-786B-4C0D-8F33F64A7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C544A88-9B1D-F970-3403-4B4656441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522237-0E21-5C37-B5BF-BDCE055B2C6B}"/>
              </a:ext>
            </a:extLst>
          </p:cNvPr>
          <p:cNvSpPr txBox="1"/>
          <p:nvPr/>
        </p:nvSpPr>
        <p:spPr>
          <a:xfrm>
            <a:off x="411998" y="1407799"/>
            <a:ext cx="1130060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Mat 1:1  The book of the genealogy of Jesus Christ, the Son of David, the Son </a:t>
            </a:r>
            <a:r>
              <a:rPr lang="en-US" sz="2400" b="1" u="none" strike="noStrike" baseline="0">
                <a:solidFill>
                  <a:schemeClr val="bg1"/>
                </a:solidFill>
                <a:latin typeface="+mj-lt"/>
              </a:rPr>
              <a:t>of Abraham;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People called him the Son of David” the Messiah: (Matt. 9:12; 12:23; 15:22; 20:30-31; 21:9*; 21:15; 22:42*; Mark 10:47-48; 11:10; 12:35*; Luke 1:322-33**; 20:41; John 7:42*;  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Act 13:34 affirms Amos 9:11 was fulfilled; “sure mercies of David”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Acts 15:16-17  House of David raised up so Gentiles can come it***</a:t>
            </a:r>
          </a:p>
          <a:p>
            <a:pPr marR="0" algn="just" rtl="0">
              <a:spcAft>
                <a:spcPts val="600"/>
              </a:spcAft>
            </a:pPr>
            <a:endParaRPr lang="en-US" dirty="0"/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Acts 2: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30  Therefore, being a prophet, and knowing that God had sworn with an oath to him that of the fruit of his body, according to the flesh,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He would raise up the Christ to sit on his throne, </a:t>
            </a: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Act 2:31  he, foreseeing this,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spoke concerning the resurrection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of the Christ, that His soul was not left in Hades, nor did His flesh see corruption’</a:t>
            </a:r>
          </a:p>
          <a:p>
            <a:pPr marR="0" algn="just" rtl="0">
              <a:spcAft>
                <a:spcPts val="600"/>
              </a:spcAft>
            </a:pP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5052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ECFF3CF-5B4C-B573-DA6A-7745A078A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EA06B91-013A-208F-C16E-B26802D5C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Revised Possible Lesson Plan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0CCFDE0-6051-7036-9010-2388B47A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37" y="1584697"/>
            <a:ext cx="11163852" cy="4978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 6	- Introduction and Overview of the book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Ap.13	- David: King over Judah;  Ishbosheth; Abner and Joab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Ap.20	- David rules over Judah, Israel and the nations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Ap.27 - </a:t>
            </a:r>
            <a:r>
              <a:rPr lang="en-US" altLang="en-US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Jerusalem taken and made capital; ark &amp; Uzzah; plans for temple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 6 – Guest teacher: Dan Winkler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Ma13 - David &amp; Bathsheba, Uriah, and Nathan, Psalm 51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Ma20 - David and his enemies: Saul, Abner, Absalom, Joab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Ma27-  David and his children—Tamar, Amnon, rebellion by Absalom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Jun. 1	- David and his last days 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Jun. 8 – Life Change Events in our lives, from David’s life</a:t>
            </a:r>
            <a:endParaRPr lang="en-US" altLang="en-US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06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21C86DA-F253-2475-2F53-697809FD2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B3144D2-6566-DF93-621B-EEAFF9194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Rules Over the Nations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0AF730-9170-56C6-A2D8-D468229B941C}"/>
              </a:ext>
            </a:extLst>
          </p:cNvPr>
          <p:cNvSpPr txBox="1"/>
          <p:nvPr/>
        </p:nvSpPr>
        <p:spPr>
          <a:xfrm>
            <a:off x="411998" y="1407799"/>
            <a:ext cx="1130060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Last week’s lesson: David ruled over Judah, Israel &amp; nation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Last week’s lesson: David wanted to build God’s house—God said to David, “I will build your house” 2 Sam. 7:11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21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208972F-8689-E841-BF61-A9715F6ED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CC15BD9C-E97B-2F97-BD14-7602D193E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Jesus—”the House of David”  2 Sam. 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23B482-A408-4F4F-4180-B6B89B2C74CF}"/>
              </a:ext>
            </a:extLst>
          </p:cNvPr>
          <p:cNvSpPr txBox="1"/>
          <p:nvPr/>
        </p:nvSpPr>
        <p:spPr>
          <a:xfrm>
            <a:off x="411998" y="1407799"/>
            <a:ext cx="1130060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11 “. . . Also the LORD tells you that He will make you a house. </a:t>
            </a: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12 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When your days are fulfilled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and you rest with your fathers, I will set up your seed after you, who will come from your body, and I will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establish his kingdom. </a:t>
            </a: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13  He shall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build a house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for My name, and I will establish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the throne of his kingdom forever. </a:t>
            </a: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14  I will be his Father, and he shall be My son . . . </a:t>
            </a: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15  But My mercy shall not depart from him, as I took it from Saul, whom I removed from before you. </a:t>
            </a: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16  And your house and your kingdom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shall be established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forever before you.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Your throne shall be established forever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." 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9008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FFD0104-AE6F-4343-1F56-071DCE19E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37266EF-68EC-30AB-5CA0-0F43AAA83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10F6B6-DCFD-4EC3-4A28-4A11ED0EC69D}"/>
              </a:ext>
            </a:extLst>
          </p:cNvPr>
          <p:cNvSpPr txBox="1"/>
          <p:nvPr/>
        </p:nvSpPr>
        <p:spPr>
          <a:xfrm>
            <a:off x="411998" y="1433199"/>
            <a:ext cx="11300603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6  "For unto us a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Child is born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, Unto us a Son is given; And the govern-</a:t>
            </a:r>
            <a:r>
              <a:rPr lang="en-US" sz="2400" b="1" u="none" strike="noStrike" baseline="0" dirty="0" err="1">
                <a:solidFill>
                  <a:schemeClr val="bg1"/>
                </a:solidFill>
                <a:latin typeface="+mj-lt"/>
              </a:rPr>
              <a:t>ment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will be upon His shoulder. And His name will be called Wonderful, Counselor, Mighty God, Everlasting Father, Prince of Peace. 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7  Of the increase of His government and peace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There will be no end, Upon the throne of David and over His kingdom, T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o order it and establish it with judgment and justice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From that time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forward, even forever. The zeal of the Lord of hosts will perform this. 			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							Isaiah 9:6-7</a:t>
            </a:r>
          </a:p>
        </p:txBody>
      </p:sp>
    </p:spTree>
    <p:extLst>
      <p:ext uri="{BB962C8B-B14F-4D97-AF65-F5344CB8AC3E}">
        <p14:creationId xmlns:p14="http://schemas.microsoft.com/office/powerpoint/2010/main" val="3566647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BEC3FEA-E481-FFFC-9DE6-B92B73C4F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A382DDE-FB36-45D5-02D5-54B3B8C7C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AB27B0-AA32-95B1-7B8B-ED222B2FE860}"/>
              </a:ext>
            </a:extLst>
          </p:cNvPr>
          <p:cNvSpPr txBox="1"/>
          <p:nvPr/>
        </p:nvSpPr>
        <p:spPr>
          <a:xfrm>
            <a:off x="411998" y="1407799"/>
            <a:ext cx="1130060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Isa. 55:3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  Incline your ear, and come to Me. Hear, and your soul shall live; And I will make an everlasting covenant with you—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The sure mercies of David. 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              (Isa. 55:3 –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see next chapter “temple for all nations”)</a:t>
            </a:r>
          </a:p>
          <a:p>
            <a:pPr marR="0" algn="ctr" rtl="0">
              <a:spcAft>
                <a:spcPts val="600"/>
              </a:spcAft>
            </a:pPr>
            <a:r>
              <a:rPr lang="en-US" sz="2400" b="1" i="1" u="none" strike="noStrike" baseline="0" dirty="0">
                <a:solidFill>
                  <a:schemeClr val="bg1"/>
                </a:solidFill>
                <a:latin typeface="+mj-lt"/>
              </a:rPr>
              <a:t> (see N.T. sides </a:t>
            </a:r>
            <a:r>
              <a:rPr lang="en-US" sz="2400" b="1" i="1" dirty="0">
                <a:solidFill>
                  <a:schemeClr val="bg1"/>
                </a:solidFill>
                <a:latin typeface="+mj-lt"/>
              </a:rPr>
              <a:t>later in this lesson; </a:t>
            </a:r>
            <a:r>
              <a:rPr lang="en-US" sz="2400" b="1" i="1" u="none" strike="noStrike" baseline="0" dirty="0">
                <a:solidFill>
                  <a:schemeClr val="bg1"/>
                </a:solidFill>
                <a:latin typeface="+mj-lt"/>
              </a:rPr>
              <a:t>for the sure mercies of David)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70906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5F01D2E-25B3-7E77-1052-EDF9CADD7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02923A5-B6BD-C902-D0B0-13843AF25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ABE91F-F47A-03E5-B599-D6A3394C3720}"/>
              </a:ext>
            </a:extLst>
          </p:cNvPr>
          <p:cNvSpPr txBox="1"/>
          <p:nvPr/>
        </p:nvSpPr>
        <p:spPr>
          <a:xfrm>
            <a:off x="411998" y="1407799"/>
            <a:ext cx="11300603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Isa. 55:3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  Incline your ear, and come to Me. Hear, and your soul shall live; And I will make an everlasting covenant with you—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The sure mercies of David. 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              (Isa. 55:3 –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see next chapter “temple for all nations”)</a:t>
            </a:r>
          </a:p>
          <a:p>
            <a:pPr marR="0" algn="ctr" rtl="0">
              <a:spcAft>
                <a:spcPts val="600"/>
              </a:spcAft>
            </a:pPr>
            <a:r>
              <a:rPr lang="en-US" sz="2400" b="1" i="1" u="none" strike="noStrike" baseline="0" dirty="0">
                <a:solidFill>
                  <a:schemeClr val="bg1"/>
                </a:solidFill>
                <a:latin typeface="+mj-lt"/>
              </a:rPr>
              <a:t> (see N.T. sides </a:t>
            </a:r>
            <a:r>
              <a:rPr lang="en-US" sz="2400" b="1" i="1" dirty="0">
                <a:solidFill>
                  <a:schemeClr val="bg1"/>
                </a:solidFill>
                <a:latin typeface="+mj-lt"/>
              </a:rPr>
              <a:t>later in this lesson; </a:t>
            </a:r>
            <a:r>
              <a:rPr lang="en-US" sz="2400" b="1" i="1" u="none" strike="noStrike" baseline="0" dirty="0">
                <a:solidFill>
                  <a:schemeClr val="bg1"/>
                </a:solidFill>
                <a:latin typeface="+mj-lt"/>
              </a:rPr>
              <a:t>for the sure mercies of David)</a:t>
            </a:r>
          </a:p>
          <a:p>
            <a:pPr marR="0" algn="just" rtl="0">
              <a:spcAft>
                <a:spcPts val="600"/>
              </a:spcAft>
            </a:pPr>
            <a:endParaRPr lang="en-US" dirty="0"/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So many references in Jeremiah: 23:5; 29:16; 30:9*; 33:15* etc.</a:t>
            </a: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1340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772CD21-7A22-B57E-EFE2-D9A742107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DB88D2B-6226-C7E6-99EC-76CBB2041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81F6A5-A5B1-B7CA-B958-14A576F5A556}"/>
              </a:ext>
            </a:extLst>
          </p:cNvPr>
          <p:cNvSpPr txBox="1"/>
          <p:nvPr/>
        </p:nvSpPr>
        <p:spPr>
          <a:xfrm>
            <a:off x="411998" y="1407799"/>
            <a:ext cx="11300603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Isa. 55:3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  Incline your ear, and come to Me. Hear, and your soul shall live; And I will make an everlasting covenant with you—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The sure mercies of David. 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              (Isa. 55:3 –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see next chapter “temple for all nations”)</a:t>
            </a:r>
          </a:p>
          <a:p>
            <a:pPr marR="0" algn="ctr" rtl="0">
              <a:spcAft>
                <a:spcPts val="600"/>
              </a:spcAft>
            </a:pPr>
            <a:r>
              <a:rPr lang="en-US" sz="2400" b="1" i="1" u="none" strike="noStrike" baseline="0" dirty="0">
                <a:solidFill>
                  <a:schemeClr val="bg1"/>
                </a:solidFill>
                <a:latin typeface="+mj-lt"/>
              </a:rPr>
              <a:t> (see N.T. sides </a:t>
            </a:r>
            <a:r>
              <a:rPr lang="en-US" sz="2400" b="1" i="1" dirty="0">
                <a:solidFill>
                  <a:schemeClr val="bg1"/>
                </a:solidFill>
                <a:latin typeface="+mj-lt"/>
              </a:rPr>
              <a:t>later in this </a:t>
            </a:r>
            <a:r>
              <a:rPr lang="en-US" sz="2400" b="1" i="1">
                <a:solidFill>
                  <a:schemeClr val="bg1"/>
                </a:solidFill>
                <a:latin typeface="+mj-lt"/>
              </a:rPr>
              <a:t>lesson; </a:t>
            </a:r>
            <a:r>
              <a:rPr lang="en-US" sz="2400" b="1" i="1" u="none" strike="noStrike" baseline="0">
                <a:solidFill>
                  <a:schemeClr val="bg1"/>
                </a:solidFill>
                <a:latin typeface="+mj-lt"/>
              </a:rPr>
              <a:t>for </a:t>
            </a:r>
            <a:r>
              <a:rPr lang="en-US" sz="2400" b="1" i="1" u="none" strike="noStrike" baseline="0" dirty="0">
                <a:solidFill>
                  <a:schemeClr val="bg1"/>
                </a:solidFill>
                <a:latin typeface="+mj-lt"/>
              </a:rPr>
              <a:t>the sure mercies of David)</a:t>
            </a:r>
          </a:p>
          <a:p>
            <a:pPr marR="0" algn="just" rtl="0">
              <a:spcAft>
                <a:spcPts val="600"/>
              </a:spcAft>
            </a:pPr>
            <a:endParaRPr lang="en-US" dirty="0"/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So many references in Jeremiah: 23:5; 29:16; 30:9*; 33:15* etc.</a:t>
            </a:r>
          </a:p>
          <a:p>
            <a:pPr marR="0" algn="just" rtl="0">
              <a:spcAft>
                <a:spcPts val="600"/>
              </a:spcAft>
            </a:pPr>
            <a:endParaRPr lang="en-US" sz="1600" b="1" dirty="0">
              <a:solidFill>
                <a:schemeClr val="bg1"/>
              </a:solidFill>
              <a:latin typeface="+mj-lt"/>
            </a:endParaRPr>
          </a:p>
          <a:p>
            <a:pPr marR="0" algn="just" rtl="0"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22  therefore I will save My flock, and they shall no longer be a prey; and I will judge between sheep and sheep.  (sheep to sheep—see John 10:16)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23  I will establish one shepherd over them, and he shall feed them—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My servant David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. He shall feed them and be their shepherd. </a:t>
            </a:r>
          </a:p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 24  And I, the LORD, will be their God, and My servant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David a prince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among them; I, the LORD, have spoken.          Eze. 34:22-24</a:t>
            </a:r>
          </a:p>
        </p:txBody>
      </p:sp>
    </p:spTree>
    <p:extLst>
      <p:ext uri="{BB962C8B-B14F-4D97-AF65-F5344CB8AC3E}">
        <p14:creationId xmlns:p14="http://schemas.microsoft.com/office/powerpoint/2010/main" val="3894355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73D4338-D5EC-F088-ACEC-B505E0014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0595ACA-21AD-2E46-C1C6-3542719F2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BD368F-1F7A-8896-787F-F3CF8052BDD1}"/>
              </a:ext>
            </a:extLst>
          </p:cNvPr>
          <p:cNvSpPr txBox="1"/>
          <p:nvPr/>
        </p:nvSpPr>
        <p:spPr>
          <a:xfrm>
            <a:off x="411998" y="1407799"/>
            <a:ext cx="113006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Zech. 12:10  "And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I will pour on the house of David and on the inhabitants of Jerusalem the Spirit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of grace and supplication; then they will look on Me whom they pierced. Yes, they will mourn for Him as one mourns for his only son, and grieve for Him as one grieves for a firstborn. </a:t>
            </a:r>
          </a:p>
        </p:txBody>
      </p:sp>
    </p:spTree>
    <p:extLst>
      <p:ext uri="{BB962C8B-B14F-4D97-AF65-F5344CB8AC3E}">
        <p14:creationId xmlns:p14="http://schemas.microsoft.com/office/powerpoint/2010/main" val="2042636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557E536-20DC-C409-E7BB-5AA0CACAC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EB8C793-F4F4-3D97-3EC6-F3E106875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House of David” — After David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F42868-FCDA-9B45-42B4-8F29D15B3195}"/>
              </a:ext>
            </a:extLst>
          </p:cNvPr>
          <p:cNvSpPr txBox="1"/>
          <p:nvPr/>
        </p:nvSpPr>
        <p:spPr>
          <a:xfrm>
            <a:off x="411998" y="1407799"/>
            <a:ext cx="1130060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Zech. 12:10  "And 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I will pour on the house of David and on the inhabitants of Jerusalem the Spirit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 of grace and supplication; then they will look on Me whom they pierced. Yes, they will mourn for Him as one mourns for his only son, and grieve for Him as one grieves for a firstborn. </a:t>
            </a:r>
          </a:p>
          <a:p>
            <a:pPr marR="0" algn="just" rtl="0">
              <a:spcAft>
                <a:spcPts val="600"/>
              </a:spcAft>
            </a:pPr>
            <a:endParaRPr lang="en-US" sz="2400" b="1" u="none" strike="noStrike" baseline="0" dirty="0">
              <a:solidFill>
                <a:schemeClr val="bg1"/>
              </a:solidFill>
              <a:latin typeface="+mj-lt"/>
            </a:endParaRPr>
          </a:p>
          <a:p>
            <a:pPr marR="0" algn="just" rtl="0"/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Zech. 13:1  "</a:t>
            </a:r>
            <a:r>
              <a:rPr lang="en-US" sz="2400" b="1" u="none" strike="noStrike" baseline="0" dirty="0">
                <a:solidFill>
                  <a:srgbClr val="FFFF00"/>
                </a:solidFill>
                <a:latin typeface="+mj-lt"/>
              </a:rPr>
              <a:t>In that day a fountain shall be opened </a:t>
            </a:r>
            <a:r>
              <a:rPr lang="en-US" sz="2400" b="1" u="none" strike="noStrike" baseline="0" dirty="0">
                <a:solidFill>
                  <a:schemeClr val="bg1"/>
                </a:solidFill>
                <a:latin typeface="+mj-lt"/>
              </a:rPr>
              <a:t>for the house of David and for the inhabitants of Jerusalem, for sin and for uncleanness. </a:t>
            </a:r>
          </a:p>
        </p:txBody>
      </p:sp>
    </p:spTree>
    <p:extLst>
      <p:ext uri="{BB962C8B-B14F-4D97-AF65-F5344CB8AC3E}">
        <p14:creationId xmlns:p14="http://schemas.microsoft.com/office/powerpoint/2010/main" val="195755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3604</TotalTime>
  <Words>1641</Words>
  <Application>Microsoft Office PowerPoint</Application>
  <PresentationFormat>Widescreen</PresentationFormat>
  <Paragraphs>82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</vt:lpstr>
      <vt:lpstr>Office Theme</vt:lpstr>
      <vt:lpstr>Survey of 2 Samuel  Lesson Five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David Sproule</cp:lastModifiedBy>
  <cp:revision>312</cp:revision>
  <cp:lastPrinted>2025-04-20T10:43:50Z</cp:lastPrinted>
  <dcterms:modified xsi:type="dcterms:W3CDTF">2025-04-27T12:33:07Z</dcterms:modified>
</cp:coreProperties>
</file>