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A8CC8-84F0-50DB-9F63-3493343B8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F976A6-E4CD-4CDB-0FF6-66BE95130D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9555C7-CBA1-4FCB-95C2-BCAE1F8D6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E1A63-488A-5732-47F2-977EF75A7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2033F-8476-D3EF-C165-ACF99092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group of colorful blocks&#10;&#10;Description automatically generated">
            <a:extLst>
              <a:ext uri="{FF2B5EF4-FFF2-40B4-BE49-F238E27FC236}">
                <a16:creationId xmlns:a16="http://schemas.microsoft.com/office/drawing/2014/main" id="{6BE32539-8B3F-7E6F-0F80-EA7FB42FBD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97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A65B2-D168-156F-FF15-6EBC924E0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657A18-CDD9-D7E2-431D-600572E3E6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C65C5-8E4D-68C8-E74B-7A7CE1C30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880D9E-9A23-5ECE-0C3D-70740C1FC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CCF598-1C31-4A48-B3B4-86DB32E87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68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22913C-F8ED-214F-B06D-AB079EA0C9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28CAA4-A69A-CDB9-F60D-591EDAEA1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94EF2-5DF0-3665-3BCF-6E9370365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19992-B033-CF68-590C-5C30C0646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CA6A8-ADCA-5383-A16F-6C6EFBBF1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9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background with colorful text&#10;&#10;Description automatically generated">
            <a:extLst>
              <a:ext uri="{FF2B5EF4-FFF2-40B4-BE49-F238E27FC236}">
                <a16:creationId xmlns:a16="http://schemas.microsoft.com/office/drawing/2014/main" id="{D9F17AE0-243E-5DEE-5737-DDEC35B568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1F404F-FB3B-643A-93A0-0669C72D85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08" y="1811045"/>
            <a:ext cx="11981155" cy="5046954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 marL="914400" indent="-228600">
              <a:defRPr b="1"/>
            </a:lvl3pPr>
            <a:lvl4pPr marL="1255713" indent="-228600">
              <a:buFont typeface="Calibri" panose="020F0502020204030204" pitchFamily="34" charset="0"/>
              <a:buChar char="◦"/>
              <a:defRPr sz="2000"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4482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07CA-4124-08A3-AE3F-7AF794B708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366F9-EA76-0D06-005D-395E828BEC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D50147-DCE7-DBF9-E7A5-6F9BDB264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8109D-18AC-871B-7A1A-7A8A85B33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371E6-E5B6-4DED-9903-270CB5A78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513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129D5-DB47-E722-D8B4-526DE0F80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47094F-5449-F673-6B6A-6D7698661B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94B76-2BBD-004D-4BAA-11ECE8929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05E7DD-CC7D-FA63-EBD6-CFB731AEC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9C8F24-ABAF-9E19-CB25-A7277A7B2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1B79C-0442-AF62-621A-16430E364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928B3-3B40-106A-9452-2B85A4546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DF52FE-6BE9-7159-05EC-C71809255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5CC404-BF40-A4E1-0902-CD52ED38D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8D268B-A4D4-C706-9CBA-7ACCED121C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609B72-74DB-5B85-1FFE-E5208DE5C9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09C7EE-EC67-89C4-4D45-9B365C425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D458E7-DF9B-786E-E463-FF177511D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B44D54-FE44-16F4-DBBA-94CF7CD5F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06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14F47-8626-FF77-3ECD-D12040963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4A2543-69C6-29B9-0E6E-F55E3F77C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9CA1CD-8131-7A89-7C06-339A13880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F7521-6616-7E5D-6FF9-EA8D6B3C2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82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0F5BE3-B502-9798-78A7-7BE8FCABD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E23A89-2719-6E32-860E-F391ABC84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60F9D8-0587-81A5-52CD-EE5516AB6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4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C9FEB5-26C3-F174-49CA-2B012774C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B75F8-4871-AEAD-80DF-3456A1E677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A19E7E-E8CA-73DD-BCED-85E52F2D8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F1B0D5-3FE8-0D15-9998-28306036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928374-9086-7357-8A1F-56E75C321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4442C-F059-F618-E86B-BA47E89F5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267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157A5-45A9-C6DC-2617-7106523C9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1D6AB5-6AD3-A9F6-89B9-F336D56F31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00839-F811-4AF5-1B24-47E9DAB611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DA8018-507D-1FE3-2DB6-1B8A147C0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F858-02A9-4BC3-AE19-576588CD916B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91095-F83D-8702-4D61-15510D3B7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8F99D6-2437-3285-4C71-84959D0C2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24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80C266-2716-8148-9ACB-230E2B9FA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CE0C4-E0DB-20D3-786E-2DE73BEAD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2BD74-BDEE-261E-7164-AC4D0DD7A6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6F858-02A9-4BC3-AE19-576588CD916B}" type="datetimeFigureOut">
              <a:rPr lang="en-US" smtClean="0"/>
              <a:t>5/7/2025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0DD3E2-D465-0733-E829-F94D76CA6A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49996-EDEE-BABB-52EA-00AC4F69DF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72570-60B4-4CD3-B768-07A9A6DA4D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9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59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F16231-3A88-3CB2-9F08-4B9D119FB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08" y="1811045"/>
            <a:ext cx="12072892" cy="5046954"/>
          </a:xfrm>
        </p:spPr>
        <p:txBody>
          <a:bodyPr/>
          <a:lstStyle/>
          <a:p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 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There Are Many Metaphors to Describe the Church</a:t>
            </a:r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.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 </a:t>
            </a:r>
          </a:p>
          <a:p>
            <a:pPr lvl="1"/>
            <a:r>
              <a:rPr lang="en-US" dirty="0"/>
              <a:t>What do metaphors do?</a:t>
            </a:r>
          </a:p>
          <a:p>
            <a:pPr lvl="2"/>
            <a:r>
              <a:rPr lang="en-US" dirty="0"/>
              <a:t>A metaphor gives you a mental picture</a:t>
            </a:r>
          </a:p>
          <a:p>
            <a:pPr lvl="2"/>
            <a:r>
              <a:rPr lang="en-US" dirty="0"/>
              <a:t>A metaphor compares two things that are otherwise unrelated to provide a vivid description</a:t>
            </a:r>
          </a:p>
          <a:p>
            <a:pPr lvl="1"/>
            <a:r>
              <a:rPr lang="en-US" dirty="0"/>
              <a:t>Example: Metaphors to describe a man:</a:t>
            </a:r>
          </a:p>
          <a:p>
            <a:pPr lvl="2"/>
            <a:r>
              <a:rPr lang="en-US" dirty="0"/>
              <a:t>A teddy bear, a crusty old soul, a ray of sunshine, a thorn in my side, a live wire, a night owl, a lone wolf</a:t>
            </a:r>
          </a:p>
          <a:p>
            <a:pPr lvl="1"/>
            <a:r>
              <a:rPr lang="en-US" dirty="0"/>
              <a:t>What are metaphors used in the Bible for the church?</a:t>
            </a:r>
          </a:p>
          <a:p>
            <a:pPr lvl="2"/>
            <a:r>
              <a:rPr lang="en-US" dirty="0"/>
              <a:t>A kingdom, a house, a flock, a temple, a bride, an army, a vineyard, a body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49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F16231-3A88-3CB2-9F08-4B9D119FB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08" y="1811045"/>
            <a:ext cx="12072892" cy="5046954"/>
          </a:xfrm>
        </p:spPr>
        <p:txBody>
          <a:bodyPr/>
          <a:lstStyle/>
          <a:p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 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The Church Is a Body</a:t>
            </a:r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 </a:t>
            </a:r>
          </a:p>
          <a:p>
            <a:pPr lvl="1"/>
            <a:r>
              <a:rPr lang="en-US" dirty="0"/>
              <a:t>How many times is the word “body” in 1 Corinthians 12:12-27?  </a:t>
            </a:r>
          </a:p>
          <a:p>
            <a:pPr lvl="1"/>
            <a:r>
              <a:rPr lang="en-US" dirty="0"/>
              <a:t>There is “one body” – every use is either “the body” or “one body” (12:12, 13, 20)</a:t>
            </a:r>
          </a:p>
          <a:p>
            <a:pPr lvl="1"/>
            <a:r>
              <a:rPr lang="en-US" dirty="0"/>
              <a:t>There is one head (11:3; Eph. 1:22-23; 4:15; 5:23; Col. 1:18; 2:19)</a:t>
            </a:r>
          </a:p>
          <a:p>
            <a:pPr lvl="1"/>
            <a:r>
              <a:rPr lang="en-US" dirty="0"/>
              <a:t>There is one composer (12:18, 24)</a:t>
            </a:r>
          </a:p>
          <a:p>
            <a:pPr lvl="1"/>
            <a:r>
              <a:rPr lang="en-US" dirty="0"/>
              <a:t>There are “many” parts/members in the “one body” (12:12, 14, 20) </a:t>
            </a:r>
          </a:p>
          <a:p>
            <a:pPr lvl="1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26BF0-5AF2-1356-84AE-24C8F040824D}"/>
              </a:ext>
            </a:extLst>
          </p:cNvPr>
          <p:cNvSpPr txBox="1"/>
          <p:nvPr/>
        </p:nvSpPr>
        <p:spPr>
          <a:xfrm>
            <a:off x="8785409" y="2222358"/>
            <a:ext cx="17839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= 18 times</a:t>
            </a:r>
          </a:p>
        </p:txBody>
      </p:sp>
    </p:spTree>
    <p:extLst>
      <p:ext uri="{BB962C8B-B14F-4D97-AF65-F5344CB8AC3E}">
        <p14:creationId xmlns:p14="http://schemas.microsoft.com/office/powerpoint/2010/main" val="368342605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F16231-3A88-3CB2-9F08-4B9D119FB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08" y="1811045"/>
            <a:ext cx="12072892" cy="504695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 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Like the Body, the Church Has Many Parts/Members</a:t>
            </a:r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 </a:t>
            </a:r>
          </a:p>
          <a:p>
            <a:pPr lvl="1"/>
            <a:r>
              <a:rPr lang="en-US" dirty="0"/>
              <a:t>Every part is different (12:14)</a:t>
            </a:r>
          </a:p>
          <a:p>
            <a:pPr lvl="2"/>
            <a:r>
              <a:rPr lang="en-US" dirty="0"/>
              <a:t>Foot and hand (12:15) + Ear and eye (12:16) + Nose (12:17) + Head (12:21)</a:t>
            </a:r>
          </a:p>
          <a:p>
            <a:pPr lvl="2"/>
            <a:r>
              <a:rPr lang="en-US" dirty="0"/>
              <a:t>Weaker (12:22) + Less presentable (12:23) + Presentable (12:24)</a:t>
            </a:r>
          </a:p>
          <a:p>
            <a:pPr lvl="2"/>
            <a:r>
              <a:rPr lang="en-US" dirty="0"/>
              <a:t>The differences are by design (12:18, 24)</a:t>
            </a:r>
          </a:p>
          <a:p>
            <a:pPr lvl="2"/>
            <a:r>
              <a:rPr lang="en-US" dirty="0"/>
              <a:t>Every part has a different, useful function to fulfill (and needs to be content </a:t>
            </a:r>
            <a:r>
              <a:rPr lang="en-US"/>
              <a:t>and active in it)</a:t>
            </a:r>
            <a:endParaRPr lang="en-US" dirty="0"/>
          </a:p>
          <a:p>
            <a:pPr lvl="1"/>
            <a:r>
              <a:rPr lang="en-US" dirty="0"/>
              <a:t>Every part (with its differences) is important and needed</a:t>
            </a:r>
          </a:p>
          <a:p>
            <a:pPr lvl="2"/>
            <a:r>
              <a:rPr lang="en-US" dirty="0"/>
              <a:t>Where would the body be if all parts were the same (12:17, 19)?</a:t>
            </a:r>
          </a:p>
          <a:p>
            <a:pPr lvl="2"/>
            <a:r>
              <a:rPr lang="en-US" dirty="0"/>
              <a:t>Each individual part is necessary for the good of “the whole body” (12:17)</a:t>
            </a:r>
          </a:p>
          <a:p>
            <a:pPr lvl="2"/>
            <a:r>
              <a:rPr lang="en-US" dirty="0"/>
              <a:t>Each individual part is necessary for the good of the other parts individually (12:21-23)</a:t>
            </a:r>
          </a:p>
          <a:p>
            <a:pPr lvl="2"/>
            <a:r>
              <a:rPr lang="en-US" dirty="0"/>
              <a:t>Most parts can only do certain/specific tasks</a:t>
            </a:r>
          </a:p>
          <a:p>
            <a:pPr lvl="3"/>
            <a:r>
              <a:rPr lang="en-US" dirty="0"/>
              <a:t>Each person is needed no matter who you are (12:13)</a:t>
            </a:r>
          </a:p>
          <a:p>
            <a:pPr lvl="3"/>
            <a:r>
              <a:rPr lang="en-US" dirty="0"/>
              <a:t>Each person is needed no matter what you can do (12:15-24)</a:t>
            </a:r>
          </a:p>
        </p:txBody>
      </p:sp>
    </p:spTree>
    <p:extLst>
      <p:ext uri="{BB962C8B-B14F-4D97-AF65-F5344CB8AC3E}">
        <p14:creationId xmlns:p14="http://schemas.microsoft.com/office/powerpoint/2010/main" val="421956833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F16231-3A88-3CB2-9F08-4B9D119FB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08" y="1811045"/>
            <a:ext cx="12072892" cy="504695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 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God Has High Expectations for Each Part of the Body</a:t>
            </a:r>
            <a:r>
              <a:rPr lang="en-US" dirty="0">
                <a:solidFill>
                  <a:srgbClr val="0C74C6"/>
                </a:solidFill>
                <a:highlight>
                  <a:srgbClr val="0C74C6"/>
                </a:highlight>
              </a:rPr>
              <a:t>.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highlight>
                  <a:srgbClr val="0C74C6"/>
                </a:highlight>
              </a:rPr>
              <a:t> </a:t>
            </a:r>
          </a:p>
          <a:p>
            <a:pPr lvl="1"/>
            <a:r>
              <a:rPr lang="en-US" sz="2500" dirty="0"/>
              <a:t>God expects there to be unity in His body (12:12)</a:t>
            </a:r>
          </a:p>
          <a:p>
            <a:pPr lvl="2"/>
            <a:r>
              <a:rPr lang="en-US" sz="2200" dirty="0"/>
              <a:t>God has no place for division (or divisiveness) in His body (12:25)</a:t>
            </a:r>
          </a:p>
          <a:p>
            <a:pPr lvl="2"/>
            <a:r>
              <a:rPr lang="en-US" sz="2200" dirty="0"/>
              <a:t>All become part of the body in the same way and share in the same benefits (12:13)</a:t>
            </a:r>
          </a:p>
          <a:p>
            <a:pPr lvl="1"/>
            <a:r>
              <a:rPr lang="en-US" sz="2500" dirty="0"/>
              <a:t>God expects the function, connection and interaction of each part</a:t>
            </a:r>
          </a:p>
          <a:p>
            <a:pPr lvl="2"/>
            <a:r>
              <a:rPr lang="en-US" sz="2200" dirty="0"/>
              <a:t>God expects “every part” to do “its share” (Eph. 4:16)</a:t>
            </a:r>
          </a:p>
          <a:p>
            <a:pPr lvl="2"/>
            <a:r>
              <a:rPr lang="en-US" sz="2200" dirty="0"/>
              <a:t>God expects the body to rely on what every part supplies (Eph. 4:16)</a:t>
            </a:r>
          </a:p>
          <a:p>
            <a:pPr lvl="2"/>
            <a:r>
              <a:rPr lang="en-US" sz="2200" dirty="0"/>
              <a:t>God expects there to be dependence and interdependence in the body (12:14-24)</a:t>
            </a:r>
          </a:p>
          <a:p>
            <a:pPr lvl="2"/>
            <a:r>
              <a:rPr lang="en-US" sz="2200" dirty="0"/>
              <a:t>God expects members to have “the same care” for one another (12:25-26; 13:4-7)</a:t>
            </a:r>
          </a:p>
          <a:p>
            <a:pPr lvl="2"/>
            <a:r>
              <a:rPr lang="en-US" sz="2200" dirty="0"/>
              <a:t>“God composed the body” and “set the members” for this very purpose (12:18, 24) </a:t>
            </a:r>
          </a:p>
          <a:p>
            <a:pPr lvl="2"/>
            <a:r>
              <a:rPr lang="en-US" sz="2200" dirty="0"/>
              <a:t>We are members of one another (Rom. 12:4-5)</a:t>
            </a:r>
          </a:p>
          <a:p>
            <a:pPr lvl="1"/>
            <a:r>
              <a:rPr lang="en-US" sz="2500" dirty="0"/>
              <a:t>God expects each part to work and do its share for the profit of the whole (Eph. 4:12, 15-16)</a:t>
            </a:r>
          </a:p>
          <a:p>
            <a:pPr lvl="2"/>
            <a:r>
              <a:rPr lang="en-US" sz="2200" dirty="0"/>
              <a:t>“For the advantage of the equipping of the saints” (4:12)</a:t>
            </a:r>
          </a:p>
          <a:p>
            <a:pPr lvl="2"/>
            <a:r>
              <a:rPr lang="en-US" sz="2200" dirty="0"/>
              <a:t>“Into the work of service/ministry” (4:12)</a:t>
            </a:r>
          </a:p>
          <a:p>
            <a:pPr lvl="2"/>
            <a:r>
              <a:rPr lang="en-US" sz="2200" dirty="0"/>
              <a:t>“Into the edifying and building up of the body of Christ” (4:12)</a:t>
            </a:r>
          </a:p>
          <a:p>
            <a:pPr lvl="2"/>
            <a:r>
              <a:rPr lang="en-US" sz="2200" dirty="0"/>
              <a:t>“That we might be joined and knit together in Christ” (4:16)</a:t>
            </a:r>
          </a:p>
          <a:p>
            <a:pPr lvl="2"/>
            <a:r>
              <a:rPr lang="en-US" sz="2200" dirty="0"/>
              <a:t>“That the body might grow numerically and relationally” (4:16)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86409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654</Words>
  <Application>Microsoft Office PowerPoint</Application>
  <PresentationFormat>Widescreen</PresentationFormat>
  <Paragraphs>45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2025-05-07T18:54:00Z</dcterms:created>
  <dcterms:modified xsi:type="dcterms:W3CDTF">2025-05-07T19:25:15Z</dcterms:modified>
</cp:coreProperties>
</file>