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8CC8-84F0-50DB-9F63-3493343B8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976A6-E4CD-4CDB-0FF6-66BE95130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555C7-CBA1-4FCB-95C2-BCAE1F8D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E1A63-488A-5732-47F2-977EF75A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2033F-8476-D3EF-C165-ACF99092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group of colorful blocks&#10;&#10;Description automatically generated">
            <a:extLst>
              <a:ext uri="{FF2B5EF4-FFF2-40B4-BE49-F238E27FC236}">
                <a16:creationId xmlns:a16="http://schemas.microsoft.com/office/drawing/2014/main" id="{46AF5A70-53E4-141B-0E1E-878DDD82CF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7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65B2-D168-156F-FF15-6EBC924E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57A18-CDD9-D7E2-431D-600572E3E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C65C5-8E4D-68C8-E74B-7A7CE1C3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80D9E-9A23-5ECE-0C3D-70740C1FC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CF598-1C31-4A48-B3B4-86DB32E8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6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22913C-F8ED-214F-B06D-AB079EA0C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8CAA4-A69A-CDB9-F60D-591EDAEA1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94EF2-5DF0-3665-3BCF-6E937036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19992-B033-CF68-590C-5C30C064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CA6A8-ADCA-5383-A16F-6C6EFBBF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9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59017590-AEDE-3A9E-09D6-4BB902E4F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F404F-FB3B-643A-93A0-0669C72D8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5"/>
            <a:ext cx="11981155" cy="5046954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 marL="1255713" indent="-228600">
              <a:buFont typeface="Calibri" panose="020F0502020204030204" pitchFamily="34" charset="0"/>
              <a:buChar char="◦"/>
              <a:defRPr sz="2000"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48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CA-4124-08A3-AE3F-7AF794B7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366F9-EA76-0D06-005D-395E828BE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50147-DCE7-DBF9-E7A5-6F9BDB26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8109D-18AC-871B-7A1A-7A8A85B3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371E6-E5B6-4DED-9903-270CB5A7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1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129D5-DB47-E722-D8B4-526DE0F8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7094F-5449-F673-6B6A-6D7698661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94B76-2BBD-004D-4BAA-11ECE8929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5E7DD-CC7D-FA63-EBD6-CFB731AE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C8F24-ABAF-9E19-CB25-A7277A7B2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1B79C-0442-AF62-621A-16430E36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928B3-3B40-106A-9452-2B85A454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F52FE-6BE9-7159-05EC-C71809255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CC404-BF40-A4E1-0902-CD52ED38D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D268B-A4D4-C706-9CBA-7ACCED121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609B72-74DB-5B85-1FFE-E5208DE5C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9C7EE-EC67-89C4-4D45-9B365C425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D458E7-DF9B-786E-E463-FF177511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44D54-FE44-16F4-DBBA-94CF7CD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6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14F47-8626-FF77-3ECD-D1204096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4A2543-69C6-29B9-0E6E-F55E3F77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CA1CD-8131-7A89-7C06-339A1388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F7521-6616-7E5D-6FF9-EA8D6B3C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8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0F5BE3-B502-9798-78A7-7BE8FCAB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23A89-2719-6E32-860E-F391ABC8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0F9D8-0587-81A5-52CD-EE5516AB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FEB5-26C3-F174-49CA-2B012774C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75F8-4871-AEAD-80DF-3456A1E6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19E7E-E8CA-73DD-BCED-85E52F2D8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1B0D5-3FE8-0D15-9998-28306036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28374-9086-7357-8A1F-56E75C32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4442C-F059-F618-E86B-BA47E89F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57A5-45A9-C6DC-2617-7106523C9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1D6AB5-6AD3-A9F6-89B9-F336D56F3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00839-F811-4AF5-1B24-47E9DAB61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A8018-507D-1FE3-2DB6-1B8A147C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91095-F83D-8702-4D61-15510D3B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F99D6-2437-3285-4C71-84959D0C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4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0C266-2716-8148-9ACB-230E2B9F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CE0C4-E0DB-20D3-786E-2DE73BEAD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2BD74-BDEE-261E-7164-AC4D0DD7A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6F858-02A9-4BC3-AE19-576588CD916B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DD3E2-D465-0733-E829-F94D76CA6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49996-EDEE-BABB-52EA-00AC4F69D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9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59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16231-3A88-3CB2-9F08-4B9D119F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5"/>
            <a:ext cx="12072892" cy="5046954"/>
          </a:xfrm>
        </p:spPr>
        <p:txBody>
          <a:bodyPr/>
          <a:lstStyle/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God’s Love Motivates Us to Serve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pPr lvl="1"/>
            <a:r>
              <a:rPr lang="en-US" dirty="0"/>
              <a:t>The love that God has for us moves us (2 Cor. 5:14)</a:t>
            </a:r>
          </a:p>
          <a:p>
            <a:pPr lvl="2"/>
            <a:r>
              <a:rPr lang="en-US" dirty="0"/>
              <a:t>His love is beyond what we can comprehend (Eph. 3:18-19)</a:t>
            </a:r>
          </a:p>
          <a:p>
            <a:pPr lvl="2"/>
            <a:r>
              <a:rPr lang="en-US" dirty="0"/>
              <a:t>His love is beyond what we deserve (Rom. 5:8)</a:t>
            </a:r>
          </a:p>
          <a:p>
            <a:pPr lvl="2"/>
            <a:r>
              <a:rPr lang="en-US" dirty="0"/>
              <a:t>His love is beyond what we could do for ourselves (2 Cor. 5:21)</a:t>
            </a:r>
          </a:p>
          <a:p>
            <a:pPr lvl="1"/>
            <a:r>
              <a:rPr lang="en-US" dirty="0"/>
              <a:t>The love that we have for God moves us (John 14:15)</a:t>
            </a:r>
          </a:p>
          <a:p>
            <a:pPr lvl="2"/>
            <a:r>
              <a:rPr lang="en-US" dirty="0"/>
              <a:t>Loving Him moves me to look beyond myself (Matt. 22:37-39)</a:t>
            </a:r>
          </a:p>
          <a:p>
            <a:pPr lvl="2"/>
            <a:r>
              <a:rPr lang="en-US" dirty="0"/>
              <a:t>Loving Him moves me to give myself fully to Him (2 Cor. 8:5, 8)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9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16231-3A88-3CB2-9F08-4B9D119F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5"/>
            <a:ext cx="12072892" cy="50469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God’s Expectations Motivate Us to Serve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pPr lvl="1"/>
            <a:r>
              <a:rPr lang="en-US" dirty="0"/>
              <a:t>God expects the function, connection and interaction of each part</a:t>
            </a:r>
          </a:p>
          <a:p>
            <a:pPr lvl="2"/>
            <a:r>
              <a:rPr lang="en-US" dirty="0"/>
              <a:t>God expects “every part” to do “its share” (Eph. 4:16)</a:t>
            </a:r>
          </a:p>
          <a:p>
            <a:pPr lvl="2"/>
            <a:r>
              <a:rPr lang="en-US" dirty="0"/>
              <a:t>God expects the body to rely on what every part supplies (Eph. 4:16)</a:t>
            </a:r>
          </a:p>
          <a:p>
            <a:pPr lvl="2"/>
            <a:r>
              <a:rPr lang="en-US" dirty="0"/>
              <a:t>God expects there to be dependence and interdependence in the body (12:14-24)</a:t>
            </a:r>
          </a:p>
          <a:p>
            <a:pPr lvl="2"/>
            <a:r>
              <a:rPr lang="en-US" dirty="0"/>
              <a:t>God expects members to have “the same care” for one another (12:25-26; 13:4-7)</a:t>
            </a:r>
          </a:p>
          <a:p>
            <a:pPr lvl="2"/>
            <a:r>
              <a:rPr lang="en-US" dirty="0"/>
              <a:t>“God composed the body” and “set the members” for this very purpose (12:18, 24) </a:t>
            </a:r>
          </a:p>
          <a:p>
            <a:pPr lvl="2"/>
            <a:r>
              <a:rPr lang="en-US" dirty="0"/>
              <a:t>We are members of one another (Rom. 12:4-5)</a:t>
            </a:r>
          </a:p>
          <a:p>
            <a:pPr lvl="1"/>
            <a:r>
              <a:rPr lang="en-US" dirty="0"/>
              <a:t>God expects each part to do its share for the profit of the whole (Eph. 4:12, 15-16)</a:t>
            </a:r>
          </a:p>
          <a:p>
            <a:pPr lvl="2"/>
            <a:r>
              <a:rPr lang="en-US" dirty="0"/>
              <a:t>“For the advantage of the equipping of the saints” (4:12)</a:t>
            </a:r>
          </a:p>
          <a:p>
            <a:pPr lvl="2"/>
            <a:r>
              <a:rPr lang="en-US" dirty="0"/>
              <a:t>“Into the work of service/ministry” (4:12)</a:t>
            </a:r>
          </a:p>
          <a:p>
            <a:pPr lvl="2"/>
            <a:r>
              <a:rPr lang="en-US" dirty="0"/>
              <a:t>“Into the edifying and building up of the body of Christ” (4:12)</a:t>
            </a:r>
          </a:p>
          <a:p>
            <a:pPr lvl="2"/>
            <a:r>
              <a:rPr lang="en-US" dirty="0"/>
              <a:t>“That we might be joined and knit together in Christ” (4:16)</a:t>
            </a:r>
          </a:p>
          <a:p>
            <a:pPr lvl="2"/>
            <a:r>
              <a:rPr lang="en-US" dirty="0"/>
              <a:t>“That the body might grow numerically and relationally” (4:16)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9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16231-3A88-3CB2-9F08-4B9D119F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5"/>
            <a:ext cx="12072892" cy="50469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God’s Blessings Motivate Us to Serve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pPr lvl="1"/>
            <a:r>
              <a:rPr lang="en-US" dirty="0"/>
              <a:t>Every material and spiritual blessing is a gift from God (Jas. 1:17; 1 Cor. 4:7)</a:t>
            </a:r>
          </a:p>
          <a:p>
            <a:pPr lvl="1"/>
            <a:r>
              <a:rPr lang="en-US" dirty="0"/>
              <a:t>We must “forget not all His benefits” (Psa. 103:2)</a:t>
            </a:r>
          </a:p>
          <a:p>
            <a:pPr lvl="2"/>
            <a:r>
              <a:rPr lang="en-US" dirty="0"/>
              <a:t>Time</a:t>
            </a:r>
          </a:p>
          <a:p>
            <a:pPr lvl="2"/>
            <a:r>
              <a:rPr lang="en-US" dirty="0"/>
              <a:t>Money – Source of income</a:t>
            </a:r>
          </a:p>
          <a:p>
            <a:pPr lvl="2"/>
            <a:r>
              <a:rPr lang="en-US" dirty="0"/>
              <a:t>Possessions – Home, car, phone, etc.</a:t>
            </a:r>
          </a:p>
          <a:p>
            <a:pPr lvl="2"/>
            <a:r>
              <a:rPr lang="en-US" dirty="0"/>
              <a:t>Opportunities</a:t>
            </a:r>
          </a:p>
          <a:p>
            <a:pPr lvl="2"/>
            <a:r>
              <a:rPr lang="en-US" dirty="0"/>
              <a:t>Measure of life, health, strength and capabilities </a:t>
            </a:r>
          </a:p>
          <a:p>
            <a:pPr lvl="1"/>
            <a:r>
              <a:rPr lang="en-US" dirty="0"/>
              <a:t>Then, we must ask ourselves, </a:t>
            </a:r>
            <a:br>
              <a:rPr lang="en-US" dirty="0"/>
            </a:br>
            <a:r>
              <a:rPr lang="en-US" dirty="0"/>
              <a:t>“What shall I render to the Lord for all His benefits toward me?” (Psa. 116:12)</a:t>
            </a:r>
          </a:p>
          <a:p>
            <a:pPr lvl="1"/>
            <a:r>
              <a:rPr lang="en-US" dirty="0"/>
              <a:t>God gives to us, so that we might have “an abundance for every good work” (2 Cor. 9:8)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96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16231-3A88-3CB2-9F08-4B9D119F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5"/>
            <a:ext cx="12072892" cy="50469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God’s Increase Motivates Us to Serve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pPr lvl="1"/>
            <a:r>
              <a:rPr lang="en-US" dirty="0"/>
              <a:t>God’s mercy that saved us and enabled us ought to motivate (1 Tim. 1:12-15)</a:t>
            </a:r>
          </a:p>
          <a:p>
            <a:pPr lvl="1"/>
            <a:r>
              <a:rPr lang="en-US" dirty="0"/>
              <a:t>God’s increase in our personal growth efforts ought to motivate (1 Pet. 2:1-12)</a:t>
            </a:r>
          </a:p>
          <a:p>
            <a:pPr lvl="1"/>
            <a:r>
              <a:rPr lang="en-US" dirty="0"/>
              <a:t>God’s increase in new convert growth efforts ought to motivate (1 Cor. 3:5-9)</a:t>
            </a:r>
          </a:p>
          <a:p>
            <a:pPr lvl="1"/>
            <a:r>
              <a:rPr lang="en-US" dirty="0"/>
              <a:t>God’s increase in congregational growth efforts ought to motivate (Eph. 4:8-16; Col. 2:19)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1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16231-3A88-3CB2-9F08-4B9D119F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5"/>
            <a:ext cx="12072892" cy="50469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God’s Judgment Motivates Us to Serve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pPr lvl="1"/>
            <a:r>
              <a:rPr lang="en-US" dirty="0"/>
              <a:t>Stewards must give account to their Master (Luke 12:42-46; 1 Cor. 4:1-2)</a:t>
            </a:r>
          </a:p>
          <a:p>
            <a:pPr lvl="1"/>
            <a:r>
              <a:rPr lang="en-US" dirty="0"/>
              <a:t>One day we will all “give account” of ourselves to God (Rom. 14:12)</a:t>
            </a:r>
          </a:p>
          <a:p>
            <a:pPr lvl="1"/>
            <a:r>
              <a:rPr lang="en-US" dirty="0"/>
              <a:t>Each one will “receive the things done in the body” (2 Cor. 5:10)</a:t>
            </a:r>
          </a:p>
          <a:p>
            <a:pPr lvl="1"/>
            <a:r>
              <a:rPr lang="en-US" dirty="0"/>
              <a:t>Each one will be “judged according to their works” (Rev. 20:12)</a:t>
            </a:r>
          </a:p>
          <a:p>
            <a:pPr lvl="1"/>
            <a:r>
              <a:rPr lang="en-US" dirty="0"/>
              <a:t>Each one ought to strive to “finish the course” that God has for us before judgment </a:t>
            </a:r>
            <a:br>
              <a:rPr lang="en-US" dirty="0"/>
            </a:br>
            <a:r>
              <a:rPr lang="en-US" dirty="0"/>
              <a:t>(2 Tim. 4:7)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38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16231-3A88-3CB2-9F08-4B9D119F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5"/>
            <a:ext cx="12072892" cy="50469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God’s Rewards Motivate Us to Serve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pPr lvl="1"/>
            <a:r>
              <a:rPr lang="en-US" dirty="0"/>
              <a:t>We need to remember that our “labor is not in vain in the Lord” (1 Cor. 15:58)</a:t>
            </a:r>
          </a:p>
          <a:p>
            <a:pPr lvl="1"/>
            <a:r>
              <a:rPr lang="en-US" dirty="0"/>
              <a:t>There is an eternal rejoicing for those who sow and those who reap (John 4:36)</a:t>
            </a:r>
          </a:p>
          <a:p>
            <a:pPr lvl="1"/>
            <a:r>
              <a:rPr lang="en-US" dirty="0"/>
              <a:t>Faithful soul-winners “will receive a reward” (1 Cor. 3:12-14)</a:t>
            </a:r>
          </a:p>
          <a:p>
            <a:pPr lvl="1"/>
            <a:r>
              <a:rPr lang="en-US" dirty="0"/>
              <a:t>The “crown of righteousness” awaits those who practice righteousness (2 Tim. 4:8)</a:t>
            </a:r>
          </a:p>
          <a:p>
            <a:pPr lvl="1"/>
            <a:r>
              <a:rPr lang="en-US" dirty="0"/>
              <a:t>Only “good and faithful servants” will hear, “Well done…enter” (Matt. 25:23)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53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710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2025-05-07T18:54:00Z</dcterms:created>
  <dcterms:modified xsi:type="dcterms:W3CDTF">2025-05-14T21:53:29Z</dcterms:modified>
</cp:coreProperties>
</file>