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9"/>
  </p:notesMasterIdLst>
  <p:sldIdLst>
    <p:sldId id="2345" r:id="rId2"/>
    <p:sldId id="2326" r:id="rId3"/>
    <p:sldId id="2344" r:id="rId4"/>
    <p:sldId id="2327" r:id="rId5"/>
    <p:sldId id="2330" r:id="rId6"/>
    <p:sldId id="2328" r:id="rId7"/>
    <p:sldId id="2329" r:id="rId8"/>
    <p:sldId id="2331" r:id="rId9"/>
    <p:sldId id="2322" r:id="rId10"/>
    <p:sldId id="2318" r:id="rId11"/>
    <p:sldId id="2320" r:id="rId12"/>
    <p:sldId id="2323" r:id="rId13"/>
    <p:sldId id="2332" r:id="rId14"/>
    <p:sldId id="2333" r:id="rId15"/>
    <p:sldId id="2334" r:id="rId16"/>
    <p:sldId id="2335" r:id="rId17"/>
    <p:sldId id="2336" r:id="rId18"/>
    <p:sldId id="2337" r:id="rId19"/>
    <p:sldId id="2324" r:id="rId20"/>
    <p:sldId id="2338" r:id="rId21"/>
    <p:sldId id="2339" r:id="rId22"/>
    <p:sldId id="2340" r:id="rId23"/>
    <p:sldId id="2341" r:id="rId24"/>
    <p:sldId id="2342" r:id="rId25"/>
    <p:sldId id="2343" r:id="rId26"/>
    <p:sldId id="2325" r:id="rId27"/>
    <p:sldId id="2171" r:id="rId28"/>
  </p:sldIdLst>
  <p:sldSz cx="12192000" cy="6858000"/>
  <p:notesSz cx="7099300" cy="93853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72C4"/>
    <a:srgbClr val="BC0C57"/>
    <a:srgbClr val="FFFF00"/>
    <a:srgbClr val="FC2E0C"/>
    <a:srgbClr val="FC29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59BA296-9FB1-4DD6-AA2C-43B415D4337B}" v="8" dt="2025-05-18T12:06:24.0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34580" autoAdjust="0"/>
    <p:restoredTop sz="86410" autoAdjust="0"/>
  </p:normalViewPr>
  <p:slideViewPr>
    <p:cSldViewPr snapToGrid="0">
      <p:cViewPr varScale="1">
        <p:scale>
          <a:sx n="92" d="100"/>
          <a:sy n="92" d="100"/>
        </p:scale>
        <p:origin x="108" y="444"/>
      </p:cViewPr>
      <p:guideLst>
        <p:guide orient="horz" pos="2184"/>
        <p:guide pos="38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-1315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704850"/>
            <a:ext cx="6253162" cy="3517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9930" y="4458020"/>
            <a:ext cx="5679440" cy="42233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4159" tIns="94159" rIns="94159" bIns="94159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:notes"/>
          <p:cNvSpPr txBox="1">
            <a:spLocks noGrp="1"/>
          </p:cNvSpPr>
          <p:nvPr>
            <p:ph type="body" idx="1"/>
          </p:nvPr>
        </p:nvSpPr>
        <p:spPr>
          <a:xfrm>
            <a:off x="709930" y="4458020"/>
            <a:ext cx="5679440" cy="4223385"/>
          </a:xfrm>
          <a:prstGeom prst="rect">
            <a:avLst/>
          </a:prstGeom>
        </p:spPr>
        <p:txBody>
          <a:bodyPr spcFirstLastPara="1" wrap="square" lIns="94159" tIns="94159" rIns="94159" bIns="94159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78" name="Google Shape;7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704850"/>
            <a:ext cx="6254750" cy="3517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861284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A8B90B18-9ED6-6F6C-FF6A-8091B73813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7D1239CA-94E3-807E-CE2F-D3D154598EF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E717EAEB-6931-2E6D-DA60-BBB9F197C9D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440768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2F88B735-E7F4-A55E-99B1-1898A37296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5DD0612F-180F-941D-29BB-1900E8A207E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3BC81386-21EA-2B6B-4622-417415EAFAD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8856750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477C1EA3-C814-14FA-4DA7-1F58C06AF2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94B144D5-50E3-6B9B-6885-017E3520CF4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71306DB9-66CA-BE9E-D797-1D7E26E14F1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408125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327222B4-B6DC-3715-A923-29E7743974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342071A9-5BFB-892A-9566-4CA377A5AFB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1A8F5C18-8986-2688-3FFF-08F92183A6F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9086896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32165366-75C5-DD64-41F1-70789B1827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6661E8DB-2903-CD63-EFB5-316A2C25E3C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4E3377BD-EEBB-94C2-70D9-5444458B4E1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0602888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B13C2E31-83D4-05C2-1765-721B4C5654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79FCB8E2-50A0-7BD0-71CD-4C07372A79D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5CB460A7-4292-D207-77CD-C7C5D80A03A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2254443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309F9B89-1C34-08F1-B71D-5A0FBF407C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5B8C7CC9-D160-0300-F75B-C0167F917C1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E14D96F2-235D-891C-D187-B835B7054E1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427983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5A28A272-E03D-3A20-83A4-4DD3A06CE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335A1A28-8E34-1AC8-190B-F49934A5172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78AC53C2-CC64-F839-C17B-66777D8D69E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6915305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5B99BC25-3B77-12EE-0D14-CB0B9C3957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AC00A288-B071-7DD5-3278-E0CFAAB8203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1D584B12-9AAD-F8A1-1648-B7E25920A613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8006330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BF39330D-A59F-C4DB-1183-7B396173BC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DB8132CC-5746-8BA6-6DD5-444C2A489FE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FD063125-F7A6-B7F0-3857-1388BC0B5ED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807438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796CA4C4-3B8F-0779-F3AA-E9EBC6825A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2FA65AC2-1203-BE5C-8716-24A586A38B1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A8A3155D-40DD-EF28-15B0-E50320AA871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9595158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751EA043-B53F-1533-C6DD-60B8D31A86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03AC3D59-C071-FAA4-5DA2-63991D0A23B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832D97F8-129D-305F-4768-48A36FA561B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6579767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A34B64C9-E1CA-6ECE-430D-EAFC3BF724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ED91F89C-1A53-40AC-30AC-19A6C20C823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5BC67C19-EF9E-D890-3864-08536B1EFCD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1706156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FE0179BA-C937-1EF9-4CDB-4452B606D9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2CA32BF8-32D4-DC1F-5C98-340941A27AE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228E7824-9122-1EF1-400B-775B0902DC0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9680290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01B54D75-CD85-6EF6-C417-E4CAF68149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254B198A-1963-5F6F-1E8D-A68A7A9B1D7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9A8BB163-B5E0-784E-4400-6A10DC00E96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4020778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BFABC0F4-0CB0-AF1C-CBA7-50FA05DDEF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EBA312A9-0709-CCF5-602E-C8D90AFB1FF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05622D15-DFDD-C95D-20CD-7D69CCE18C0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5888062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12333EB6-540D-3D01-9326-FB31B8F993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C3DDC783-ACF3-2D39-EC93-6BB151BC95A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FB97BB8E-1856-E51D-A239-30F8BC7C480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7846816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50BC8B23-ACDB-72EA-0FB8-2FA27FCECB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630F01A8-6823-349B-CBD7-F6BFEC50159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A5065A4C-6F0E-08E9-5E29-F4D68BF0097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6458544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655AA402-7F49-FC94-2FE1-D60EAFBA6F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CF3AF33C-4EF8-7868-F10A-7A1D10A973F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D0BCBC89-B529-564F-EFD2-F02F8FE445C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978345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E07C2A0B-D064-68FA-10EA-39C43609E8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78BD0DB8-5C00-1361-FEB3-B39244B84AE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94345555-2696-C1CC-36A7-122B9152A89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1888089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2ECED162-2FA0-036C-1A1B-51D0C5AB49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8C63EC57-8324-7A42-C135-EDEA0277701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77809762-3883-3E85-EDE1-3515A305560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430207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E513AEAE-7651-1FB8-021F-AE0079847D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820D800E-83AA-CFA7-A09C-0EEFD017087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153DEE24-4D9B-AFDE-7760-8F59A3525B2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06791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16EA0277-E278-BA36-8674-D2EFD75753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C9D223A9-3317-4B04-8C7E-50F0CC6313E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7663BBE9-D34B-4348-673C-9B78E6F1E3C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900062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7B34462E-FA48-D37B-FB99-DF3F4EE7D9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21A53029-8185-9491-7384-AAD270D7E52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FE3DE2B3-AF4F-3B92-5C16-958BD7691D8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206224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67B5BA22-F881-3867-7B5D-28A2814170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33148D21-FFCA-1B92-1F50-724D804536B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EBF9DD7F-5F5C-6E4D-D23A-42BC690F622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543579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>
          <a:extLst>
            <a:ext uri="{FF2B5EF4-FFF2-40B4-BE49-F238E27FC236}">
              <a16:creationId xmlns:a16="http://schemas.microsoft.com/office/drawing/2014/main" id="{2A775154-8E0F-3B2C-CE88-52B62FADDD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:notes">
            <a:extLst>
              <a:ext uri="{FF2B5EF4-FFF2-40B4-BE49-F238E27FC236}">
                <a16:creationId xmlns:a16="http://schemas.microsoft.com/office/drawing/2014/main" id="{476D4B79-9782-9429-D39D-13D563979C1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496" y="4341931"/>
            <a:ext cx="5483947" cy="4113408"/>
          </a:xfrm>
          <a:prstGeom prst="rect">
            <a:avLst/>
          </a:prstGeom>
        </p:spPr>
        <p:txBody>
          <a:bodyPr spcFirstLastPara="1" wrap="square" lIns="91372" tIns="91372" rIns="91372" bIns="91372" anchor="t" anchorCtr="0">
            <a:noAutofit/>
          </a:bodyPr>
          <a:lstStyle/>
          <a:p>
            <a:pPr marL="0" indent="0">
              <a:buNone/>
            </a:pPr>
            <a:endParaRPr dirty="0"/>
          </a:p>
        </p:txBody>
      </p:sp>
      <p:sp>
        <p:nvSpPr>
          <p:cNvPr id="84" name="Google Shape;84;p2:notes">
            <a:extLst>
              <a:ext uri="{FF2B5EF4-FFF2-40B4-BE49-F238E27FC236}">
                <a16:creationId xmlns:a16="http://schemas.microsoft.com/office/drawing/2014/main" id="{5B2CA4D9-B866-48A6-6FE4-3081DAF9CC1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2825" cy="34274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870064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046" y="0"/>
            <a:ext cx="12188955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2"/>
          <p:cNvSpPr txBox="1">
            <a:spLocks noGrp="1"/>
          </p:cNvSpPr>
          <p:nvPr>
            <p:ph type="ctrTitle"/>
          </p:nvPr>
        </p:nvSpPr>
        <p:spPr>
          <a:xfrm>
            <a:off x="365760" y="310896"/>
            <a:ext cx="11430000" cy="27980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1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Cambria"/>
              <a:buNone/>
              <a:defRPr sz="7000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ubTitle" idx="1"/>
          </p:nvPr>
        </p:nvSpPr>
        <p:spPr>
          <a:xfrm>
            <a:off x="6867525" y="6117336"/>
            <a:ext cx="5111115" cy="740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bg>
      <p:bgPr>
        <a:solidFill>
          <a:schemeClr val="lt1"/>
        </a:solidFill>
        <a:effectLst/>
      </p:bgPr>
    </p:bg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Google Shape;16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3"/>
          <p:cNvSpPr txBox="1">
            <a:spLocks noGrp="1"/>
          </p:cNvSpPr>
          <p:nvPr>
            <p:ph type="title"/>
          </p:nvPr>
        </p:nvSpPr>
        <p:spPr>
          <a:xfrm>
            <a:off x="2979174" y="299702"/>
            <a:ext cx="8843614" cy="14807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mbria"/>
              <a:buNone/>
              <a:defRPr b="1">
                <a:solidFill>
                  <a:schemeClr val="lt1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1"/>
          </p:nvPr>
        </p:nvSpPr>
        <p:spPr>
          <a:xfrm>
            <a:off x="540774" y="1780469"/>
            <a:ext cx="11282013" cy="46989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b="1">
                <a:solidFill>
                  <a:schemeClr val="lt1"/>
                </a:solidFill>
              </a:defRPr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800"/>
              <a:buChar char="•"/>
              <a:defRPr sz="2800" b="1">
                <a:solidFill>
                  <a:schemeClr val="lt1"/>
                </a:solidFill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Char char="•"/>
              <a:defRPr b="1">
                <a:solidFill>
                  <a:schemeClr val="lt1"/>
                </a:solidFill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b="1">
                <a:solidFill>
                  <a:schemeClr val="lt1"/>
                </a:solidFill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b="1"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0" name="Google Shape;30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1" name="Google Shape;31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9" name="Google Shape;3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0" name="Google Shape;4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4" name="Google Shape;44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5" name="Google Shape;45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5" name="Google Shape;55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6" name="Google Shape;56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2" name="Google Shape;62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3" name="Google Shape;63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8" name="Google Shape;68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9" name="Google Shape;69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4" name="Google Shape;74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5" name="Google Shape;75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3"/>
          <p:cNvSpPr txBox="1">
            <a:spLocks noGrp="1"/>
          </p:cNvSpPr>
          <p:nvPr>
            <p:ph type="ctrTitle"/>
          </p:nvPr>
        </p:nvSpPr>
        <p:spPr>
          <a:xfrm>
            <a:off x="386238" y="545430"/>
            <a:ext cx="11430000" cy="21842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7000"/>
              <a:buFont typeface="Cambria"/>
              <a:buNone/>
            </a:pPr>
            <a:r>
              <a:rPr lang="en-US" sz="7200" b="1" dirty="0"/>
              <a:t>Survey of 2 Samuel</a:t>
            </a:r>
            <a:br>
              <a:rPr lang="en-US" sz="1400" b="1" dirty="0"/>
            </a:br>
            <a:br>
              <a:rPr lang="en-US" sz="1400" b="1" dirty="0"/>
            </a:br>
            <a:r>
              <a:rPr lang="en-US" sz="5400" b="1" dirty="0"/>
              <a:t>Lesson Six</a:t>
            </a:r>
            <a:br>
              <a:rPr lang="en-US" sz="5400" b="1" dirty="0"/>
            </a:br>
            <a:endParaRPr lang="en-US" sz="5400" dirty="0"/>
          </a:p>
        </p:txBody>
      </p:sp>
      <p:sp>
        <p:nvSpPr>
          <p:cNvPr id="81" name="Google Shape;81;p13"/>
          <p:cNvSpPr txBox="1">
            <a:spLocks noGrp="1"/>
          </p:cNvSpPr>
          <p:nvPr>
            <p:ph type="subTitle" idx="1"/>
          </p:nvPr>
        </p:nvSpPr>
        <p:spPr>
          <a:xfrm>
            <a:off x="6770747" y="3201225"/>
            <a:ext cx="5068328" cy="31835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r>
              <a:rPr lang="en-US" sz="4800" dirty="0"/>
              <a:t>Palm Beach Lakes</a:t>
            </a:r>
          </a:p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endParaRPr lang="en-US" sz="4000" dirty="0"/>
          </a:p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r>
              <a:rPr lang="en-US" sz="3600" dirty="0"/>
              <a:t>April-June  2025</a:t>
            </a:r>
          </a:p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endParaRPr lang="en-US" sz="4000" dirty="0"/>
          </a:p>
          <a:p>
            <a:pPr marL="0" lvl="0" indent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</a:pPr>
            <a:r>
              <a:rPr lang="en-US" sz="3200" dirty="0"/>
              <a:t>Dan Jenkins</a:t>
            </a:r>
            <a:endParaRPr sz="3200" dirty="0"/>
          </a:p>
        </p:txBody>
      </p:sp>
    </p:spTree>
    <p:extLst>
      <p:ext uri="{BB962C8B-B14F-4D97-AF65-F5344CB8AC3E}">
        <p14:creationId xmlns:p14="http://schemas.microsoft.com/office/powerpoint/2010/main" val="25520329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5208972F-8689-E841-BF61-A9715F6EDF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CC15BD9C-E97B-2F97-BD14-7602D193E2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Jesus—”the House of David”  2 Sam. 7</a:t>
            </a:r>
          </a:p>
        </p:txBody>
      </p:sp>
      <p:pic>
        <p:nvPicPr>
          <p:cNvPr id="1026" name="Picture 2" descr="1 Chronicles 14:1-6 David’s Family | If I Walked With Jesus">
            <a:extLst>
              <a:ext uri="{FF2B5EF4-FFF2-40B4-BE49-F238E27FC236}">
                <a16:creationId xmlns:a16="http://schemas.microsoft.com/office/drawing/2014/main" id="{A9B5380D-650A-7CF0-10FB-2C5DF57B9E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28" y="159656"/>
            <a:ext cx="11915944" cy="6560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7BFBED52-AB44-0302-D7C1-E1182B0597CF}"/>
              </a:ext>
            </a:extLst>
          </p:cNvPr>
          <p:cNvSpPr/>
          <p:nvPr/>
        </p:nvSpPr>
        <p:spPr>
          <a:xfrm>
            <a:off x="304800" y="6079958"/>
            <a:ext cx="2967789" cy="3930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F9B262B-0DF8-1849-8AE3-841E02DEBED9}"/>
              </a:ext>
            </a:extLst>
          </p:cNvPr>
          <p:cNvSpPr/>
          <p:nvPr/>
        </p:nvSpPr>
        <p:spPr>
          <a:xfrm>
            <a:off x="304800" y="6276473"/>
            <a:ext cx="3338286" cy="3930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5361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003519E3-73EE-5389-3CCE-A9BF39AB88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A69A6003-95B7-17E5-17EA-D38C1562C3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Jesus—”the House of David”  2 Sam. 7</a:t>
            </a:r>
          </a:p>
        </p:txBody>
      </p:sp>
      <p:pic>
        <p:nvPicPr>
          <p:cNvPr id="1026" name="Picture 2" descr="1 Chronicles 14:1-6 David’s Family | If I Walked With Jesus">
            <a:extLst>
              <a:ext uri="{FF2B5EF4-FFF2-40B4-BE49-F238E27FC236}">
                <a16:creationId xmlns:a16="http://schemas.microsoft.com/office/drawing/2014/main" id="{3C3F5039-2068-55BC-9767-F84D16FDC8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28" y="159656"/>
            <a:ext cx="11915944" cy="6560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4DBE7B9A-AA3C-92F8-8FED-6B3EA22281FD}"/>
              </a:ext>
            </a:extLst>
          </p:cNvPr>
          <p:cNvSpPr/>
          <p:nvPr/>
        </p:nvSpPr>
        <p:spPr>
          <a:xfrm>
            <a:off x="1595825" y="3291840"/>
            <a:ext cx="7733072" cy="27143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742E2EA-737E-0704-4A7C-17383773D865}"/>
              </a:ext>
            </a:extLst>
          </p:cNvPr>
          <p:cNvSpPr/>
          <p:nvPr/>
        </p:nvSpPr>
        <p:spPr>
          <a:xfrm>
            <a:off x="304800" y="6039047"/>
            <a:ext cx="3338286" cy="63045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90A11CC-2860-D1DD-260B-7D8B20CB0E42}"/>
              </a:ext>
            </a:extLst>
          </p:cNvPr>
          <p:cNvSpPr/>
          <p:nvPr/>
        </p:nvSpPr>
        <p:spPr>
          <a:xfrm>
            <a:off x="4437247" y="2540268"/>
            <a:ext cx="1071272" cy="471638"/>
          </a:xfrm>
          <a:prstGeom prst="ellipse">
            <a:avLst/>
          </a:prstGeom>
          <a:solidFill>
            <a:srgbClr val="4472C4">
              <a:alpha val="0"/>
            </a:srgbClr>
          </a:solidFill>
          <a:ln w="57150">
            <a:solidFill>
              <a:srgbClr val="BC0C5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B2CF6960-1C9C-7A2B-147A-EB200FCEDF3A}"/>
              </a:ext>
            </a:extLst>
          </p:cNvPr>
          <p:cNvSpPr/>
          <p:nvPr/>
        </p:nvSpPr>
        <p:spPr>
          <a:xfrm>
            <a:off x="3126606" y="2577890"/>
            <a:ext cx="973756" cy="384285"/>
          </a:xfrm>
          <a:prstGeom prst="ellipse">
            <a:avLst/>
          </a:prstGeom>
          <a:solidFill>
            <a:srgbClr val="4472C4">
              <a:alpha val="0"/>
            </a:srgbClr>
          </a:solidFill>
          <a:ln w="57150">
            <a:solidFill>
              <a:srgbClr val="BC0C5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34C61315-3F7B-9400-7F2C-2269477FE36D}"/>
              </a:ext>
            </a:extLst>
          </p:cNvPr>
          <p:cNvSpPr/>
          <p:nvPr/>
        </p:nvSpPr>
        <p:spPr>
          <a:xfrm>
            <a:off x="526168" y="2556311"/>
            <a:ext cx="1071272" cy="471638"/>
          </a:xfrm>
          <a:prstGeom prst="ellipse">
            <a:avLst/>
          </a:prstGeom>
          <a:solidFill>
            <a:srgbClr val="4472C4">
              <a:alpha val="0"/>
            </a:srgbClr>
          </a:solidFill>
          <a:ln w="57150">
            <a:solidFill>
              <a:srgbClr val="BC0C5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974124BE-6859-7056-1A01-CB81C8487A73}"/>
              </a:ext>
            </a:extLst>
          </p:cNvPr>
          <p:cNvSpPr/>
          <p:nvPr/>
        </p:nvSpPr>
        <p:spPr>
          <a:xfrm>
            <a:off x="3144252" y="2874672"/>
            <a:ext cx="973756" cy="384285"/>
          </a:xfrm>
          <a:prstGeom prst="ellipse">
            <a:avLst/>
          </a:prstGeom>
          <a:solidFill>
            <a:srgbClr val="4472C4">
              <a:alpha val="0"/>
            </a:srgbClr>
          </a:solidFill>
          <a:ln w="57150">
            <a:solidFill>
              <a:srgbClr val="BC0C5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1976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4CD1C066-A2EC-3095-424D-74C117F4AC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8D765408-1EB0-1DC7-FD21-366C93FC84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Amnon &amp; Tamar—then Absalom</a:t>
            </a:r>
          </a:p>
        </p:txBody>
      </p:sp>
    </p:spTree>
    <p:extLst>
      <p:ext uri="{BB962C8B-B14F-4D97-AF65-F5344CB8AC3E}">
        <p14:creationId xmlns:p14="http://schemas.microsoft.com/office/powerpoint/2010/main" val="38514438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C5131556-8534-55FE-2B29-02C2B9C6EC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7D8A32B2-0DFD-BB0E-C7FA-22B09BE053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Amnon &amp; Tamar—then Absalom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0DC31CA-8764-1779-64D4-6D24417F926A}"/>
              </a:ext>
            </a:extLst>
          </p:cNvPr>
          <p:cNvSpPr txBox="1"/>
          <p:nvPr/>
        </p:nvSpPr>
        <p:spPr>
          <a:xfrm>
            <a:off x="411998" y="1595908"/>
            <a:ext cx="1147520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Amnon, loved his stepsister, Tamar</a:t>
            </a:r>
            <a:endParaRPr lang="en-US" sz="2300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159833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D3438342-EB0E-73BA-C054-F2189D89E6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3797BFD8-7F15-FF85-E0AF-563F6AF5B6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Amnon &amp; Tamar—then Absalom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13F0E9B-BCE4-EB32-03D4-E43E3C0A7511}"/>
              </a:ext>
            </a:extLst>
          </p:cNvPr>
          <p:cNvSpPr txBox="1"/>
          <p:nvPr/>
        </p:nvSpPr>
        <p:spPr>
          <a:xfrm>
            <a:off x="411998" y="1595908"/>
            <a:ext cx="11475202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Amnon, loved his stepsister, Tamar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His cousin, Jonadab, devised the plan (2 Sam. 13)</a:t>
            </a:r>
            <a:endParaRPr lang="en-US" sz="2300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485974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650F40F4-9246-5B3E-4A9D-447DAE9D1C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90C2A9B3-2B93-BE69-743E-53B58F7B2F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Amnon &amp; Tamar—then Absalom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3190B86-1591-D55A-756B-B1949ECC343A}"/>
              </a:ext>
            </a:extLst>
          </p:cNvPr>
          <p:cNvSpPr txBox="1"/>
          <p:nvPr/>
        </p:nvSpPr>
        <p:spPr>
          <a:xfrm>
            <a:off x="411998" y="1595908"/>
            <a:ext cx="11475202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Amnon, loved his stepsister, Tamar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His cousin, Jonadab, devised the plan (2 Sam. 13)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 sends Tamar to “sick” Amnon, who rapes her, rejects her</a:t>
            </a:r>
            <a:endParaRPr lang="en-US" sz="2300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191877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649ABD31-E223-3AE7-7B57-DE1B51E803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298293D3-4008-2A36-50BD-86D65A3970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Amnon &amp; Tamar—then Absalom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3CF6777-0AE5-0680-0FE0-C7CA23DFC451}"/>
              </a:ext>
            </a:extLst>
          </p:cNvPr>
          <p:cNvSpPr txBox="1"/>
          <p:nvPr/>
        </p:nvSpPr>
        <p:spPr>
          <a:xfrm>
            <a:off x="411998" y="1595908"/>
            <a:ext cx="11475202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Amnon, loved his stepsister, Tamar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His cousin, Jonadab, devised the plan (2 Sam. 13)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 sends Tamar to “sick” Amnon, who rapes her, rejects her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After the rape, she is distressed, Absalom (her brother) sees this</a:t>
            </a:r>
          </a:p>
        </p:txBody>
      </p:sp>
    </p:spTree>
    <p:extLst>
      <p:ext uri="{BB962C8B-B14F-4D97-AF65-F5344CB8AC3E}">
        <p14:creationId xmlns:p14="http://schemas.microsoft.com/office/powerpoint/2010/main" val="11538012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92F4A7B9-575F-298F-49A6-AF00109442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2F5235FB-EAC0-59E9-EC95-53C2F46265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Amnon &amp; Tamar—then Absalom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9B32D32-BEAB-28CE-885E-39C4FB46D859}"/>
              </a:ext>
            </a:extLst>
          </p:cNvPr>
          <p:cNvSpPr txBox="1"/>
          <p:nvPr/>
        </p:nvSpPr>
        <p:spPr>
          <a:xfrm>
            <a:off x="411998" y="1595908"/>
            <a:ext cx="11475202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Amnon, loved his stepsister, Tamar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His cousin, Jonadab, devised the plan (2 Sam. 13)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 sends Tamar to “sick” Amnon, who rapes her, rejects her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After the rape, she is distressed, Absalom (her brother) sees this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Two years later, Absalom invited all the king’s sons to a feast, and kills Amnon</a:t>
            </a:r>
            <a:endParaRPr lang="en-US" sz="2300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359187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B1CC5129-2F8A-1F9B-84B3-066953AC0B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7E972E6C-BCFA-C196-06CA-423FFCFD65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Amnon &amp; Tamar—then Absalom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C65B6D2-8ACE-32CB-2BC4-9B9FD1610584}"/>
              </a:ext>
            </a:extLst>
          </p:cNvPr>
          <p:cNvSpPr txBox="1"/>
          <p:nvPr/>
        </p:nvSpPr>
        <p:spPr>
          <a:xfrm>
            <a:off x="411998" y="1595908"/>
            <a:ext cx="11475202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Amnon, loved his stepsister, Tamar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His cousin, Jonadab, devised the plan (2 Sam. 13)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 sends Tamar to “sick” Amnon, who rapes her, rejects her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After the rape, she is distressed, Absalom (her brother) sees this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Two years later, Absalom invited all the king’s sons to a feast, and kills Amnon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Absalom, flees as a fugitive from Jerusalem</a:t>
            </a:r>
            <a:endParaRPr lang="en-US" sz="2300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422245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5117C0F6-C895-4CD7-2F14-952FE39153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CAB79685-335B-F631-AF87-DAC8C752AA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664610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Absalom’s Rebellion Against David</a:t>
            </a:r>
            <a:endParaRPr lang="en-US" altLang="en-US" sz="4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25A55A8-8EFE-2A15-01EA-4C13AD85968F}"/>
              </a:ext>
            </a:extLst>
          </p:cNvPr>
          <p:cNvSpPr txBox="1"/>
          <p:nvPr/>
        </p:nvSpPr>
        <p:spPr>
          <a:xfrm>
            <a:off x="358399" y="1899907"/>
            <a:ext cx="1147520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David’s heart broken, misses Absalom (2 Sam. 14)</a:t>
            </a:r>
            <a:endParaRPr lang="en-US" sz="2300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860982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57B3C93D-43CD-BEC3-AD2D-7BBC2302B1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FB69358D-3783-4568-A3EA-F9506474B5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 and His Children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F636378-42DD-3641-5C9D-261DA21B142D}"/>
              </a:ext>
            </a:extLst>
          </p:cNvPr>
          <p:cNvSpPr txBox="1"/>
          <p:nvPr/>
        </p:nvSpPr>
        <p:spPr>
          <a:xfrm>
            <a:off x="411998" y="1467571"/>
            <a:ext cx="1147520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Thanks to David for his class last week about David &amp; Bathsheba</a:t>
            </a:r>
            <a:endParaRPr lang="en-US" sz="2300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229380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61573BC8-8753-6443-B2E3-B1A80919D3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EB6C56EC-DA09-16A6-A7E3-E5218917D1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664610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Absalom’s Rebellion Against David</a:t>
            </a:r>
            <a:endParaRPr lang="en-US" altLang="en-US" sz="4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9930E1E-3F72-76FE-9897-BCCE13E19432}"/>
              </a:ext>
            </a:extLst>
          </p:cNvPr>
          <p:cNvSpPr txBox="1"/>
          <p:nvPr/>
        </p:nvSpPr>
        <p:spPr>
          <a:xfrm>
            <a:off x="358399" y="1899907"/>
            <a:ext cx="11475202" cy="1000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David’s heart broken, misses Absalom (2 Sam. 14)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Joab, uses a devious plan, to get David to bring Absalom back</a:t>
            </a:r>
          </a:p>
        </p:txBody>
      </p:sp>
    </p:spTree>
    <p:extLst>
      <p:ext uri="{BB962C8B-B14F-4D97-AF65-F5344CB8AC3E}">
        <p14:creationId xmlns:p14="http://schemas.microsoft.com/office/powerpoint/2010/main" val="20799234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80FBF7D2-BA57-0035-DABF-374CABA277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219C0BC6-05C6-0862-FC54-2C9C8A25B2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664610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Absalom’s Rebellion Against David</a:t>
            </a:r>
            <a:endParaRPr lang="en-US" altLang="en-US" sz="4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2F4AF8-B6A9-AFA6-8D75-4D6C4E169D05}"/>
              </a:ext>
            </a:extLst>
          </p:cNvPr>
          <p:cNvSpPr txBox="1"/>
          <p:nvPr/>
        </p:nvSpPr>
        <p:spPr>
          <a:xfrm>
            <a:off x="358399" y="1899907"/>
            <a:ext cx="11475202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David’s heart broken, misses Absalom (2 Sam. 14)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Joab, uses a devious plan, to get David to bring Absalom back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 brings Absalom to Jerusalem, but refuses to be with him</a:t>
            </a:r>
          </a:p>
        </p:txBody>
      </p:sp>
    </p:spTree>
    <p:extLst>
      <p:ext uri="{BB962C8B-B14F-4D97-AF65-F5344CB8AC3E}">
        <p14:creationId xmlns:p14="http://schemas.microsoft.com/office/powerpoint/2010/main" val="19275284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F4DAC836-0C18-8D5B-89D4-6ED86A6E1D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49EA6E59-EF3C-1B93-D252-4EFDEA91CD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664610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Absalom’s Rebellion Against David</a:t>
            </a:r>
            <a:endParaRPr lang="en-US" altLang="en-US" sz="4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FC45E12-4AA5-0A06-EA66-C52E750FC044}"/>
              </a:ext>
            </a:extLst>
          </p:cNvPr>
          <p:cNvSpPr txBox="1"/>
          <p:nvPr/>
        </p:nvSpPr>
        <p:spPr>
          <a:xfrm>
            <a:off x="358399" y="1899907"/>
            <a:ext cx="11475202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David’s heart broken, misses Absalom (2 Sam. 14)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Joab, uses a devious plan, to get David to bring Absalom back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 brings Absalom to Jerusalem, but refuses to be with him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Absalom’s behavior to undermine David (2 Sam. 15)</a:t>
            </a:r>
            <a:endParaRPr lang="en-US" sz="2300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4765305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0E3A40A2-47DC-B841-8594-46EA432D3F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7C05D2F4-F58E-E18C-7616-85F751FD2D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664610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Absalom’s Rebellion Against David</a:t>
            </a:r>
            <a:endParaRPr lang="en-US" altLang="en-US" sz="4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8AA6F12-9FA2-AFC2-A64A-20E1CF5AEFF9}"/>
              </a:ext>
            </a:extLst>
          </p:cNvPr>
          <p:cNvSpPr txBox="1"/>
          <p:nvPr/>
        </p:nvSpPr>
        <p:spPr>
          <a:xfrm>
            <a:off x="358399" y="1899907"/>
            <a:ext cx="11475202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David’s heart broken, misses Absalom (2 Sam. 14)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Joab, uses a devious plan, to get David to bring Absalom back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 brings Absalom to Jerusalem, but refuses to be with him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Absalom’s behavior to undermine David (2 Sam. 15)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Absalom’s rebellion, David and his family (except ten concubines) flee from Jerusalem</a:t>
            </a:r>
            <a:endParaRPr lang="en-US" sz="2300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8825770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30766ACE-D13D-9A03-4687-0581A9D735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D987C742-B98C-29FF-EFD7-C0436EB9CE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664610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Absalom’s Rebellion Against David</a:t>
            </a:r>
            <a:endParaRPr lang="en-US" altLang="en-US" sz="4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44E598C-C8DA-0566-E525-C2B9136824F0}"/>
              </a:ext>
            </a:extLst>
          </p:cNvPr>
          <p:cNvSpPr txBox="1"/>
          <p:nvPr/>
        </p:nvSpPr>
        <p:spPr>
          <a:xfrm>
            <a:off x="358399" y="1899907"/>
            <a:ext cx="11475202" cy="3385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David’s heart broken, misses Absalom (2 Sam. 14)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Joab, uses a devious plan, to get David to bring Absalom back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 brings Absalom to Jerusalem, but refuses to be with him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Absalom’s behavior to undermine David (2 Sam. 15)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Absalom’s rebellion, David and his family (except ten concubines) flee from Jerusalem; 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Absalom “reigns” in Jerusalem, openly lies with </a:t>
            </a:r>
            <a:r>
              <a:rPr lang="en-US" sz="2700" b="1">
                <a:solidFill>
                  <a:schemeClr val="bg1"/>
                </a:solidFill>
              </a:rPr>
              <a:t>the concubines</a:t>
            </a:r>
            <a:endParaRPr lang="en-US" sz="2300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116924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A8ABC776-D56E-90FE-FD0A-2B4C40020D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36923504-7B5F-850E-1C22-4127364A0A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664610"/>
            <a:ext cx="873336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4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Absalom’s Rebellion Against David</a:t>
            </a:r>
            <a:endParaRPr lang="en-US" altLang="en-US" sz="4800" b="1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3D297E67-D972-34D9-FE64-46A12DD5BFB6}"/>
              </a:ext>
            </a:extLst>
          </p:cNvPr>
          <p:cNvSpPr txBox="1"/>
          <p:nvPr/>
        </p:nvSpPr>
        <p:spPr>
          <a:xfrm>
            <a:off x="358399" y="1899907"/>
            <a:ext cx="11475202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David’s heart broken, misses Absalom (2 Sam. 14)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Joab, uses a devious plan, to get David to bring Absalom back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 brings Absalom to Jerusalem, but refuses to be with him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Absalom’s behavior to undermine David (2 Sam. 15)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Absalom’s rebellion, David and his family (except ten concubines) flee from Jerusalem; 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Absalom “reigns” in Jerusalem, openly lies with the concubines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Absalom’s death, killed by Joab (2 Sam. 18) and David’s grief and return to throne</a:t>
            </a:r>
            <a:endParaRPr lang="en-US" sz="2300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2346731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83272891-20A6-35D5-E247-F72DC44A69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264AD3F9-B68D-2BDA-484A-1107EDE925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Jesus—”the House of David”  2 Sam. 7</a:t>
            </a:r>
          </a:p>
        </p:txBody>
      </p:sp>
      <p:pic>
        <p:nvPicPr>
          <p:cNvPr id="1026" name="Picture 2" descr="1 Chronicles 14:1-6 David’s Family | If I Walked With Jesus">
            <a:extLst>
              <a:ext uri="{FF2B5EF4-FFF2-40B4-BE49-F238E27FC236}">
                <a16:creationId xmlns:a16="http://schemas.microsoft.com/office/drawing/2014/main" id="{21A8D430-B368-4E82-57F2-CDFB87258E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28" y="159656"/>
            <a:ext cx="11915944" cy="6560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2095EC2E-25F3-3796-6509-0692F13F0360}"/>
              </a:ext>
            </a:extLst>
          </p:cNvPr>
          <p:cNvSpPr/>
          <p:nvPr/>
        </p:nvSpPr>
        <p:spPr>
          <a:xfrm>
            <a:off x="1595825" y="3291840"/>
            <a:ext cx="7733072" cy="27143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7CAD7DF-CB2D-2BA5-2669-60C3EC821F09}"/>
              </a:ext>
            </a:extLst>
          </p:cNvPr>
          <p:cNvSpPr/>
          <p:nvPr/>
        </p:nvSpPr>
        <p:spPr>
          <a:xfrm>
            <a:off x="304800" y="6039047"/>
            <a:ext cx="3338286" cy="63045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6D55ED7-5E20-1C57-B75F-6B8854E8D0BB}"/>
              </a:ext>
            </a:extLst>
          </p:cNvPr>
          <p:cNvSpPr/>
          <p:nvPr/>
        </p:nvSpPr>
        <p:spPr>
          <a:xfrm>
            <a:off x="4437247" y="2540268"/>
            <a:ext cx="1071272" cy="471638"/>
          </a:xfrm>
          <a:prstGeom prst="ellipse">
            <a:avLst/>
          </a:prstGeom>
          <a:solidFill>
            <a:srgbClr val="4472C4">
              <a:alpha val="0"/>
            </a:srgbClr>
          </a:solidFill>
          <a:ln w="57150">
            <a:solidFill>
              <a:srgbClr val="BC0C5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CFE26018-FB03-609F-4804-BE33B35D6040}"/>
              </a:ext>
            </a:extLst>
          </p:cNvPr>
          <p:cNvSpPr/>
          <p:nvPr/>
        </p:nvSpPr>
        <p:spPr>
          <a:xfrm>
            <a:off x="3126606" y="2577890"/>
            <a:ext cx="973756" cy="384285"/>
          </a:xfrm>
          <a:prstGeom prst="ellipse">
            <a:avLst/>
          </a:prstGeom>
          <a:solidFill>
            <a:srgbClr val="4472C4">
              <a:alpha val="0"/>
            </a:srgbClr>
          </a:solidFill>
          <a:ln w="57150">
            <a:solidFill>
              <a:srgbClr val="BC0C5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F4857AE2-9C4E-DE1C-0B9E-32D09844ED68}"/>
              </a:ext>
            </a:extLst>
          </p:cNvPr>
          <p:cNvSpPr/>
          <p:nvPr/>
        </p:nvSpPr>
        <p:spPr>
          <a:xfrm>
            <a:off x="526168" y="2556311"/>
            <a:ext cx="1071272" cy="471638"/>
          </a:xfrm>
          <a:prstGeom prst="ellipse">
            <a:avLst/>
          </a:prstGeom>
          <a:solidFill>
            <a:srgbClr val="4472C4">
              <a:alpha val="0"/>
            </a:srgbClr>
          </a:solidFill>
          <a:ln w="57150">
            <a:solidFill>
              <a:srgbClr val="BC0C5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0D797A7-CF9F-9EF3-9974-165262262F8E}"/>
              </a:ext>
            </a:extLst>
          </p:cNvPr>
          <p:cNvSpPr/>
          <p:nvPr/>
        </p:nvSpPr>
        <p:spPr>
          <a:xfrm>
            <a:off x="3144252" y="2874672"/>
            <a:ext cx="973756" cy="384285"/>
          </a:xfrm>
          <a:prstGeom prst="ellipse">
            <a:avLst/>
          </a:prstGeom>
          <a:solidFill>
            <a:srgbClr val="4472C4">
              <a:alpha val="0"/>
            </a:srgbClr>
          </a:solidFill>
          <a:ln w="57150">
            <a:solidFill>
              <a:srgbClr val="BC0C57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CA92331-F0C1-58E8-0164-FC1C14B16E64}"/>
              </a:ext>
            </a:extLst>
          </p:cNvPr>
          <p:cNvSpPr txBox="1"/>
          <p:nvPr/>
        </p:nvSpPr>
        <p:spPr>
          <a:xfrm rot="1712281">
            <a:off x="2427131" y="2909402"/>
            <a:ext cx="88007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Do Not Project—Study Notes</a:t>
            </a:r>
          </a:p>
        </p:txBody>
      </p:sp>
    </p:spTree>
    <p:extLst>
      <p:ext uri="{BB962C8B-B14F-4D97-AF65-F5344CB8AC3E}">
        <p14:creationId xmlns:p14="http://schemas.microsoft.com/office/powerpoint/2010/main" val="153509963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6ECFF3CF-5B4C-B573-DA6A-7745A078A0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AEA06B91-013A-208F-C16E-B26802D5C5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1417" y="509452"/>
            <a:ext cx="7676069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Revised Possible Lesson Plan</a:t>
            </a:r>
          </a:p>
        </p:txBody>
      </p:sp>
      <p:sp>
        <p:nvSpPr>
          <p:cNvPr id="2" name="Text Box 3">
            <a:extLst>
              <a:ext uri="{FF2B5EF4-FFF2-40B4-BE49-F238E27FC236}">
                <a16:creationId xmlns:a16="http://schemas.microsoft.com/office/drawing/2014/main" id="{60CCFDE0-6051-7036-9010-2388B47A44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2237" y="1584697"/>
            <a:ext cx="11163852" cy="49782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Ap. 6	- Introduction and Overview of the book</a:t>
            </a:r>
          </a:p>
          <a:p>
            <a:pPr lvl="2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Ap.13	- David: King over Judah;  Ishbosheth; Abner and Joab</a:t>
            </a:r>
          </a:p>
          <a:p>
            <a:pPr lvl="2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Ap.20	- David rules over Judah, Israel and the nations</a:t>
            </a:r>
          </a:p>
          <a:p>
            <a:pPr lvl="2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Ap.27 - </a:t>
            </a:r>
            <a:r>
              <a:rPr lang="en-US" altLang="en-US" sz="2800" b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Jerusalem taken and made capital; ark &amp; Uzzah; plans for temple</a:t>
            </a:r>
          </a:p>
          <a:p>
            <a:pPr lvl="2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2800" b="1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Ma. 4 – Guest teacher: Dan Winkler</a:t>
            </a:r>
            <a:endParaRPr lang="en-US" altLang="en-US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Ma11 - David &amp; Bathsheba, Uriah, and Nathan, Psalm 51</a:t>
            </a:r>
          </a:p>
          <a:p>
            <a:pPr lvl="2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Ma18 - David and his enemies: Saul, Abner, Absalom, Joab</a:t>
            </a:r>
          </a:p>
          <a:p>
            <a:pPr lvl="3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Ma25-  David and his children—Tamar, Amnon, rebellion by Absalom</a:t>
            </a:r>
          </a:p>
          <a:p>
            <a:pPr lvl="3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Jun. 1	- David and his last days </a:t>
            </a:r>
          </a:p>
          <a:p>
            <a:pPr lvl="3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Jun. 8 – Life Change Events in our lives, from David’s life</a:t>
            </a:r>
            <a:endParaRPr lang="en-US" altLang="en-US" sz="2400" b="1" dirty="0">
              <a:solidFill>
                <a:srgbClr val="FFC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F8240CC-3C50-3F75-1214-867FDF8F4795}"/>
              </a:ext>
            </a:extLst>
          </p:cNvPr>
          <p:cNvSpPr txBox="1"/>
          <p:nvPr/>
        </p:nvSpPr>
        <p:spPr>
          <a:xfrm rot="1712281">
            <a:off x="2427131" y="2909402"/>
            <a:ext cx="88007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Do Not Project—Study Notes</a:t>
            </a:r>
          </a:p>
        </p:txBody>
      </p:sp>
    </p:spTree>
    <p:extLst>
      <p:ext uri="{BB962C8B-B14F-4D97-AF65-F5344CB8AC3E}">
        <p14:creationId xmlns:p14="http://schemas.microsoft.com/office/powerpoint/2010/main" val="1320068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91AAFDD6-49E0-2D15-9FB0-8C1A8ECCD1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7F1E3F06-0E86-3F13-7950-B8C61EAB62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 and His Children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2021D9F-A85A-54A2-38D6-D9597A08BE49}"/>
              </a:ext>
            </a:extLst>
          </p:cNvPr>
          <p:cNvSpPr txBox="1"/>
          <p:nvPr/>
        </p:nvSpPr>
        <p:spPr>
          <a:xfrm>
            <a:off x="411998" y="1467571"/>
            <a:ext cx="11475202" cy="14311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Thanks to David for his class last week about David &amp; Bathsheba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We turn our attention to his other major problem—his children</a:t>
            </a:r>
          </a:p>
          <a:p>
            <a:pPr>
              <a:spcAft>
                <a:spcPts val="600"/>
              </a:spcAft>
              <a:buClr>
                <a:schemeClr val="bg1"/>
              </a:buClr>
            </a:pPr>
            <a:endParaRPr lang="en-US" sz="2300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64183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F03A51AD-707C-BF8D-E5E8-C1B9B7180F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3286C02E-BE1D-2EA7-D330-B9A445AFA0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 and His Children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E5AEC1C-49EE-69FB-D660-744F847A4E2E}"/>
              </a:ext>
            </a:extLst>
          </p:cNvPr>
          <p:cNvSpPr txBox="1"/>
          <p:nvPr/>
        </p:nvSpPr>
        <p:spPr>
          <a:xfrm>
            <a:off x="411998" y="1467571"/>
            <a:ext cx="11475202" cy="14927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Thanks to David for his class last week about David &amp; Bathsheba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We turn our attention to his other major problem—his children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 had eight wives and many children (19 of them are known)</a:t>
            </a:r>
          </a:p>
        </p:txBody>
      </p:sp>
    </p:spTree>
    <p:extLst>
      <p:ext uri="{BB962C8B-B14F-4D97-AF65-F5344CB8AC3E}">
        <p14:creationId xmlns:p14="http://schemas.microsoft.com/office/powerpoint/2010/main" val="30973387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4E7B98EB-7EFB-8541-9DAD-24AC8FB2FD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AFA030B0-FD68-1745-FF7C-6BA31B62A6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 and His Children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FEF749D-1C99-83D2-4A80-AB8D1EE12A8A}"/>
              </a:ext>
            </a:extLst>
          </p:cNvPr>
          <p:cNvSpPr txBox="1"/>
          <p:nvPr/>
        </p:nvSpPr>
        <p:spPr>
          <a:xfrm>
            <a:off x="411998" y="1467571"/>
            <a:ext cx="11475202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Thanks to David for his class last week about David &amp; Bathsheba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We turn our attention to his other major problem—his children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 had eight wives and many children (19 of them are known)</a:t>
            </a:r>
          </a:p>
          <a:p>
            <a:pPr>
              <a:spcAft>
                <a:spcPts val="600"/>
              </a:spcAft>
              <a:buClr>
                <a:schemeClr val="bg1"/>
              </a:buClr>
            </a:pPr>
            <a:r>
              <a:rPr lang="en-US" sz="2300" b="1" dirty="0">
                <a:solidFill>
                  <a:schemeClr val="bg1"/>
                </a:solidFill>
              </a:rPr>
              <a:t>    -- His wives were Michal, Abigail, Ahinoam, Maacah, Haggith, Abital, Eglah 	and Bathsheba</a:t>
            </a:r>
            <a:endParaRPr lang="en-US" sz="2300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60887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736096A8-E828-DE31-F925-B7096F6213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16A91D92-7D16-0820-F582-2664BD7478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 and His Children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FAA324A-ADDD-8DDE-9064-400BF3B14BA9}"/>
              </a:ext>
            </a:extLst>
          </p:cNvPr>
          <p:cNvSpPr txBox="1"/>
          <p:nvPr/>
        </p:nvSpPr>
        <p:spPr>
          <a:xfrm>
            <a:off x="411998" y="1467571"/>
            <a:ext cx="11475202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Thanks to David for his class last week about David &amp; Bathsheba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We turn our attention to his other major problem—his children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 had eight wives and many children (19 of them are known)</a:t>
            </a:r>
          </a:p>
          <a:p>
            <a:pPr>
              <a:spcAft>
                <a:spcPts val="600"/>
              </a:spcAft>
              <a:buClr>
                <a:schemeClr val="bg1"/>
              </a:buClr>
            </a:pPr>
            <a:r>
              <a:rPr lang="en-US" sz="2300" b="1" dirty="0">
                <a:solidFill>
                  <a:schemeClr val="bg1"/>
                </a:solidFill>
              </a:rPr>
              <a:t>    -- His wives were Michal, Abigail, Ahinoam, Maacah, Haggith, Abital, Eglah 	and Bathsheba </a:t>
            </a:r>
          </a:p>
          <a:p>
            <a:pPr>
              <a:spcAft>
                <a:spcPts val="600"/>
              </a:spcAft>
              <a:buClr>
                <a:schemeClr val="bg1"/>
              </a:buClr>
            </a:pPr>
            <a:r>
              <a:rPr lang="en-US" sz="2300" b="1" dirty="0">
                <a:solidFill>
                  <a:schemeClr val="bg1"/>
                </a:solidFill>
              </a:rPr>
              <a:t>    -- Children born to him in Hebron: Amnon, Daniel, Absalom, Tamar, Adonijah, </a:t>
            </a:r>
          </a:p>
          <a:p>
            <a:pPr>
              <a:spcAft>
                <a:spcPts val="600"/>
              </a:spcAft>
              <a:buClr>
                <a:schemeClr val="bg1"/>
              </a:buClr>
            </a:pPr>
            <a:r>
              <a:rPr lang="en-US" sz="2300" b="1" dirty="0">
                <a:solidFill>
                  <a:schemeClr val="bg1"/>
                </a:solidFill>
              </a:rPr>
              <a:t>	</a:t>
            </a:r>
            <a:r>
              <a:rPr lang="en-US" sz="2300" b="1" dirty="0" err="1">
                <a:solidFill>
                  <a:schemeClr val="bg1"/>
                </a:solidFill>
              </a:rPr>
              <a:t>Shephratiah</a:t>
            </a:r>
            <a:r>
              <a:rPr lang="en-US" sz="2300" b="1" dirty="0">
                <a:solidFill>
                  <a:schemeClr val="bg1"/>
                </a:solidFill>
              </a:rPr>
              <a:t>, and </a:t>
            </a:r>
            <a:r>
              <a:rPr lang="en-US" sz="2300" b="1" dirty="0" err="1">
                <a:solidFill>
                  <a:schemeClr val="bg1"/>
                </a:solidFill>
              </a:rPr>
              <a:t>Ithbream</a:t>
            </a:r>
            <a:endParaRPr lang="en-US" sz="2300" b="1" dirty="0">
              <a:solidFill>
                <a:schemeClr val="bg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532066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6E1E4CEA-0D22-F6D2-8558-44ED3ADBBC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434BF6B2-C2D4-26F8-FF6B-494089619E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 and His Children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7964D08-B882-9E26-E8CD-CDA77E5B0DF4}"/>
              </a:ext>
            </a:extLst>
          </p:cNvPr>
          <p:cNvSpPr txBox="1"/>
          <p:nvPr/>
        </p:nvSpPr>
        <p:spPr>
          <a:xfrm>
            <a:off x="411998" y="1467571"/>
            <a:ext cx="11475202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Thanks to David for his class last week about David &amp; Bathsheba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We turn our attention to his other major problem—his children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 had eight wives and many children (19 of them are known)</a:t>
            </a:r>
          </a:p>
          <a:p>
            <a:pPr>
              <a:spcAft>
                <a:spcPts val="600"/>
              </a:spcAft>
              <a:buClr>
                <a:schemeClr val="bg1"/>
              </a:buClr>
            </a:pPr>
            <a:r>
              <a:rPr lang="en-US" sz="2300" b="1" dirty="0">
                <a:solidFill>
                  <a:schemeClr val="bg1"/>
                </a:solidFill>
              </a:rPr>
              <a:t>    -- His wives were Michal, Abigail, Ahinoam, Maacah, Haggith, Abital, Eglah 	and Bathsheba </a:t>
            </a:r>
          </a:p>
          <a:p>
            <a:pPr>
              <a:spcAft>
                <a:spcPts val="600"/>
              </a:spcAft>
              <a:buClr>
                <a:schemeClr val="bg1"/>
              </a:buClr>
            </a:pPr>
            <a:r>
              <a:rPr lang="en-US" sz="2300" b="1" dirty="0">
                <a:solidFill>
                  <a:schemeClr val="bg1"/>
                </a:solidFill>
              </a:rPr>
              <a:t>    -- Children born to him in Hebron: Amnon, Daniel, Absalom, Tamar, Adonijah, </a:t>
            </a:r>
          </a:p>
          <a:p>
            <a:pPr>
              <a:spcAft>
                <a:spcPts val="600"/>
              </a:spcAft>
              <a:buClr>
                <a:schemeClr val="bg1"/>
              </a:buClr>
            </a:pPr>
            <a:r>
              <a:rPr lang="en-US" sz="2300" b="1" dirty="0">
                <a:solidFill>
                  <a:schemeClr val="bg1"/>
                </a:solidFill>
              </a:rPr>
              <a:t>	</a:t>
            </a:r>
            <a:r>
              <a:rPr lang="en-US" sz="2300" b="1" dirty="0" err="1">
                <a:solidFill>
                  <a:schemeClr val="bg1"/>
                </a:solidFill>
              </a:rPr>
              <a:t>Shephratiah</a:t>
            </a:r>
            <a:r>
              <a:rPr lang="en-US" sz="2300" b="1" dirty="0">
                <a:solidFill>
                  <a:schemeClr val="bg1"/>
                </a:solidFill>
              </a:rPr>
              <a:t>, and </a:t>
            </a:r>
            <a:r>
              <a:rPr lang="en-US" sz="2300" b="1" dirty="0" err="1">
                <a:solidFill>
                  <a:schemeClr val="bg1"/>
                </a:solidFill>
              </a:rPr>
              <a:t>Ithbream</a:t>
            </a:r>
            <a:r>
              <a:rPr lang="en-US" sz="2300" b="1" dirty="0">
                <a:solidFill>
                  <a:schemeClr val="bg1"/>
                </a:solidFill>
              </a:rPr>
              <a:t> </a:t>
            </a:r>
          </a:p>
          <a:p>
            <a:pPr marR="0" algn="l" rtl="0"/>
            <a:r>
              <a:rPr lang="en-US" sz="2300" b="1" dirty="0">
                <a:solidFill>
                  <a:schemeClr val="bg1"/>
                </a:solidFill>
              </a:rPr>
              <a:t>     -- Children born to him in Jerusalem</a:t>
            </a:r>
            <a:r>
              <a:rPr lang="en-US" sz="2300" b="1" dirty="0">
                <a:solidFill>
                  <a:schemeClr val="bg1"/>
                </a:solidFill>
                <a:latin typeface="+mj-lt"/>
              </a:rPr>
              <a:t>:  </a:t>
            </a:r>
            <a:r>
              <a:rPr lang="en-US" sz="2300" b="1" i="0" u="none" strike="noStrike" baseline="0" dirty="0">
                <a:solidFill>
                  <a:schemeClr val="bg1"/>
                </a:solidFill>
                <a:latin typeface="+mj-lt"/>
              </a:rPr>
              <a:t>Shammua, Shobab, Nathan, Solomon, 	Ibhar, Elishua, Nepheg, Japhia, Elishama, Eliada, Eliphelet (2 Sam. 5:14-16)</a:t>
            </a:r>
          </a:p>
          <a:p>
            <a:pPr>
              <a:spcAft>
                <a:spcPts val="600"/>
              </a:spcAft>
              <a:buClr>
                <a:schemeClr val="bg1"/>
              </a:buClr>
            </a:pPr>
            <a:r>
              <a:rPr lang="en-US" sz="2300" b="1" dirty="0">
                <a:solidFill>
                  <a:schemeClr val="bg1"/>
                </a:solidFill>
                <a:latin typeface="+mj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80408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E96D00CB-5934-8291-4C2F-A9CAF1D2B3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819F24F7-A980-41D0-FB45-954CC2A2AE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8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David and His Children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9865633-60C7-7FB4-7CC5-C38A62506E74}"/>
              </a:ext>
            </a:extLst>
          </p:cNvPr>
          <p:cNvSpPr txBox="1"/>
          <p:nvPr/>
        </p:nvSpPr>
        <p:spPr>
          <a:xfrm>
            <a:off x="411998" y="1467571"/>
            <a:ext cx="11475202" cy="5062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Thanks to David for his class last week about David &amp; Bathsheba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We turn our attention to his other major problem—his children</a:t>
            </a:r>
          </a:p>
          <a:p>
            <a:pPr marL="406400" indent="-406400">
              <a:spcAft>
                <a:spcPts val="600"/>
              </a:spcAft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2700" b="1" dirty="0">
                <a:solidFill>
                  <a:schemeClr val="bg1"/>
                </a:solidFill>
              </a:rPr>
              <a:t>David had eight wives and many children (19 of them are known)</a:t>
            </a:r>
          </a:p>
          <a:p>
            <a:pPr>
              <a:spcAft>
                <a:spcPts val="600"/>
              </a:spcAft>
              <a:buClr>
                <a:schemeClr val="bg1"/>
              </a:buClr>
            </a:pPr>
            <a:r>
              <a:rPr lang="en-US" sz="2300" b="1" dirty="0">
                <a:solidFill>
                  <a:schemeClr val="bg1"/>
                </a:solidFill>
              </a:rPr>
              <a:t>    -- His wives were Michal, Abigail, Ahinoam, Maacah, Haggith, Abital, Eglah 	and Bathsheba </a:t>
            </a:r>
          </a:p>
          <a:p>
            <a:pPr>
              <a:spcAft>
                <a:spcPts val="600"/>
              </a:spcAft>
              <a:buClr>
                <a:schemeClr val="bg1"/>
              </a:buClr>
            </a:pPr>
            <a:r>
              <a:rPr lang="en-US" sz="2300" b="1" dirty="0">
                <a:solidFill>
                  <a:schemeClr val="bg1"/>
                </a:solidFill>
              </a:rPr>
              <a:t>    -- Children born to him in Hebron: Amnon, Daniel, Absalom, Tamar, Adonijah, </a:t>
            </a:r>
          </a:p>
          <a:p>
            <a:pPr>
              <a:spcAft>
                <a:spcPts val="600"/>
              </a:spcAft>
              <a:buClr>
                <a:schemeClr val="bg1"/>
              </a:buClr>
            </a:pPr>
            <a:r>
              <a:rPr lang="en-US" sz="2300" b="1" dirty="0">
                <a:solidFill>
                  <a:schemeClr val="bg1"/>
                </a:solidFill>
              </a:rPr>
              <a:t>	</a:t>
            </a:r>
            <a:r>
              <a:rPr lang="en-US" sz="2300" b="1" dirty="0" err="1">
                <a:solidFill>
                  <a:schemeClr val="bg1"/>
                </a:solidFill>
              </a:rPr>
              <a:t>Shephratiah</a:t>
            </a:r>
            <a:r>
              <a:rPr lang="en-US" sz="2300" b="1" dirty="0">
                <a:solidFill>
                  <a:schemeClr val="bg1"/>
                </a:solidFill>
              </a:rPr>
              <a:t>, and </a:t>
            </a:r>
            <a:r>
              <a:rPr lang="en-US" sz="2300" b="1" dirty="0" err="1">
                <a:solidFill>
                  <a:schemeClr val="bg1"/>
                </a:solidFill>
              </a:rPr>
              <a:t>Ithbream</a:t>
            </a:r>
            <a:r>
              <a:rPr lang="en-US" sz="2300" b="1" dirty="0">
                <a:solidFill>
                  <a:schemeClr val="bg1"/>
                </a:solidFill>
              </a:rPr>
              <a:t> </a:t>
            </a:r>
          </a:p>
          <a:p>
            <a:pPr marR="0" algn="l" rtl="0"/>
            <a:r>
              <a:rPr lang="en-US" sz="2300" b="1" dirty="0">
                <a:solidFill>
                  <a:schemeClr val="bg1"/>
                </a:solidFill>
              </a:rPr>
              <a:t>     -- Children born to him in Jerusalem</a:t>
            </a:r>
            <a:r>
              <a:rPr lang="en-US" sz="2300" b="1" dirty="0">
                <a:solidFill>
                  <a:schemeClr val="bg1"/>
                </a:solidFill>
                <a:latin typeface="+mj-lt"/>
              </a:rPr>
              <a:t>:  </a:t>
            </a:r>
            <a:r>
              <a:rPr lang="en-US" sz="2300" b="1" i="0" u="none" strike="noStrike" baseline="0" dirty="0">
                <a:solidFill>
                  <a:schemeClr val="bg1"/>
                </a:solidFill>
                <a:latin typeface="+mj-lt"/>
              </a:rPr>
              <a:t>Shammua, Shobab, Nathan, Solomon, 	Ibhar, Elishua, Nepheg, Japhia, Elishama, Eliada, Eliphelet (2 Sam. 5:14-16)</a:t>
            </a:r>
          </a:p>
          <a:p>
            <a:pPr>
              <a:spcAft>
                <a:spcPts val="600"/>
              </a:spcAft>
              <a:buClr>
                <a:schemeClr val="bg1"/>
              </a:buClr>
            </a:pPr>
            <a:r>
              <a:rPr lang="en-US" sz="2300" b="1" dirty="0">
                <a:solidFill>
                  <a:schemeClr val="bg1"/>
                </a:solidFill>
                <a:latin typeface="+mj-lt"/>
              </a:rPr>
              <a:t> </a:t>
            </a:r>
          </a:p>
          <a:p>
            <a:pPr>
              <a:spcAft>
                <a:spcPts val="600"/>
              </a:spcAft>
              <a:buClr>
                <a:schemeClr val="bg1"/>
              </a:buClr>
            </a:pPr>
            <a:r>
              <a:rPr lang="en-US" sz="2300" b="1" dirty="0">
                <a:solidFill>
                  <a:schemeClr val="bg1"/>
                </a:solidFill>
                <a:latin typeface="+mj-lt"/>
              </a:rPr>
              <a:t>  “And David took more concubines and wives from Jerusalem after he had come 	from Hebron. Also more sons and daughters were born to David” (5:13)</a:t>
            </a:r>
          </a:p>
        </p:txBody>
      </p:sp>
    </p:spTree>
    <p:extLst>
      <p:ext uri="{BB962C8B-B14F-4D97-AF65-F5344CB8AC3E}">
        <p14:creationId xmlns:p14="http://schemas.microsoft.com/office/powerpoint/2010/main" val="20737475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>
          <a:extLst>
            <a:ext uri="{FF2B5EF4-FFF2-40B4-BE49-F238E27FC236}">
              <a16:creationId xmlns:a16="http://schemas.microsoft.com/office/drawing/2014/main" id="{FC4A098D-790E-87D5-0DD9-04C3B5F4DF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3">
            <a:extLst>
              <a:ext uri="{FF2B5EF4-FFF2-40B4-BE49-F238E27FC236}">
                <a16:creationId xmlns:a16="http://schemas.microsoft.com/office/drawing/2014/main" id="{9553ED1C-09AD-E159-4F5C-0506AF34B9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2383" y="445589"/>
            <a:ext cx="8733367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ts val="100"/>
              </a:spcBef>
              <a:spcAft>
                <a:spcPts val="400"/>
              </a:spcAft>
              <a:buClr>
                <a:schemeClr val="bg1"/>
              </a:buClr>
            </a:pPr>
            <a:r>
              <a:rPr lang="en-US" altLang="en-US" sz="4000" b="1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Jesus—”the House of David”  2 Sam. 7</a:t>
            </a:r>
          </a:p>
        </p:txBody>
      </p:sp>
      <p:pic>
        <p:nvPicPr>
          <p:cNvPr id="1026" name="Picture 2" descr="1 Chronicles 14:1-6 David’s Family | If I Walked With Jesus">
            <a:extLst>
              <a:ext uri="{FF2B5EF4-FFF2-40B4-BE49-F238E27FC236}">
                <a16:creationId xmlns:a16="http://schemas.microsoft.com/office/drawing/2014/main" id="{3715CF52-6242-8570-3BCC-74ABC71E7B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28" y="159656"/>
            <a:ext cx="11915944" cy="6560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09DA2387-3F32-BFD7-E50F-3C644416A8B2}"/>
              </a:ext>
            </a:extLst>
          </p:cNvPr>
          <p:cNvSpPr/>
          <p:nvPr/>
        </p:nvSpPr>
        <p:spPr>
          <a:xfrm>
            <a:off x="1595825" y="3291840"/>
            <a:ext cx="7733072" cy="27143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ysClr val="windowText" lastClr="000000"/>
                </a:solidFill>
              </a:ln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0E0B94-8AAD-E28E-C81D-699E2A8AAE0E}"/>
              </a:ext>
            </a:extLst>
          </p:cNvPr>
          <p:cNvSpPr/>
          <p:nvPr/>
        </p:nvSpPr>
        <p:spPr>
          <a:xfrm>
            <a:off x="304800" y="6276473"/>
            <a:ext cx="3338286" cy="3930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909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4148</TotalTime>
  <Words>1416</Words>
  <Application>Microsoft Office PowerPoint</Application>
  <PresentationFormat>Widescreen</PresentationFormat>
  <Paragraphs>126</Paragraphs>
  <Slides>27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Calibri</vt:lpstr>
      <vt:lpstr>Cambria</vt:lpstr>
      <vt:lpstr>Office Theme</vt:lpstr>
      <vt:lpstr>Survey of 2 Samuel  Lesson Six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Can I Know I Am  Doing His Will—How Can I Find His Will?</dc:title>
  <dc:creator>Dan</dc:creator>
  <cp:lastModifiedBy>Operator</cp:lastModifiedBy>
  <cp:revision>314</cp:revision>
  <cp:lastPrinted>2025-05-18T12:06:30Z</cp:lastPrinted>
  <dcterms:modified xsi:type="dcterms:W3CDTF">2025-05-18T15:09:23Z</dcterms:modified>
</cp:coreProperties>
</file>