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39BAC-D3BC-FF39-B792-DE5A2DB4D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FB6DB-B0AF-2D1F-D772-9956163A0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DA551-4118-B1D1-31EA-0156EE5D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EF02D-4F1D-4E2E-2D38-20D6B4C4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7C97-38E0-2628-D2CC-C067E71A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omic book page with a white speech bubble with black text&#10;&#10;Description automatically generated">
            <a:extLst>
              <a:ext uri="{FF2B5EF4-FFF2-40B4-BE49-F238E27FC236}">
                <a16:creationId xmlns:a16="http://schemas.microsoft.com/office/drawing/2014/main" id="{10D2A0A3-1A9D-E74E-D2E5-2E375592ED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8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0EF5-C769-AA1E-4D27-A8C35D0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FB5FA9-FE23-3D74-FFBE-33074E6D0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2FCBD-9CB3-67CC-E64E-16CF534D3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F7CD0-1A33-5F35-CAC4-52AB8E67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36566-4874-26CB-0B6D-89E4AAA8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4EAF7-710E-CFA0-8531-E2D00270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0308-A377-2776-EE46-06CC7CCB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769DA1-FAAE-5D52-92D3-8DC670E11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47534-DA4F-7552-0340-4A7CAF34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2625B-2FCC-45B2-B5A0-1580778A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6AAE7-9137-BDB0-1BE6-EC2AE279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09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96ACE-D891-C78A-94FC-0E90E0608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B660E-8246-71CF-ACFE-E549CB3C5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816AA-B156-F7EE-7CFF-1A643476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A0208-626D-4298-6700-57574779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8B6A8-FE7D-D9E6-E49B-8828B902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2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orange background&#10;&#10;Description automatically generated">
            <a:extLst>
              <a:ext uri="{FF2B5EF4-FFF2-40B4-BE49-F238E27FC236}">
                <a16:creationId xmlns:a16="http://schemas.microsoft.com/office/drawing/2014/main" id="{5946F17F-9DC1-D136-EF7F-2FD54B1C4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78763-FFE5-B681-68E6-04CB285D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91F19-016C-9E40-080C-126BB2D7C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96D4E-2E2C-2684-5180-4C48F09C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5C995-43A7-9707-7EAC-F509D09A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4D08-6EAA-1126-666E-BC11FF24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and orange background&#10;&#10;Description automatically generated">
            <a:extLst>
              <a:ext uri="{FF2B5EF4-FFF2-40B4-BE49-F238E27FC236}">
                <a16:creationId xmlns:a16="http://schemas.microsoft.com/office/drawing/2014/main" id="{F1371741-C9F0-4BB1-8D35-EF4816E09A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91F19-016C-9E40-080C-126BB2D7C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" y="1362635"/>
            <a:ext cx="11156576" cy="4814328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1500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96D4E-2E2C-2684-5180-4C48F09C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5C995-43A7-9707-7EAC-F509D09A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4D08-6EAA-1126-666E-BC11FF24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5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B36B3-469A-81D5-4A38-11A3F300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FCE05-F93F-B1A3-CB1D-B18FDE67E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2047C-66D3-63D7-799A-CA20F2D7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1A3F5-5E8B-CCF5-0634-ABD80DDD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35F44-0C47-85FB-E514-53A63EC6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6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5DEB-8D84-70C8-8F64-EE4D92B7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9ACEA-7A15-709F-56EC-EE595D03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F98A4-ED89-A9C2-E034-F7866BE00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94DE3-7628-02C2-5417-E092DBD1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88A5-C167-EA54-B62C-FC1F0A01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79E83-F498-DE37-D96E-DADD1F13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1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213E-D2B0-BA9C-98F3-5B320127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4551C-618A-8871-60AF-B99DAA258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AF138-4A8B-4AF2-805B-2F6C64B63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617BE6-E6AB-96D3-27A1-57DEDE982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E2ECA-624D-F4AF-700C-38B8CEC3C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3618E-C353-E671-AC3B-FB62AAB4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8AE74-5906-C772-E0BF-FA111456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DB67AF-63E3-5509-B4EF-7AB438B0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4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FD98-46E1-2342-36DB-EC4ADD43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F1A2E-9FBA-7B01-FEC3-32AD88F5F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BA6FD-BC10-26CE-B2FA-EA585A67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0A13F-6020-798D-5D8E-B665E63A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9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2A69F6-F452-E18A-88DE-031E00D3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57394-0D83-7442-344C-8A45B58B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C8D6B-0981-B882-5580-752DF655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9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820F-C9DC-122D-091C-6F18518E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4E24D-B607-FD1E-A0BD-9152812C7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938A9-0C1E-BCCB-3674-A8DCB0ECA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D69AA-1F9C-DA74-B4B0-B144E4F6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66FA7-9B11-F803-69E4-BD292591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FE07-9FD0-1253-8E47-A022AE6A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3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FE00D4-5A5D-AEC6-A61E-C9A1D150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17766-16FC-7195-D929-51AC92D4D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B3AF8-6B30-BF53-0D0B-A6554EAB2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9DA9C-E352-9BB0-1B51-DC885D27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0F209-7A9D-CB4D-B5AC-3C2B88133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1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775235"/>
      </p:ext>
    </p:extLst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omic book explosion&#10;&#10;Description automatically generated">
            <a:extLst>
              <a:ext uri="{FF2B5EF4-FFF2-40B4-BE49-F238E27FC236}">
                <a16:creationId xmlns:a16="http://schemas.microsoft.com/office/drawing/2014/main" id="{49C2A80C-A3BD-82BB-9818-71061BBF9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4" b="52970"/>
          <a:stretch/>
        </p:blipFill>
        <p:spPr>
          <a:xfrm>
            <a:off x="8079970" y="283"/>
            <a:ext cx="4111525" cy="3225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28B2A-F41B-8284-2F76-5C92E1B2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" y="1562793"/>
            <a:ext cx="11156576" cy="4614170"/>
          </a:xfrm>
        </p:spPr>
        <p:txBody>
          <a:bodyPr/>
          <a:lstStyle/>
          <a:p>
            <a:r>
              <a:rPr lang="en-US" dirty="0"/>
              <a:t>They oversee the church (Acts 20:28; 1 Pet. 5:2)</a:t>
            </a:r>
          </a:p>
          <a:p>
            <a:r>
              <a:rPr lang="en-US" dirty="0"/>
              <a:t>They take care of the church (1 Tim. 3:5; 1 Pet. 5:2)</a:t>
            </a:r>
          </a:p>
          <a:p>
            <a:r>
              <a:rPr lang="en-US" dirty="0"/>
              <a:t>They protect the church (Acts 20:29-31)</a:t>
            </a:r>
          </a:p>
          <a:p>
            <a:r>
              <a:rPr lang="en-US" dirty="0"/>
              <a:t>They labor in and for the church (1 Thess. 5:12)</a:t>
            </a:r>
          </a:p>
          <a:p>
            <a:r>
              <a:rPr lang="en-US" dirty="0"/>
              <a:t>They set examples for the church (1 Pet. 5:3)</a:t>
            </a:r>
          </a:p>
          <a:p>
            <a:r>
              <a:rPr lang="en-US" dirty="0"/>
              <a:t>They are responsible for the church (Heb. 13:17)</a:t>
            </a:r>
          </a:p>
          <a:p>
            <a:r>
              <a:rPr lang="en-US" dirty="0"/>
              <a:t>We need to esteem them and imitate them (1 Thess. 5:13; Heb. 13:7)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07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28B2A-F41B-8284-2F76-5C92E1B2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" y="1562793"/>
            <a:ext cx="11904580" cy="4614170"/>
          </a:xfrm>
        </p:spPr>
        <p:txBody>
          <a:bodyPr/>
          <a:lstStyle/>
          <a:p>
            <a:r>
              <a:rPr lang="en-US" dirty="0"/>
              <a:t>They have tasks assigned to them (Acts 6:3)</a:t>
            </a:r>
          </a:p>
          <a:p>
            <a:r>
              <a:rPr lang="en-US" dirty="0"/>
              <a:t>They don’t always have the most glamorous, </a:t>
            </a:r>
            <a:br>
              <a:rPr lang="en-US" dirty="0"/>
            </a:br>
            <a:r>
              <a:rPr lang="en-US" dirty="0"/>
              <a:t>appealing tasks (Acts 6:2)</a:t>
            </a:r>
          </a:p>
          <a:p>
            <a:r>
              <a:rPr lang="en-US" dirty="0"/>
              <a:t>They often work in the background, while others work in foreground </a:t>
            </a:r>
            <a:br>
              <a:rPr lang="en-US" dirty="0"/>
            </a:br>
            <a:r>
              <a:rPr lang="en-US" dirty="0"/>
              <a:t>(Acts 6:2-6)</a:t>
            </a:r>
          </a:p>
          <a:p>
            <a:r>
              <a:rPr lang="en-US" dirty="0"/>
              <a:t>Their reward for serving is getting to serve (1 Tim. 3:10, 13)</a:t>
            </a:r>
          </a:p>
          <a:p>
            <a:r>
              <a:rPr lang="en-US" dirty="0"/>
              <a:t>We need to appreciate them and encourage them (1 Cor. 15:58; 1 Thess. 5:11)</a:t>
            </a:r>
          </a:p>
        </p:txBody>
      </p:sp>
      <p:pic>
        <p:nvPicPr>
          <p:cNvPr id="3" name="Picture 2" descr="A cartoon character with a white speech bubble&#10;&#10;Description automatically generated with medium confidence">
            <a:extLst>
              <a:ext uri="{FF2B5EF4-FFF2-40B4-BE49-F238E27FC236}">
                <a16:creationId xmlns:a16="http://schemas.microsoft.com/office/drawing/2014/main" id="{0B7BB16B-C35A-AD53-5EA8-DF48AC4E3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6" b="53818"/>
          <a:stretch/>
        </p:blipFill>
        <p:spPr>
          <a:xfrm>
            <a:off x="8071658" y="284"/>
            <a:ext cx="4119838" cy="31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59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background with a white and black text&#10;&#10;Description automatically generated">
            <a:extLst>
              <a:ext uri="{FF2B5EF4-FFF2-40B4-BE49-F238E27FC236}">
                <a16:creationId xmlns:a16="http://schemas.microsoft.com/office/drawing/2014/main" id="{951F8E02-0751-E982-DCA8-4FCD11FA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9" b="53455"/>
          <a:stretch/>
        </p:blipFill>
        <p:spPr>
          <a:xfrm>
            <a:off x="8104908" y="284"/>
            <a:ext cx="4086587" cy="31918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28B2A-F41B-8284-2F76-5C92E1B2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" y="1562793"/>
            <a:ext cx="11904580" cy="4614170"/>
          </a:xfrm>
        </p:spPr>
        <p:txBody>
          <a:bodyPr/>
          <a:lstStyle/>
          <a:p>
            <a:r>
              <a:rPr lang="en-US" dirty="0"/>
              <a:t>They sacrifice time with their husbands and families</a:t>
            </a:r>
          </a:p>
          <a:p>
            <a:r>
              <a:rPr lang="en-US" dirty="0"/>
              <a:t>They are often overlooked and underappreciated</a:t>
            </a:r>
          </a:p>
          <a:p>
            <a:r>
              <a:rPr lang="en-US" dirty="0"/>
              <a:t>They help their husbands to be qualified and </a:t>
            </a:r>
            <a:br>
              <a:rPr lang="en-US" dirty="0"/>
            </a:br>
            <a:r>
              <a:rPr lang="en-US" dirty="0"/>
              <a:t>can prevent him from being qualified (1 Tim. 3:11)</a:t>
            </a:r>
          </a:p>
          <a:p>
            <a:r>
              <a:rPr lang="en-US" dirty="0"/>
              <a:t>We need to pray for them and encourage them (Gal. 6:9; Heb. 10:24)</a:t>
            </a:r>
          </a:p>
        </p:txBody>
      </p:sp>
    </p:spTree>
    <p:extLst>
      <p:ext uri="{BB962C8B-B14F-4D97-AF65-F5344CB8AC3E}">
        <p14:creationId xmlns:p14="http://schemas.microsoft.com/office/powerpoint/2010/main" val="3474874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28B2A-F41B-8284-2F76-5C92E1B2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" y="1562793"/>
            <a:ext cx="11994776" cy="4614170"/>
          </a:xfrm>
        </p:spPr>
        <p:txBody>
          <a:bodyPr>
            <a:normAutofit/>
          </a:bodyPr>
          <a:lstStyle/>
          <a:p>
            <a:r>
              <a:rPr lang="en-US" dirty="0"/>
              <a:t>They need to be held up in our homes, </a:t>
            </a:r>
            <a:br>
              <a:rPr lang="en-US" dirty="0"/>
            </a:br>
            <a:r>
              <a:rPr lang="en-US" dirty="0"/>
              <a:t>for by extension we hold up the Bible, God, Jesus, </a:t>
            </a:r>
            <a:br>
              <a:rPr lang="en-US" dirty="0"/>
            </a:br>
            <a:r>
              <a:rPr lang="en-US" dirty="0"/>
              <a:t>the church, etc. (and vice versa)</a:t>
            </a:r>
          </a:p>
          <a:p>
            <a:r>
              <a:rPr lang="en-US" dirty="0"/>
              <a:t>They need to labor more abundantly than all others for the Lord </a:t>
            </a:r>
            <a:br>
              <a:rPr lang="en-US" dirty="0"/>
            </a:br>
            <a:r>
              <a:rPr lang="en-US" dirty="0"/>
              <a:t>(1 Cor. 15:10)</a:t>
            </a:r>
          </a:p>
          <a:p>
            <a:r>
              <a:rPr lang="en-US" dirty="0"/>
              <a:t>They sacrifice and pour themselves into the Lord’s work (Phil., 2 Cor.)</a:t>
            </a:r>
          </a:p>
          <a:p>
            <a:r>
              <a:rPr lang="en-US" dirty="0"/>
              <a:t>Children want to become what they see admired, honored, excited about, etc.</a:t>
            </a:r>
          </a:p>
          <a:p>
            <a:r>
              <a:rPr lang="en-US" dirty="0"/>
              <a:t>Only esteem those who first esteem Christ (1 Cor. 11:1; Phil. 1:21)</a:t>
            </a:r>
          </a:p>
        </p:txBody>
      </p:sp>
      <p:pic>
        <p:nvPicPr>
          <p:cNvPr id="3" name="Picture 2" descr="A white and black text on a black background&#10;&#10;Description automatically generated">
            <a:extLst>
              <a:ext uri="{FF2B5EF4-FFF2-40B4-BE49-F238E27FC236}">
                <a16:creationId xmlns:a16="http://schemas.microsoft.com/office/drawing/2014/main" id="{DD8244A7-1B49-3332-8E4D-2B3D6A5AC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9" b="53697"/>
          <a:stretch/>
        </p:blipFill>
        <p:spPr>
          <a:xfrm>
            <a:off x="8104908" y="283"/>
            <a:ext cx="4086587" cy="317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1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28B2A-F41B-8284-2F76-5C92E1B2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" y="1562793"/>
            <a:ext cx="11994776" cy="5099264"/>
          </a:xfrm>
        </p:spPr>
        <p:txBody>
          <a:bodyPr>
            <a:normAutofit/>
          </a:bodyPr>
          <a:lstStyle/>
          <a:p>
            <a:r>
              <a:rPr lang="en-US" dirty="0"/>
              <a:t>They have one of the most difficult jobs in the church</a:t>
            </a:r>
          </a:p>
          <a:p>
            <a:r>
              <a:rPr lang="en-US" dirty="0"/>
              <a:t>They have one of the least appreciated jobs in the church</a:t>
            </a:r>
          </a:p>
          <a:p>
            <a:r>
              <a:rPr lang="en-US" dirty="0"/>
              <a:t>They choose to teach (Jas. 3:1; Heb. 5:12-14), </a:t>
            </a:r>
            <a:br>
              <a:rPr lang="en-US" dirty="0"/>
            </a:br>
            <a:r>
              <a:rPr lang="en-US" dirty="0"/>
              <a:t>to give of themselves (2 Cor. 8:5)</a:t>
            </a:r>
          </a:p>
          <a:p>
            <a:r>
              <a:rPr lang="en-US" dirty="0"/>
              <a:t>They are among the biggest “givers” in the church, sacrificing for the children</a:t>
            </a:r>
          </a:p>
          <a:p>
            <a:r>
              <a:rPr lang="en-US" dirty="0"/>
              <a:t>They are among the most patient and most selfless in the church (Phil. 2:3-4)</a:t>
            </a:r>
          </a:p>
          <a:p>
            <a:r>
              <a:rPr lang="en-US" dirty="0"/>
              <a:t>They are among the busiest and over-used members of the church </a:t>
            </a:r>
          </a:p>
          <a:p>
            <a:r>
              <a:rPr lang="en-US" dirty="0"/>
              <a:t>We need to express our appreciation through words &amp; by easing their burden</a:t>
            </a:r>
          </a:p>
        </p:txBody>
      </p:sp>
      <p:pic>
        <p:nvPicPr>
          <p:cNvPr id="5" name="Picture 4" descr="A white and blue comic book with blue arrows&#10;&#10;Description automatically generated">
            <a:extLst>
              <a:ext uri="{FF2B5EF4-FFF2-40B4-BE49-F238E27FC236}">
                <a16:creationId xmlns:a16="http://schemas.microsoft.com/office/drawing/2014/main" id="{936F77D6-A251-854C-D2F2-586BAC0EE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4" b="53818"/>
          <a:stretch/>
        </p:blipFill>
        <p:spPr>
          <a:xfrm>
            <a:off x="8079970" y="284"/>
            <a:ext cx="4111525" cy="31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80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28B2A-F41B-8284-2F76-5C92E1B2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" y="1562793"/>
            <a:ext cx="11994776" cy="5099264"/>
          </a:xfrm>
        </p:spPr>
        <p:txBody>
          <a:bodyPr>
            <a:normAutofit/>
          </a:bodyPr>
          <a:lstStyle/>
          <a:p>
            <a:r>
              <a:rPr lang="en-US" dirty="0"/>
              <a:t>Many years ago, a bar was set in the office of </a:t>
            </a:r>
            <a:br>
              <a:rPr lang="en-US" dirty="0"/>
            </a:br>
            <a:r>
              <a:rPr lang="en-US" dirty="0"/>
              <a:t>excellence, sacrifice, hard work ethic,</a:t>
            </a:r>
            <a:br>
              <a:rPr lang="en-US" dirty="0"/>
            </a:br>
            <a:r>
              <a:rPr lang="en-US" dirty="0"/>
              <a:t>give glory to the Lord, etc.</a:t>
            </a:r>
          </a:p>
          <a:p>
            <a:r>
              <a:rPr lang="en-US" dirty="0"/>
              <a:t>There has been a track record in the office of working </a:t>
            </a:r>
            <a:br>
              <a:rPr lang="en-US" dirty="0"/>
            </a:br>
            <a:r>
              <a:rPr lang="en-US" dirty="0"/>
              <a:t>“heartily” in service to the Lord and not to self (Col. 3:23-24)</a:t>
            </a:r>
          </a:p>
        </p:txBody>
      </p:sp>
      <p:pic>
        <p:nvPicPr>
          <p:cNvPr id="3" name="Picture 2" descr="A white and blue text on a black background&#10;&#10;Description automatically generated">
            <a:extLst>
              <a:ext uri="{FF2B5EF4-FFF2-40B4-BE49-F238E27FC236}">
                <a16:creationId xmlns:a16="http://schemas.microsoft.com/office/drawing/2014/main" id="{F80A4E87-D3E5-C8A3-12DC-630051007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4" b="53333"/>
          <a:stretch/>
        </p:blipFill>
        <p:spPr>
          <a:xfrm>
            <a:off x="8079970" y="283"/>
            <a:ext cx="4111525" cy="320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5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28B2A-F41B-8284-2F76-5C92E1B2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" y="1363288"/>
            <a:ext cx="11994776" cy="52952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Everyone listed so far doesn’t wear a mask: </a:t>
            </a:r>
            <a:br>
              <a:rPr lang="en-US" dirty="0"/>
            </a:br>
            <a:r>
              <a:rPr lang="en-US" dirty="0"/>
              <a:t>we know who they are</a:t>
            </a:r>
          </a:p>
          <a:p>
            <a:r>
              <a:rPr lang="en-US" dirty="0"/>
              <a:t>Many great heroes in the church are not seen</a:t>
            </a:r>
          </a:p>
          <a:p>
            <a:pPr lvl="1"/>
            <a:r>
              <a:rPr lang="en-US" dirty="0"/>
              <a:t>True Christian service is not about being seen by man (Matt. 6:1-4)</a:t>
            </a:r>
          </a:p>
          <a:p>
            <a:pPr lvl="1"/>
            <a:r>
              <a:rPr lang="en-US" dirty="0"/>
              <a:t>True Christian service is not about being praised by man (Gal. 1:10)</a:t>
            </a:r>
          </a:p>
          <a:p>
            <a:r>
              <a:rPr lang="en-US" dirty="0"/>
              <a:t>True Christian service is about:</a:t>
            </a:r>
          </a:p>
          <a:p>
            <a:pPr lvl="1"/>
            <a:r>
              <a:rPr lang="en-US" dirty="0"/>
              <a:t>Hiding ourselves with Christ in God (Col. 3:3)</a:t>
            </a:r>
          </a:p>
          <a:p>
            <a:pPr lvl="1"/>
            <a:r>
              <a:rPr lang="en-US" dirty="0"/>
              <a:t>Serving God and not self or things (Heb. 12:28; Matt. 6:24)</a:t>
            </a:r>
          </a:p>
          <a:p>
            <a:pPr lvl="1"/>
            <a:r>
              <a:rPr lang="en-US" dirty="0"/>
              <a:t>Forgetting self and letting Christ work through us (Gal. 2:20)</a:t>
            </a:r>
          </a:p>
          <a:p>
            <a:pPr lvl="1"/>
            <a:r>
              <a:rPr lang="en-US" dirty="0"/>
              <a:t>Being a servant of all (Matt. 23:11; Mark 10:43-45)</a:t>
            </a:r>
          </a:p>
          <a:p>
            <a:pPr lvl="1"/>
            <a:r>
              <a:rPr lang="en-US" dirty="0"/>
              <a:t>Serving the least in the kingdom who cannot serve us in return (Matt. 25:40; Luke 6:31-34)</a:t>
            </a:r>
          </a:p>
          <a:p>
            <a:r>
              <a:rPr lang="en-US" dirty="0"/>
              <a:t>“This is how one should regard us, as servants of Christ” (1 Cor. 4:1)</a:t>
            </a:r>
          </a:p>
          <a:p>
            <a:pPr lvl="1"/>
            <a:r>
              <a:rPr lang="en-US" dirty="0"/>
              <a:t>The Greek for “servants” means “an under-rower, in a subordinate capacity, an assistant”</a:t>
            </a:r>
          </a:p>
          <a:p>
            <a:pPr lvl="1"/>
            <a:r>
              <a:rPr lang="en-US" dirty="0"/>
              <a:t>When we “put on Christ,” Christ should be all that others see (Gal. 3:27; Col. 3:10)</a:t>
            </a:r>
          </a:p>
          <a:p>
            <a:r>
              <a:rPr lang="en-US" dirty="0"/>
              <a:t>There are many behind-the-scenes heroes in the Bible – we need to be one today!</a:t>
            </a:r>
          </a:p>
        </p:txBody>
      </p:sp>
      <p:pic>
        <p:nvPicPr>
          <p:cNvPr id="5" name="Picture 4" descr="A white and blue object with blue handles&#10;&#10;Description automatically generated">
            <a:extLst>
              <a:ext uri="{FF2B5EF4-FFF2-40B4-BE49-F238E27FC236}">
                <a16:creationId xmlns:a16="http://schemas.microsoft.com/office/drawing/2014/main" id="{00E99C1A-39BA-6BB1-212D-3B0729D2F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4" b="53576"/>
          <a:stretch/>
        </p:blipFill>
        <p:spPr>
          <a:xfrm>
            <a:off x="8079970" y="284"/>
            <a:ext cx="4111525" cy="318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42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697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2025-06-07T23:36:25Z</dcterms:created>
  <dcterms:modified xsi:type="dcterms:W3CDTF">2025-06-08T12:38:49Z</dcterms:modified>
</cp:coreProperties>
</file>