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6"/>
  </p:notesMasterIdLst>
  <p:sldIdLst>
    <p:sldId id="1440" r:id="rId2"/>
    <p:sldId id="2374" r:id="rId3"/>
    <p:sldId id="2351" r:id="rId4"/>
    <p:sldId id="2375" r:id="rId5"/>
    <p:sldId id="2376" r:id="rId6"/>
    <p:sldId id="2377" r:id="rId7"/>
    <p:sldId id="2378" r:id="rId8"/>
    <p:sldId id="2381" r:id="rId9"/>
    <p:sldId id="2382" r:id="rId10"/>
    <p:sldId id="2368" r:id="rId11"/>
    <p:sldId id="2383" r:id="rId12"/>
    <p:sldId id="2384" r:id="rId13"/>
    <p:sldId id="2385" r:id="rId14"/>
    <p:sldId id="2386" r:id="rId15"/>
    <p:sldId id="2387" r:id="rId16"/>
    <p:sldId id="2388" r:id="rId17"/>
    <p:sldId id="2389" r:id="rId18"/>
    <p:sldId id="2391" r:id="rId19"/>
    <p:sldId id="2392" r:id="rId20"/>
    <p:sldId id="2393" r:id="rId21"/>
    <p:sldId id="2394" r:id="rId22"/>
    <p:sldId id="2395" r:id="rId23"/>
    <p:sldId id="2390" r:id="rId24"/>
    <p:sldId id="2396" r:id="rId25"/>
    <p:sldId id="2397" r:id="rId26"/>
    <p:sldId id="2398" r:id="rId27"/>
    <p:sldId id="2404" r:id="rId28"/>
    <p:sldId id="2373" r:id="rId29"/>
    <p:sldId id="2400" r:id="rId30"/>
    <p:sldId id="2401" r:id="rId31"/>
    <p:sldId id="2402" r:id="rId32"/>
    <p:sldId id="2403" r:id="rId33"/>
    <p:sldId id="2405" r:id="rId34"/>
    <p:sldId id="2362" r:id="rId35"/>
  </p:sldIdLst>
  <p:sldSz cx="12192000" cy="6858000"/>
  <p:notesSz cx="7023100" cy="93091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84" userDrawn="1">
          <p15:clr>
            <a:srgbClr val="A4A3A4"/>
          </p15:clr>
        </p15:guide>
        <p15:guide id="2" pos="388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4472C4"/>
    <a:srgbClr val="BC0C57"/>
    <a:srgbClr val="FC2E0C"/>
    <a:srgbClr val="FC29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02" autoAdjust="0"/>
    <p:restoredTop sz="91094" autoAdjust="0"/>
  </p:normalViewPr>
  <p:slideViewPr>
    <p:cSldViewPr snapToGrid="0">
      <p:cViewPr varScale="1">
        <p:scale>
          <a:sx n="86" d="100"/>
          <a:sy n="86" d="100"/>
        </p:scale>
        <p:origin x="318" y="96"/>
      </p:cViewPr>
      <p:guideLst>
        <p:guide orient="horz" pos="2184"/>
        <p:guide pos="3888"/>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1315"/>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11163" y="698500"/>
            <a:ext cx="6202362" cy="34893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2310" y="4421824"/>
            <a:ext cx="5618480" cy="4189095"/>
          </a:xfrm>
          <a:prstGeom prst="rect">
            <a:avLst/>
          </a:prstGeom>
          <a:noFill/>
          <a:ln>
            <a:noFill/>
          </a:ln>
        </p:spPr>
        <p:txBody>
          <a:bodyPr spcFirstLastPara="1" wrap="square" lIns="93291" tIns="93291" rIns="93291" bIns="93291"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4"/>
            <a:ext cx="5618480" cy="4189095"/>
          </a:xfrm>
          <a:prstGeom prst="rect">
            <a:avLst/>
          </a:prstGeom>
        </p:spPr>
        <p:txBody>
          <a:bodyPr spcFirstLastPara="1" wrap="square" lIns="93291" tIns="93291" rIns="93291" bIns="93291"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11163" y="698500"/>
            <a:ext cx="6200775" cy="34893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86128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A1BF8BC8-482F-3CE8-6EDA-555D2E3B762F}"/>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14B208D0-B805-9897-A8B8-FD69396635C9}"/>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0CA2D660-0D4F-61B5-E1C6-B5B904B6E49E}"/>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297813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B5288A50-416C-3F13-36EB-BC5EBE1A4AAF}"/>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38CC37BB-8770-09A7-7645-B86F2C6B78EB}"/>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BB0A8F77-C2B4-BC9A-DC10-25BA798E299D}"/>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587179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4AC18879-272D-63E8-FA34-6B7E7455B69E}"/>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1ADD7628-9B3F-B077-C127-9A435B109D03}"/>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BA223531-EA3E-B23A-429F-421DFE75BA9C}"/>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792683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8AD28FBA-3413-00A2-3CA9-8612096CAE8E}"/>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42F4A37F-751C-260C-46DF-E0459B34F9D7}"/>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066C6961-AE86-5A10-BAF2-BDBB7039A596}"/>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160771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CB175B28-9564-95AB-35E3-E85D6E9692C2}"/>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53153FE0-5D3A-2C18-B3F3-84DD38565C25}"/>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F0349C2A-D626-A8A7-658F-09486C78DED0}"/>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833889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8550C25D-C4EB-2AE4-D78F-7241E671CAAD}"/>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AD7B02E7-C9D1-4E83-6E3D-334F0ADCADBF}"/>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6DB3B1DE-E866-78EE-A4C3-D7385BD635CF}"/>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414157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1023CFD9-CB92-6C53-CC61-FFA6702ADCB9}"/>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C643E987-FFFC-F993-E438-A1FEFC7E4DEA}"/>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572E4077-BF46-AB6C-84CD-37281587420C}"/>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11705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7AD6458B-829B-0B56-9384-7B3D20A0420E}"/>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4DD35F52-0CF6-38B1-3378-44F889637AC2}"/>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D59A8C4B-1B47-72D6-623F-0D9FFD60D70B}"/>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099371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CDB471D4-1606-5C0F-CB50-C805248C01D9}"/>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C53BCA42-74A3-A917-B059-A93AF008A742}"/>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DFFABE1E-0A97-2EB0-F951-551D7DC5D07E}"/>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986845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FA29CC82-B48E-8128-CBCC-73F88C3B34CD}"/>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85CB7C37-840A-AB3A-1C32-BB983D39C686}"/>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8BAA2F45-E629-5D46-4273-57F7971C1D3C}"/>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28677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B387EABE-798B-6B66-CCD1-6A1C4696D315}"/>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412B8C1F-A33D-36CB-8697-05DA7633AECA}"/>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40E47973-8606-FF8B-8389-6A26C7205B3C}"/>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986082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2E10620C-DCEB-7B13-7A30-5EF21B58198E}"/>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61F94A31-BD5D-803B-0B62-2984BD7D18D2}"/>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8F2A7F42-4988-7138-C80A-99285FACA9C1}"/>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27475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AF0E874E-F0D3-6953-F72B-D544F0C1536B}"/>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FA049548-2B52-6A0F-FEE5-8054F1E2ECF9}"/>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168370EE-3D17-096E-E86D-57437576551F}"/>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588670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3879185C-3153-4754-B9E2-DF5992419708}"/>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2538CE56-684A-D082-AB80-09E548E89F37}"/>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A22AEADE-F433-6578-66ED-661689A6335B}"/>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924887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A71BFAB0-6D27-F07E-F67E-000F88055DA2}"/>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F6C278FC-05EB-7D1D-846B-1A7D40A11D15}"/>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8D4C5DC1-9AEE-D1B5-595E-92ACECFE4E56}"/>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423472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574EE503-33FF-0FE5-2B46-1D7E2BD20B8F}"/>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E351AEC5-EA0E-36A6-D762-85C62A07E211}"/>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6E7FB0BB-F7DF-36E0-56B2-E0493B09F59D}"/>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55817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F9EDABA4-960A-668E-3F8C-97F033E97957}"/>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4F12F433-4A05-52E9-A29B-CAD8A0919FE6}"/>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453B0872-406D-5669-EEBA-20B9233AA036}"/>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737151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C2C3DDCD-38E9-0178-64E2-56EB59E84A27}"/>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664818BC-FF35-8B06-EBC5-8C498E2C62EE}"/>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9D1B62D9-B6CB-918F-1E17-0AE9219EAAE1}"/>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423714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58993A1B-ABDC-025F-D120-AC3D750A2379}"/>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4751F5B7-7942-C5EF-AF07-82DA60C0BF54}"/>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1656799D-04EB-D950-8AB7-34DBB1AAA11A}"/>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556291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E3C0BF31-6411-DF37-CEC4-0FB0CA2BB49C}"/>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77B30EAA-4BE3-A9B7-7B95-949C9C8EF96D}"/>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D94AD31F-910E-64C6-12B0-192134DFDFFF}"/>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4997547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F9261F6B-32E6-49BD-633C-A9D99135B6A3}"/>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DC198855-DF68-5317-6F83-860F2D8B9652}"/>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7B4A96B5-6385-C234-83A4-9D8B883F1A44}"/>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19424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B36017EF-A9C0-C506-ED2E-CAE0DCC7D481}"/>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B69B3E9D-2754-50E3-9D31-482018D7346F}"/>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576C30C9-B61E-BAA0-BF7D-7EC25933BC69}"/>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831065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6B6D9FEA-33DA-21EE-53C9-58F9976C4224}"/>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56EF4BDB-0420-FD77-2C1B-D5F762775CAB}"/>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A019CA4E-D73D-A8E1-1A49-B1764AFE9E8C}"/>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776912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318544D7-9F9D-4C45-119C-674583F492A3}"/>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C63C5293-DB9F-AC22-C597-01C0D6211259}"/>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0CC9C37F-0A11-8C3E-5065-A968AA0098FF}"/>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8820268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C0FB0765-9CE6-DCC1-143E-F5D38E94E7E7}"/>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E8800A69-54FF-3B11-3CAF-B2B61154D39D}"/>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075CD616-7FE2-0EBA-5BFA-D4541CE50DB0}"/>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5297086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BC6DD902-DB14-10A0-69FF-066AB1C9E463}"/>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D90FE474-8C5F-4667-7E58-522BDE545AEB}"/>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990B014F-29B8-42C6-7389-63B9E35EE45B}"/>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1739437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3A536E0E-6572-3704-DA94-534C9044857F}"/>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CB14A28C-0ECB-D50E-5B5E-41665D166B63}"/>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B194C4A7-BA72-12A0-1701-E1A72C1202C4}"/>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088880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14260C9B-162C-EC39-3D60-F24A0BC676CF}"/>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BD4E74B9-CCA0-CDB8-1C74-02C6A3D7C8A4}"/>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ECD98FCB-13A6-007D-9E8B-A25CA9834F1E}"/>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86106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30016A23-9414-F68A-1FBE-2AEFD6703424}"/>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43C0484C-0479-013B-CD66-861E63D7FEB1}"/>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851BC6EF-55EE-1D58-AA34-54F796612818}"/>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978944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799DC5F3-8CE5-2719-43A2-3D743EC8FC43}"/>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73BDB614-299B-51E3-519E-963D28291BE9}"/>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B1A95151-78F6-ECEE-F177-D97FBF328B05}"/>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345300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5F800029-4C9A-860E-CA7B-D5E629E9F845}"/>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31814404-D20B-D486-7DEB-1A38A1282B7E}"/>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0C15EDE8-C7DB-5FED-A03D-29D333EE2F24}"/>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832049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5ADC5468-4D05-0718-D417-D233340A11A0}"/>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32960918-DCC9-C16E-89C4-100B9D599773}"/>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897EF501-B46E-5043-48FA-19CC1C304DA0}"/>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178563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C0B6EFF0-4C69-B353-8ACD-EB0D3BF39931}"/>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5D53D415-2585-23FA-E9C2-988CDF97538D}"/>
              </a:ext>
            </a:extLst>
          </p:cNvPr>
          <p:cNvSpPr txBox="1">
            <a:spLocks noGrp="1"/>
          </p:cNvSpPr>
          <p:nvPr>
            <p:ph type="body" idx="1"/>
          </p:nvPr>
        </p:nvSpPr>
        <p:spPr>
          <a:xfrm>
            <a:off x="678138" y="4306678"/>
            <a:ext cx="5425085" cy="4080011"/>
          </a:xfrm>
          <a:prstGeom prst="rect">
            <a:avLst/>
          </a:prstGeom>
        </p:spPr>
        <p:txBody>
          <a:bodyPr spcFirstLastPara="1" wrap="square" lIns="90530" tIns="90530" rIns="90530" bIns="9053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621112F0-2249-6099-F6FC-F757D4862279}"/>
              </a:ext>
            </a:extLst>
          </p:cNvPr>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41526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pic>
        <p:nvPicPr>
          <p:cNvPr id="12" name="Google Shape;12;p2"/>
          <p:cNvPicPr preferRelativeResize="0"/>
          <p:nvPr/>
        </p:nvPicPr>
        <p:blipFill rotWithShape="1">
          <a:blip r:embed="rId2">
            <a:alphaModFix/>
          </a:blip>
          <a:srcRect/>
          <a:stretch/>
        </p:blipFill>
        <p:spPr>
          <a:xfrm>
            <a:off x="3046" y="0"/>
            <a:ext cx="12188955" cy="6858000"/>
          </a:xfrm>
          <a:prstGeom prst="rect">
            <a:avLst/>
          </a:prstGeom>
          <a:noFill/>
          <a:ln>
            <a:noFill/>
          </a:ln>
        </p:spPr>
      </p:pic>
      <p:sp>
        <p:nvSpPr>
          <p:cNvPr id="13" name="Google Shape;13;p2"/>
          <p:cNvSpPr txBox="1">
            <a:spLocks noGrp="1"/>
          </p:cNvSpPr>
          <p:nvPr>
            <p:ph type="ctrTitle"/>
          </p:nvPr>
        </p:nvSpPr>
        <p:spPr>
          <a:xfrm>
            <a:off x="365760" y="310896"/>
            <a:ext cx="11430000" cy="2798064"/>
          </a:xfrm>
          <a:prstGeom prst="rect">
            <a:avLst/>
          </a:prstGeom>
          <a:noFill/>
          <a:ln>
            <a:noFill/>
          </a:ln>
        </p:spPr>
        <p:txBody>
          <a:bodyPr spcFirstLastPara="1" wrap="square" lIns="91425" tIns="45700" rIns="91425" bIns="45700" anchor="t" anchorCtr="1"/>
          <a:lstStyle>
            <a:lvl1pPr lvl="0" algn="ctr">
              <a:lnSpc>
                <a:spcPct val="90000"/>
              </a:lnSpc>
              <a:spcBef>
                <a:spcPts val="0"/>
              </a:spcBef>
              <a:spcAft>
                <a:spcPts val="0"/>
              </a:spcAft>
              <a:buClr>
                <a:schemeClr val="lt1"/>
              </a:buClr>
              <a:buSzPts val="7000"/>
              <a:buFont typeface="Cambria"/>
              <a:buNone/>
              <a:defRPr sz="7000">
                <a:solidFill>
                  <a:schemeClr val="lt1"/>
                </a:solidFill>
                <a:latin typeface="Cambria"/>
                <a:ea typeface="Cambria"/>
                <a:cs typeface="Cambria"/>
                <a:sym typeface="Cambr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 name="Google Shape;14;p2"/>
          <p:cNvSpPr txBox="1">
            <a:spLocks noGrp="1"/>
          </p:cNvSpPr>
          <p:nvPr>
            <p:ph type="subTitle" idx="1"/>
          </p:nvPr>
        </p:nvSpPr>
        <p:spPr>
          <a:xfrm>
            <a:off x="6867525" y="6117336"/>
            <a:ext cx="5111115" cy="740664"/>
          </a:xfrm>
          <a:prstGeom prst="rect">
            <a:avLst/>
          </a:prstGeom>
          <a:noFill/>
          <a:ln>
            <a:noFill/>
          </a:ln>
        </p:spPr>
        <p:txBody>
          <a:bodyPr spcFirstLastPara="1" wrap="square" lIns="91425" tIns="45700" rIns="91425" bIns="45700" anchor="ctr" anchorCtr="0"/>
          <a:lstStyle>
            <a:lvl1pPr lvl="0" algn="ctr">
              <a:lnSpc>
                <a:spcPct val="90000"/>
              </a:lnSpc>
              <a:spcBef>
                <a:spcPts val="1000"/>
              </a:spcBef>
              <a:spcAft>
                <a:spcPts val="0"/>
              </a:spcAft>
              <a:buClr>
                <a:schemeClr val="lt1"/>
              </a:buClr>
              <a:buSzPts val="3000"/>
              <a:buNone/>
              <a:defRPr sz="3000" b="1">
                <a:solidFill>
                  <a:schemeClr val="l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bg>
      <p:bgPr>
        <a:solidFill>
          <a:schemeClr val="lt1"/>
        </a:solidFill>
        <a:effectLst/>
      </p:bgPr>
    </p:bg>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blip>
          <a:srcRect/>
          <a:stretch/>
        </p:blipFill>
        <p:spPr>
          <a:xfrm>
            <a:off x="1524" y="0"/>
            <a:ext cx="12188952" cy="6858000"/>
          </a:xfrm>
          <a:prstGeom prst="rect">
            <a:avLst/>
          </a:prstGeom>
          <a:noFill/>
          <a:ln>
            <a:noFill/>
          </a:ln>
        </p:spPr>
      </p:pic>
      <p:sp>
        <p:nvSpPr>
          <p:cNvPr id="17" name="Google Shape;17;p3"/>
          <p:cNvSpPr txBox="1">
            <a:spLocks noGrp="1"/>
          </p:cNvSpPr>
          <p:nvPr>
            <p:ph type="title"/>
          </p:nvPr>
        </p:nvSpPr>
        <p:spPr>
          <a:xfrm>
            <a:off x="2979174" y="299702"/>
            <a:ext cx="8843614" cy="1480767"/>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lt1"/>
              </a:buClr>
              <a:buSzPts val="4400"/>
              <a:buFont typeface="Cambria"/>
              <a:buNone/>
              <a:defRPr b="1">
                <a:solidFill>
                  <a:schemeClr val="lt1"/>
                </a:solidFill>
                <a:latin typeface="Cambria"/>
                <a:ea typeface="Cambria"/>
                <a:cs typeface="Cambria"/>
                <a:sym typeface="Cambr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3"/>
          <p:cNvSpPr txBox="1">
            <a:spLocks noGrp="1"/>
          </p:cNvSpPr>
          <p:nvPr>
            <p:ph type="body" idx="1"/>
          </p:nvPr>
        </p:nvSpPr>
        <p:spPr>
          <a:xfrm>
            <a:off x="540774" y="1780469"/>
            <a:ext cx="11282013" cy="4698989"/>
          </a:xfrm>
          <a:prstGeom prst="rect">
            <a:avLst/>
          </a:prstGeom>
          <a:noFill/>
          <a:ln>
            <a:noFill/>
          </a:ln>
        </p:spPr>
        <p:txBody>
          <a:bodyPr spcFirstLastPara="1" wrap="square" lIns="91425" tIns="45700" rIns="91425" bIns="45700" anchor="t" anchorCtr="0"/>
          <a:lstStyle>
            <a:lvl1pPr marL="457200" lvl="0" indent="-406400" algn="l">
              <a:lnSpc>
                <a:spcPct val="90000"/>
              </a:lnSpc>
              <a:spcBef>
                <a:spcPts val="1000"/>
              </a:spcBef>
              <a:spcAft>
                <a:spcPts val="0"/>
              </a:spcAft>
              <a:buClr>
                <a:schemeClr val="lt1"/>
              </a:buClr>
              <a:buSzPts val="2800"/>
              <a:buChar char="•"/>
              <a:defRPr b="1">
                <a:solidFill>
                  <a:schemeClr val="lt1"/>
                </a:solidFill>
              </a:defRPr>
            </a:lvl1pPr>
            <a:lvl2pPr marL="914400" lvl="1" indent="-406400" algn="l">
              <a:lnSpc>
                <a:spcPct val="90000"/>
              </a:lnSpc>
              <a:spcBef>
                <a:spcPts val="500"/>
              </a:spcBef>
              <a:spcAft>
                <a:spcPts val="0"/>
              </a:spcAft>
              <a:buClr>
                <a:schemeClr val="lt1"/>
              </a:buClr>
              <a:buSzPts val="2800"/>
              <a:buChar char="•"/>
              <a:defRPr sz="2800" b="1">
                <a:solidFill>
                  <a:schemeClr val="lt1"/>
                </a:solidFill>
              </a:defRPr>
            </a:lvl2pPr>
            <a:lvl3pPr marL="1371600" lvl="2" indent="-355600" algn="l">
              <a:lnSpc>
                <a:spcPct val="90000"/>
              </a:lnSpc>
              <a:spcBef>
                <a:spcPts val="500"/>
              </a:spcBef>
              <a:spcAft>
                <a:spcPts val="0"/>
              </a:spcAft>
              <a:buClr>
                <a:schemeClr val="lt1"/>
              </a:buClr>
              <a:buSzPts val="2000"/>
              <a:buChar char="•"/>
              <a:defRPr b="1">
                <a:solidFill>
                  <a:schemeClr val="lt1"/>
                </a:solidFill>
              </a:defRPr>
            </a:lvl3pPr>
            <a:lvl4pPr marL="1828800" lvl="3" indent="-342900" algn="l">
              <a:lnSpc>
                <a:spcPct val="90000"/>
              </a:lnSpc>
              <a:spcBef>
                <a:spcPts val="500"/>
              </a:spcBef>
              <a:spcAft>
                <a:spcPts val="0"/>
              </a:spcAft>
              <a:buClr>
                <a:schemeClr val="lt1"/>
              </a:buClr>
              <a:buSzPts val="1800"/>
              <a:buChar char="•"/>
              <a:defRPr b="1">
                <a:solidFill>
                  <a:schemeClr val="lt1"/>
                </a:solidFill>
              </a:defRPr>
            </a:lvl4pPr>
            <a:lvl5pPr marL="2286000" lvl="4" indent="-342900" algn="l">
              <a:lnSpc>
                <a:spcPct val="90000"/>
              </a:lnSpc>
              <a:spcBef>
                <a:spcPts val="500"/>
              </a:spcBef>
              <a:spcAft>
                <a:spcPts val="0"/>
              </a:spcAft>
              <a:buClr>
                <a:schemeClr val="lt1"/>
              </a:buClr>
              <a:buSzPts val="1800"/>
              <a:buChar char="•"/>
              <a:defRPr b="1">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0" name="Google Shape;30;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1" name="Google Shape;31;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2"/>
        <p:cNvGrpSpPr/>
        <p:nvPr/>
      </p:nvGrpSpPr>
      <p:grpSpPr>
        <a:xfrm>
          <a:off x="0" y="0"/>
          <a:ext cx="0" cy="0"/>
          <a:chOff x="0" y="0"/>
          <a:chExt cx="0" cy="0"/>
        </a:xfrm>
      </p:grpSpPr>
      <p:sp>
        <p:nvSpPr>
          <p:cNvPr id="33" name="Google Shape;33;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5" name="Google Shape;35;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7" name="Google Shape;37;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4" name="Google Shape;44;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5" name="Google Shape;45;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0"/>
        <p:cNvGrpSpPr/>
        <p:nvPr/>
      </p:nvGrpSpPr>
      <p:grpSpPr>
        <a:xfrm>
          <a:off x="0" y="0"/>
          <a:ext cx="0" cy="0"/>
          <a:chOff x="0" y="0"/>
          <a:chExt cx="0" cy="0"/>
        </a:xfrm>
      </p:grpSpPr>
      <p:sp>
        <p:nvSpPr>
          <p:cNvPr id="51" name="Google Shape;51;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3" name="Google Shape;53;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4" name="Google Shape;54;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5" name="Google Shape;55;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6" name="Google Shape;56;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7"/>
        <p:cNvGrpSpPr/>
        <p:nvPr/>
      </p:nvGrpSpPr>
      <p:grpSpPr>
        <a:xfrm>
          <a:off x="0" y="0"/>
          <a:ext cx="0" cy="0"/>
          <a:chOff x="0" y="0"/>
          <a:chExt cx="0" cy="0"/>
        </a:xfrm>
      </p:grpSpPr>
      <p:sp>
        <p:nvSpPr>
          <p:cNvPr id="58" name="Google Shape;58;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60" name="Google Shape;60;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1" name="Google Shape;61;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2" name="Google Shape;62;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3" name="Google Shape;63;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4"/>
        <p:cNvGrpSpPr/>
        <p:nvPr/>
      </p:nvGrpSpPr>
      <p:grpSpPr>
        <a:xfrm>
          <a:off x="0" y="0"/>
          <a:ext cx="0" cy="0"/>
          <a:chOff x="0" y="0"/>
          <a:chExt cx="0" cy="0"/>
        </a:xfrm>
      </p:grpSpPr>
      <p:sp>
        <p:nvSpPr>
          <p:cNvPr id="65" name="Google Shape;65;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8" name="Google Shape;68;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9" name="Google Shape;69;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0"/>
        <p:cNvGrpSpPr/>
        <p:nvPr/>
      </p:nvGrpSpPr>
      <p:grpSpPr>
        <a:xfrm>
          <a:off x="0" y="0"/>
          <a:ext cx="0" cy="0"/>
          <a:chOff x="0" y="0"/>
          <a:chExt cx="0" cy="0"/>
        </a:xfrm>
      </p:grpSpPr>
      <p:sp>
        <p:nvSpPr>
          <p:cNvPr id="71" name="Google Shape;71;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3" name="Google Shape;73;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4" name="Google Shape;74;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5" name="Google Shape;75;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9"/>
        <p:cNvGrpSpPr/>
        <p:nvPr/>
      </p:nvGrpSpPr>
      <p:grpSpPr>
        <a:xfrm>
          <a:off x="0" y="0"/>
          <a:ext cx="0" cy="0"/>
          <a:chOff x="0" y="0"/>
          <a:chExt cx="0" cy="0"/>
        </a:xfrm>
      </p:grpSpPr>
      <p:sp>
        <p:nvSpPr>
          <p:cNvPr id="80" name="Google Shape;80;p13"/>
          <p:cNvSpPr txBox="1">
            <a:spLocks noGrp="1"/>
          </p:cNvSpPr>
          <p:nvPr>
            <p:ph type="ctrTitle"/>
          </p:nvPr>
        </p:nvSpPr>
        <p:spPr>
          <a:xfrm>
            <a:off x="386238" y="545430"/>
            <a:ext cx="11430000" cy="2184275"/>
          </a:xfrm>
          <a:prstGeom prst="rect">
            <a:avLst/>
          </a:prstGeom>
          <a:noFill/>
          <a:ln>
            <a:noFill/>
          </a:ln>
        </p:spPr>
        <p:txBody>
          <a:bodyPr spcFirstLastPara="1" wrap="square" lIns="91425" tIns="45700" rIns="91425" bIns="45700" anchor="ctr" anchorCtr="0">
            <a:noAutofit/>
          </a:bodyPr>
          <a:lstStyle/>
          <a:p>
            <a:pPr marL="0" lvl="0" indent="0" rtl="0">
              <a:lnSpc>
                <a:spcPct val="90000"/>
              </a:lnSpc>
              <a:spcBef>
                <a:spcPts val="0"/>
              </a:spcBef>
              <a:spcAft>
                <a:spcPts val="0"/>
              </a:spcAft>
              <a:buClr>
                <a:schemeClr val="lt1"/>
              </a:buClr>
              <a:buSzPts val="7000"/>
              <a:buFont typeface="Cambria"/>
              <a:buNone/>
            </a:pPr>
            <a:r>
              <a:rPr lang="en-US" sz="6600" b="1" dirty="0"/>
              <a:t>Revelation of His Wisdom</a:t>
            </a:r>
            <a:endParaRPr lang="en-US" sz="4800" dirty="0"/>
          </a:p>
        </p:txBody>
      </p:sp>
      <p:sp>
        <p:nvSpPr>
          <p:cNvPr id="81" name="Google Shape;81;p13"/>
          <p:cNvSpPr txBox="1">
            <a:spLocks noGrp="1"/>
          </p:cNvSpPr>
          <p:nvPr>
            <p:ph type="subTitle" idx="1"/>
          </p:nvPr>
        </p:nvSpPr>
        <p:spPr>
          <a:xfrm>
            <a:off x="7219923" y="5543374"/>
            <a:ext cx="4596315" cy="927071"/>
          </a:xfrm>
          <a:prstGeom prst="rect">
            <a:avLst/>
          </a:prstGeom>
          <a:noFill/>
          <a:ln>
            <a:noFill/>
          </a:ln>
        </p:spPr>
        <p:txBody>
          <a:bodyPr spcFirstLastPara="1" wrap="square" lIns="91425" tIns="45700" rIns="91425" bIns="45700" anchor="ctr" anchorCtr="0">
            <a:noAutofit/>
          </a:bodyPr>
          <a:lstStyle/>
          <a:p>
            <a:pPr marL="0" lvl="0" indent="0" rtl="0">
              <a:lnSpc>
                <a:spcPct val="90000"/>
              </a:lnSpc>
              <a:spcBef>
                <a:spcPts val="0"/>
              </a:spcBef>
              <a:spcAft>
                <a:spcPts val="0"/>
              </a:spcAft>
              <a:buClr>
                <a:schemeClr val="lt1"/>
              </a:buClr>
              <a:buSzPts val="3000"/>
              <a:buNone/>
            </a:pPr>
            <a:r>
              <a:rPr lang="en-US" sz="4000" dirty="0">
                <a:solidFill>
                  <a:schemeClr val="bg1"/>
                </a:solidFill>
              </a:rPr>
              <a:t>1 Corinthians 2:1-5</a:t>
            </a:r>
            <a:endParaRPr sz="2400" dirty="0">
              <a:solidFill>
                <a:schemeClr val="bg1"/>
              </a:solidFill>
            </a:endParaRPr>
          </a:p>
        </p:txBody>
      </p:sp>
    </p:spTree>
    <p:extLst>
      <p:ext uri="{BB962C8B-B14F-4D97-AF65-F5344CB8AC3E}">
        <p14:creationId xmlns:p14="http://schemas.microsoft.com/office/powerpoint/2010/main" val="1443615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362A08E0-9EA3-F0AD-48BE-50F76F05FCAA}"/>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6300563D-766D-9994-C229-9180A61F14D3}"/>
              </a:ext>
            </a:extLst>
          </p:cNvPr>
          <p:cNvSpPr txBox="1">
            <a:spLocks noChangeArrowheads="1"/>
          </p:cNvSpPr>
          <p:nvPr/>
        </p:nvSpPr>
        <p:spPr bwMode="auto">
          <a:xfrm>
            <a:off x="3206972" y="44559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SOURCE of Paul’s Preaching</a:t>
            </a:r>
          </a:p>
        </p:txBody>
      </p:sp>
      <p:sp>
        <p:nvSpPr>
          <p:cNvPr id="2" name="TextBox 1">
            <a:extLst>
              <a:ext uri="{FF2B5EF4-FFF2-40B4-BE49-F238E27FC236}">
                <a16:creationId xmlns:a16="http://schemas.microsoft.com/office/drawing/2014/main" id="{5A6C32AD-ED0A-710E-153E-2E2E6CD64509}"/>
              </a:ext>
            </a:extLst>
          </p:cNvPr>
          <p:cNvSpPr txBox="1"/>
          <p:nvPr/>
        </p:nvSpPr>
        <p:spPr>
          <a:xfrm>
            <a:off x="399970" y="1407219"/>
            <a:ext cx="6211142" cy="5262979"/>
          </a:xfrm>
          <a:prstGeom prst="rect">
            <a:avLst/>
          </a:prstGeom>
          <a:noFill/>
        </p:spPr>
        <p:txBody>
          <a:bodyPr wrap="square" rtlCol="0">
            <a:spAutoFit/>
          </a:bodyPr>
          <a:lstStyle/>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6  However, we speak wisdom among those who are mature, yet not the wisdom of this age, nor of the rulers of this age, who are coming to nothing.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7  But we speak the wisdom of God in a mystery, the hidden wisdom which God ordained before the ages for our glory,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8  which none of the rulers of this age knew; for had they known, they would not have crucified the Lord of glory.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9  But as it is written: “Eye has not seen, nor ear heard, nor have entered into the heart of man the things God has prepared for those who love him.” </a:t>
            </a:r>
          </a:p>
        </p:txBody>
      </p:sp>
      <p:sp>
        <p:nvSpPr>
          <p:cNvPr id="3" name="TextBox 2">
            <a:extLst>
              <a:ext uri="{FF2B5EF4-FFF2-40B4-BE49-F238E27FC236}">
                <a16:creationId xmlns:a16="http://schemas.microsoft.com/office/drawing/2014/main" id="{A18C7C37-B667-B68E-3743-961E2A939DC1}"/>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66B53B52-3731-AAA9-00E9-DA0590FE6910}"/>
              </a:ext>
            </a:extLst>
          </p:cNvPr>
          <p:cNvSpPr txBox="1"/>
          <p:nvPr/>
        </p:nvSpPr>
        <p:spPr>
          <a:xfrm>
            <a:off x="6866022" y="1407219"/>
            <a:ext cx="4751310" cy="1200329"/>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Source</a:t>
            </a:r>
            <a:endParaRPr lang="en-US" sz="1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lgn="ctr"/>
            <a:r>
              <a:rPr lang="en-US" sz="16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 </a:t>
            </a:r>
          </a:p>
          <a:p>
            <a:pPr>
              <a:spcAft>
                <a:spcPts val="1500"/>
              </a:spcAft>
              <a:buFontTx/>
              <a:buChar char="-"/>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a:t>
            </a:r>
            <a:endParaRPr lang="en-US" sz="1800" b="1" i="0" u="none" strike="noStrike" cap="none" dirty="0">
              <a:solidFill>
                <a:schemeClr val="bg1"/>
              </a:solidFill>
              <a:latin typeface="Calibri" panose="020F0502020204030204" pitchFamily="34" charset="0"/>
              <a:ea typeface="Calibri" panose="020F0502020204030204" pitchFamily="34" charset="0"/>
              <a:cs typeface="Calibri" panose="020F0502020204030204" pitchFamily="34" charset="0"/>
              <a:sym typeface="Arial"/>
            </a:endParaRPr>
          </a:p>
        </p:txBody>
      </p:sp>
    </p:spTree>
    <p:extLst>
      <p:ext uri="{BB962C8B-B14F-4D97-AF65-F5344CB8AC3E}">
        <p14:creationId xmlns:p14="http://schemas.microsoft.com/office/powerpoint/2010/main" val="39937980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4D9A9DC7-6ACE-9388-CBF8-9D5B87187B50}"/>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B0E63F11-5264-74DF-A1CE-AFBA2C132015}"/>
              </a:ext>
            </a:extLst>
          </p:cNvPr>
          <p:cNvSpPr txBox="1">
            <a:spLocks noChangeArrowheads="1"/>
          </p:cNvSpPr>
          <p:nvPr/>
        </p:nvSpPr>
        <p:spPr bwMode="auto">
          <a:xfrm>
            <a:off x="3206972" y="44559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SOURCE of Paul’s Preaching</a:t>
            </a:r>
          </a:p>
        </p:txBody>
      </p:sp>
      <p:sp>
        <p:nvSpPr>
          <p:cNvPr id="2" name="TextBox 1">
            <a:extLst>
              <a:ext uri="{FF2B5EF4-FFF2-40B4-BE49-F238E27FC236}">
                <a16:creationId xmlns:a16="http://schemas.microsoft.com/office/drawing/2014/main" id="{CA923583-9DE5-3685-93F2-518792F3928E}"/>
              </a:ext>
            </a:extLst>
          </p:cNvPr>
          <p:cNvSpPr txBox="1"/>
          <p:nvPr/>
        </p:nvSpPr>
        <p:spPr>
          <a:xfrm>
            <a:off x="399970" y="1407219"/>
            <a:ext cx="6211142" cy="5262979"/>
          </a:xfrm>
          <a:prstGeom prst="rect">
            <a:avLst/>
          </a:prstGeom>
          <a:noFill/>
        </p:spPr>
        <p:txBody>
          <a:bodyPr wrap="square" rtlCol="0">
            <a:spAutoFit/>
          </a:bodyPr>
          <a:lstStyle/>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6  However, we speak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wisdom among those who are mature</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yet not the wisdom of this age, nor of the rulers of this age, who are coming to nothing.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7  But we speak the wisdom of God in a mystery, the hidden wisdom which God ordained before the ages for our glory,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8  which none of the rulers of this age knew; for had they known, they would not have crucified the Lord of glory.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9  But as it is written: “Eye has not seen, nor ear heard, nor have entered into the heart of man the things God has prepared for those who love him.” </a:t>
            </a:r>
          </a:p>
        </p:txBody>
      </p:sp>
      <p:sp>
        <p:nvSpPr>
          <p:cNvPr id="3" name="TextBox 2">
            <a:extLst>
              <a:ext uri="{FF2B5EF4-FFF2-40B4-BE49-F238E27FC236}">
                <a16:creationId xmlns:a16="http://schemas.microsoft.com/office/drawing/2014/main" id="{8511BA16-6A38-5F6E-4DDC-9E21364B03B9}"/>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C18C5432-3E15-E627-0AC9-687FE581A152}"/>
              </a:ext>
            </a:extLst>
          </p:cNvPr>
          <p:cNvSpPr txBox="1"/>
          <p:nvPr/>
        </p:nvSpPr>
        <p:spPr>
          <a:xfrm>
            <a:off x="6866022" y="1407219"/>
            <a:ext cx="4751310" cy="1200329"/>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Source</a:t>
            </a:r>
            <a:endParaRPr lang="en-US" sz="1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lgn="ctr"/>
            <a:r>
              <a:rPr lang="en-US" sz="16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 </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Wisdom to those mature</a:t>
            </a:r>
            <a:endParaRPr lang="en-US" sz="1800" b="1" i="0" u="none" strike="noStrike" cap="none" dirty="0">
              <a:solidFill>
                <a:schemeClr val="bg1"/>
              </a:solidFill>
              <a:latin typeface="Calibri" panose="020F0502020204030204" pitchFamily="34" charset="0"/>
              <a:ea typeface="Calibri" panose="020F0502020204030204" pitchFamily="34" charset="0"/>
              <a:cs typeface="Calibri" panose="020F0502020204030204" pitchFamily="34" charset="0"/>
              <a:sym typeface="Arial"/>
            </a:endParaRPr>
          </a:p>
        </p:txBody>
      </p:sp>
    </p:spTree>
    <p:extLst>
      <p:ext uri="{BB962C8B-B14F-4D97-AF65-F5344CB8AC3E}">
        <p14:creationId xmlns:p14="http://schemas.microsoft.com/office/powerpoint/2010/main" val="1391493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40F6C80F-CFCB-54FF-B576-E118B66190DE}"/>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6A0BE6B8-4749-7F39-D66B-3EDB161ACBF5}"/>
              </a:ext>
            </a:extLst>
          </p:cNvPr>
          <p:cNvSpPr txBox="1">
            <a:spLocks noChangeArrowheads="1"/>
          </p:cNvSpPr>
          <p:nvPr/>
        </p:nvSpPr>
        <p:spPr bwMode="auto">
          <a:xfrm>
            <a:off x="3206972" y="44559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SOURCE of Paul’s Preaching</a:t>
            </a:r>
          </a:p>
        </p:txBody>
      </p:sp>
      <p:sp>
        <p:nvSpPr>
          <p:cNvPr id="2" name="TextBox 1">
            <a:extLst>
              <a:ext uri="{FF2B5EF4-FFF2-40B4-BE49-F238E27FC236}">
                <a16:creationId xmlns:a16="http://schemas.microsoft.com/office/drawing/2014/main" id="{37F16FBD-F429-34D4-B5F7-6122BA936BAF}"/>
              </a:ext>
            </a:extLst>
          </p:cNvPr>
          <p:cNvSpPr txBox="1"/>
          <p:nvPr/>
        </p:nvSpPr>
        <p:spPr>
          <a:xfrm>
            <a:off x="399970" y="1407219"/>
            <a:ext cx="6211142" cy="5262979"/>
          </a:xfrm>
          <a:prstGeom prst="rect">
            <a:avLst/>
          </a:prstGeom>
          <a:noFill/>
        </p:spPr>
        <p:txBody>
          <a:bodyPr wrap="square" rtlCol="0">
            <a:spAutoFit/>
          </a:bodyPr>
          <a:lstStyle/>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6  However, we speak wisdom among those who are mature, yet not the wisdom of this age,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nor of the rulers of this age, who are coming to nothing.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7  But we speak the wisdom of God in a mystery, the hidden wisdom which God ordained before the ages for our glory,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8  which none of the rulers of this age knew; for had they known, they would not have crucified the Lord of glory.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9  But as it is written: “Eye has not seen, nor ear heard, nor have entered into the heart of man the things God has prepared for those who love him.” </a:t>
            </a:r>
          </a:p>
        </p:txBody>
      </p:sp>
      <p:sp>
        <p:nvSpPr>
          <p:cNvPr id="3" name="TextBox 2">
            <a:extLst>
              <a:ext uri="{FF2B5EF4-FFF2-40B4-BE49-F238E27FC236}">
                <a16:creationId xmlns:a16="http://schemas.microsoft.com/office/drawing/2014/main" id="{99E20383-95F0-B4BE-6F5F-3A24E2B2AC86}"/>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41D2A05E-137F-699B-4E57-A66AF26A92C0}"/>
              </a:ext>
            </a:extLst>
          </p:cNvPr>
          <p:cNvSpPr txBox="1"/>
          <p:nvPr/>
        </p:nvSpPr>
        <p:spPr>
          <a:xfrm>
            <a:off x="6866022" y="1407219"/>
            <a:ext cx="4751310" cy="1762021"/>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Source</a:t>
            </a:r>
            <a:endParaRPr lang="en-US" sz="1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lgn="ctr"/>
            <a:r>
              <a:rPr lang="en-US" sz="16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 </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Wisdom to those mature</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Not from rulers of this age</a:t>
            </a:r>
            <a:endParaRPr lang="en-US" sz="1800" b="1" i="0" u="none" strike="noStrike" cap="none" dirty="0">
              <a:solidFill>
                <a:schemeClr val="bg1"/>
              </a:solidFill>
              <a:latin typeface="Calibri" panose="020F0502020204030204" pitchFamily="34" charset="0"/>
              <a:ea typeface="Calibri" panose="020F0502020204030204" pitchFamily="34" charset="0"/>
              <a:cs typeface="Calibri" panose="020F0502020204030204" pitchFamily="34" charset="0"/>
              <a:sym typeface="Arial"/>
            </a:endParaRPr>
          </a:p>
        </p:txBody>
      </p:sp>
    </p:spTree>
    <p:extLst>
      <p:ext uri="{BB962C8B-B14F-4D97-AF65-F5344CB8AC3E}">
        <p14:creationId xmlns:p14="http://schemas.microsoft.com/office/powerpoint/2010/main" val="1222226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767489E9-FEE1-15B1-3583-E64EEE0D2BC3}"/>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EFDBE11B-0FAA-C440-CC2B-C586E21FD0A5}"/>
              </a:ext>
            </a:extLst>
          </p:cNvPr>
          <p:cNvSpPr txBox="1">
            <a:spLocks noChangeArrowheads="1"/>
          </p:cNvSpPr>
          <p:nvPr/>
        </p:nvSpPr>
        <p:spPr bwMode="auto">
          <a:xfrm>
            <a:off x="3206972" y="44559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SOURCE of Paul’s Preaching</a:t>
            </a:r>
          </a:p>
        </p:txBody>
      </p:sp>
      <p:sp>
        <p:nvSpPr>
          <p:cNvPr id="2" name="TextBox 1">
            <a:extLst>
              <a:ext uri="{FF2B5EF4-FFF2-40B4-BE49-F238E27FC236}">
                <a16:creationId xmlns:a16="http://schemas.microsoft.com/office/drawing/2014/main" id="{57FE73AD-B494-86E0-BE06-6857815475F4}"/>
              </a:ext>
            </a:extLst>
          </p:cNvPr>
          <p:cNvSpPr txBox="1"/>
          <p:nvPr/>
        </p:nvSpPr>
        <p:spPr>
          <a:xfrm>
            <a:off x="399970" y="1407219"/>
            <a:ext cx="6211142" cy="5262979"/>
          </a:xfrm>
          <a:prstGeom prst="rect">
            <a:avLst/>
          </a:prstGeom>
          <a:noFill/>
        </p:spPr>
        <p:txBody>
          <a:bodyPr wrap="square" rtlCol="0">
            <a:spAutoFit/>
          </a:bodyPr>
          <a:lstStyle/>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6  However, we speak wisdom among those who are mature, yet not the wisdom of this age, nor of the rulers of this age, who are coming to nothing.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7  But we speak the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wisdom of God in a mystery, the hidden wisdom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which God ordained before the ages for our glory,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8  which none of the rulers of this age knew; for had they known, they would not have crucified the Lord of glory.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9  But as it is written: “Eye has not seen, nor ear heard, nor have entered into the heart of man the things God has prepared for those who love him.” </a:t>
            </a:r>
          </a:p>
        </p:txBody>
      </p:sp>
      <p:sp>
        <p:nvSpPr>
          <p:cNvPr id="3" name="TextBox 2">
            <a:extLst>
              <a:ext uri="{FF2B5EF4-FFF2-40B4-BE49-F238E27FC236}">
                <a16:creationId xmlns:a16="http://schemas.microsoft.com/office/drawing/2014/main" id="{9448ECBB-1882-6FA2-EA82-57B9CD9634BA}"/>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F83AACAB-96F8-308C-A6BD-6B734BE288CE}"/>
              </a:ext>
            </a:extLst>
          </p:cNvPr>
          <p:cNvSpPr txBox="1"/>
          <p:nvPr/>
        </p:nvSpPr>
        <p:spPr>
          <a:xfrm>
            <a:off x="6866022" y="1407219"/>
            <a:ext cx="4751310" cy="2323713"/>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Source</a:t>
            </a:r>
            <a:endParaRPr lang="en-US" sz="1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lgn="ctr"/>
            <a:r>
              <a:rPr lang="en-US" sz="16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 </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Wisdom to those mature</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from rulers of this age</a:t>
            </a:r>
            <a:endPar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endParaRPr>
          </a:p>
          <a:p>
            <a:pPr>
              <a:spcAft>
                <a:spcPts val="1500"/>
              </a:spcAft>
              <a:buFontTx/>
              <a:buChar char="-"/>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Wisdom in a hidden MYSTERY</a:t>
            </a:r>
            <a:endParaRPr lang="en-US" sz="1800" b="1" i="0" u="none" strike="noStrike" cap="none" dirty="0">
              <a:solidFill>
                <a:schemeClr val="bg1"/>
              </a:solidFill>
              <a:latin typeface="Calibri" panose="020F0502020204030204" pitchFamily="34" charset="0"/>
              <a:ea typeface="Calibri" panose="020F0502020204030204" pitchFamily="34" charset="0"/>
              <a:cs typeface="Calibri" panose="020F0502020204030204" pitchFamily="34" charset="0"/>
              <a:sym typeface="Arial"/>
            </a:endParaRPr>
          </a:p>
        </p:txBody>
      </p:sp>
    </p:spTree>
    <p:extLst>
      <p:ext uri="{BB962C8B-B14F-4D97-AF65-F5344CB8AC3E}">
        <p14:creationId xmlns:p14="http://schemas.microsoft.com/office/powerpoint/2010/main" val="40728183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EB3DF2BC-D354-68B9-7780-5FDF2E1E9FE0}"/>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E13818D0-6401-5DA2-E133-DB2BF76E66B1}"/>
              </a:ext>
            </a:extLst>
          </p:cNvPr>
          <p:cNvSpPr txBox="1">
            <a:spLocks noChangeArrowheads="1"/>
          </p:cNvSpPr>
          <p:nvPr/>
        </p:nvSpPr>
        <p:spPr bwMode="auto">
          <a:xfrm>
            <a:off x="3206972" y="44559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SOURCE of Paul’s Preaching</a:t>
            </a:r>
          </a:p>
        </p:txBody>
      </p:sp>
      <p:sp>
        <p:nvSpPr>
          <p:cNvPr id="2" name="TextBox 1">
            <a:extLst>
              <a:ext uri="{FF2B5EF4-FFF2-40B4-BE49-F238E27FC236}">
                <a16:creationId xmlns:a16="http://schemas.microsoft.com/office/drawing/2014/main" id="{2CFDB222-83A4-4134-9559-DBA1169C72BC}"/>
              </a:ext>
            </a:extLst>
          </p:cNvPr>
          <p:cNvSpPr txBox="1"/>
          <p:nvPr/>
        </p:nvSpPr>
        <p:spPr>
          <a:xfrm>
            <a:off x="399970" y="1407219"/>
            <a:ext cx="6211142" cy="5262979"/>
          </a:xfrm>
          <a:prstGeom prst="rect">
            <a:avLst/>
          </a:prstGeom>
          <a:noFill/>
        </p:spPr>
        <p:txBody>
          <a:bodyPr wrap="square" rtlCol="0">
            <a:spAutoFit/>
          </a:bodyPr>
          <a:lstStyle/>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6  However, we speak wisdom among those who are mature, yet not the wisdom of this age, nor of the rulers of this age, who are coming to nothing.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7  But we speak the wisdom of God in a mystery, the hidden wisdom which God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ordained before the ages for our glory,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8  which none of the rulers of this age knew; for had they known, they would not have crucified the Lord of glory.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9  But as it is written: “Eye has not seen, nor ear heard, nor have entered into the heart of man the things God has prepared for those who love him.” </a:t>
            </a:r>
          </a:p>
        </p:txBody>
      </p:sp>
      <p:sp>
        <p:nvSpPr>
          <p:cNvPr id="3" name="TextBox 2">
            <a:extLst>
              <a:ext uri="{FF2B5EF4-FFF2-40B4-BE49-F238E27FC236}">
                <a16:creationId xmlns:a16="http://schemas.microsoft.com/office/drawing/2014/main" id="{0D586C82-CF2D-2322-F775-7DE8FFF47A26}"/>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7AFCB260-512D-CF5E-C484-AF63BE1DA0B7}"/>
              </a:ext>
            </a:extLst>
          </p:cNvPr>
          <p:cNvSpPr txBox="1"/>
          <p:nvPr/>
        </p:nvSpPr>
        <p:spPr>
          <a:xfrm>
            <a:off x="6866022" y="1407219"/>
            <a:ext cx="4751310" cy="2885405"/>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Source</a:t>
            </a:r>
            <a:endParaRPr lang="en-US" sz="1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lgn="ctr"/>
            <a:r>
              <a:rPr lang="en-US" sz="16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 </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Wisdom to those mature</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from rulers of this age</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Wisdom in a hidden MYSTERY</a:t>
            </a:r>
          </a:p>
          <a:p>
            <a:pPr>
              <a:spcAft>
                <a:spcPts val="1500"/>
              </a:spcAft>
              <a:buFontTx/>
              <a:buChar char="-"/>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Ordained for our glory before . . .</a:t>
            </a:r>
          </a:p>
        </p:txBody>
      </p:sp>
    </p:spTree>
    <p:extLst>
      <p:ext uri="{BB962C8B-B14F-4D97-AF65-F5344CB8AC3E}">
        <p14:creationId xmlns:p14="http://schemas.microsoft.com/office/powerpoint/2010/main" val="3592113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03D22AC6-A3E8-5B1A-48F3-EE83E300851B}"/>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20263616-5DAA-A71E-B9AB-A0F2847B2BF6}"/>
              </a:ext>
            </a:extLst>
          </p:cNvPr>
          <p:cNvSpPr txBox="1">
            <a:spLocks noChangeArrowheads="1"/>
          </p:cNvSpPr>
          <p:nvPr/>
        </p:nvSpPr>
        <p:spPr bwMode="auto">
          <a:xfrm>
            <a:off x="3206972" y="44559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SOURCE of Paul’s Preaching</a:t>
            </a:r>
          </a:p>
        </p:txBody>
      </p:sp>
      <p:sp>
        <p:nvSpPr>
          <p:cNvPr id="2" name="TextBox 1">
            <a:extLst>
              <a:ext uri="{FF2B5EF4-FFF2-40B4-BE49-F238E27FC236}">
                <a16:creationId xmlns:a16="http://schemas.microsoft.com/office/drawing/2014/main" id="{856A9924-3658-A1D5-D3CE-9B695F1D50E1}"/>
              </a:ext>
            </a:extLst>
          </p:cNvPr>
          <p:cNvSpPr txBox="1"/>
          <p:nvPr/>
        </p:nvSpPr>
        <p:spPr>
          <a:xfrm>
            <a:off x="399970" y="1407219"/>
            <a:ext cx="6211142" cy="5262979"/>
          </a:xfrm>
          <a:prstGeom prst="rect">
            <a:avLst/>
          </a:prstGeom>
          <a:noFill/>
        </p:spPr>
        <p:txBody>
          <a:bodyPr wrap="square" rtlCol="0">
            <a:spAutoFit/>
          </a:bodyPr>
          <a:lstStyle/>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6  However, we speak wisdom among those who are mature, yet not the wisdom of this age, nor of the rulers of this age, who are coming to nothing.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7  But we speak the wisdom of God in a mystery, the hidden wisdom which God ordained before the ages for our glory,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8  which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none of the rulers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of this age knew; for had they known,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they would not have crucified the Lord of glory.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9  But as it is written: “Eye has not seen, nor ear heard, nor have entered into the heart of man the things God has prepared for those who love him.” </a:t>
            </a:r>
          </a:p>
        </p:txBody>
      </p:sp>
      <p:sp>
        <p:nvSpPr>
          <p:cNvPr id="3" name="TextBox 2">
            <a:extLst>
              <a:ext uri="{FF2B5EF4-FFF2-40B4-BE49-F238E27FC236}">
                <a16:creationId xmlns:a16="http://schemas.microsoft.com/office/drawing/2014/main" id="{45309243-190B-FEBF-5EC7-F11EAF61231E}"/>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37DEC702-0E8E-0D52-8F20-46EED6298EA7}"/>
              </a:ext>
            </a:extLst>
          </p:cNvPr>
          <p:cNvSpPr txBox="1"/>
          <p:nvPr/>
        </p:nvSpPr>
        <p:spPr>
          <a:xfrm>
            <a:off x="6866022" y="1407219"/>
            <a:ext cx="4751310" cy="3447098"/>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Source</a:t>
            </a:r>
            <a:endParaRPr lang="en-US" sz="1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lgn="ctr"/>
            <a:r>
              <a:rPr lang="en-US" sz="16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 </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Wisdom to those mature</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from rulers of this age</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Wisdom in a hidden MYSTERY</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Ordained for our glory before . . .</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Unknown by the rulers</a:t>
            </a:r>
            <a:endParaRPr lang="en-US" sz="1800" b="1" i="0" u="none" strike="noStrike" cap="none" dirty="0">
              <a:solidFill>
                <a:schemeClr val="bg1"/>
              </a:solidFill>
              <a:latin typeface="Calibri" panose="020F0502020204030204" pitchFamily="34" charset="0"/>
              <a:ea typeface="Calibri" panose="020F0502020204030204" pitchFamily="34" charset="0"/>
              <a:cs typeface="Calibri" panose="020F0502020204030204" pitchFamily="34" charset="0"/>
              <a:sym typeface="Arial"/>
            </a:endParaRPr>
          </a:p>
        </p:txBody>
      </p:sp>
    </p:spTree>
    <p:extLst>
      <p:ext uri="{BB962C8B-B14F-4D97-AF65-F5344CB8AC3E}">
        <p14:creationId xmlns:p14="http://schemas.microsoft.com/office/powerpoint/2010/main" val="22755863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6FEE64FB-8D52-57BE-4FBD-D93744CD5104}"/>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4A2A6407-0CD9-A857-32E4-E865436DC854}"/>
              </a:ext>
            </a:extLst>
          </p:cNvPr>
          <p:cNvSpPr txBox="1">
            <a:spLocks noChangeArrowheads="1"/>
          </p:cNvSpPr>
          <p:nvPr/>
        </p:nvSpPr>
        <p:spPr bwMode="auto">
          <a:xfrm>
            <a:off x="3206972" y="44559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SOURCE of Paul’s Preaching</a:t>
            </a:r>
          </a:p>
        </p:txBody>
      </p:sp>
      <p:sp>
        <p:nvSpPr>
          <p:cNvPr id="2" name="TextBox 1">
            <a:extLst>
              <a:ext uri="{FF2B5EF4-FFF2-40B4-BE49-F238E27FC236}">
                <a16:creationId xmlns:a16="http://schemas.microsoft.com/office/drawing/2014/main" id="{5E1AB6B1-3BAA-C942-CA59-EC8C1D64FD3A}"/>
              </a:ext>
            </a:extLst>
          </p:cNvPr>
          <p:cNvSpPr txBox="1"/>
          <p:nvPr/>
        </p:nvSpPr>
        <p:spPr>
          <a:xfrm>
            <a:off x="399970" y="1407219"/>
            <a:ext cx="6211142" cy="5262979"/>
          </a:xfrm>
          <a:prstGeom prst="rect">
            <a:avLst/>
          </a:prstGeom>
          <a:noFill/>
        </p:spPr>
        <p:txBody>
          <a:bodyPr wrap="square" rtlCol="0">
            <a:spAutoFit/>
          </a:bodyPr>
          <a:lstStyle/>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6  However, we speak wisdom among those who are mature, yet not the wisdom of this age, nor of the rulers of this age, who are coming to nothing.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7  But we speak the wisdom of God in a mystery, the hidden wisdom which God ordained before the ages for our glory,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8  which none of the rulers of this age knew; for had they known, they would not have crucified the Lord of glory.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9  But as it is written: “Eye has not seen, nor ear heard,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nor have entered into the heart of man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the things God has prepared for those who love him.” </a:t>
            </a:r>
          </a:p>
        </p:txBody>
      </p:sp>
      <p:sp>
        <p:nvSpPr>
          <p:cNvPr id="3" name="TextBox 2">
            <a:extLst>
              <a:ext uri="{FF2B5EF4-FFF2-40B4-BE49-F238E27FC236}">
                <a16:creationId xmlns:a16="http://schemas.microsoft.com/office/drawing/2014/main" id="{3634E753-9274-F327-1109-500C38A129F5}"/>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7C3E7623-4CA6-E639-138A-F13760C2187F}"/>
              </a:ext>
            </a:extLst>
          </p:cNvPr>
          <p:cNvSpPr txBox="1"/>
          <p:nvPr/>
        </p:nvSpPr>
        <p:spPr>
          <a:xfrm>
            <a:off x="6866022" y="1407219"/>
            <a:ext cx="4751310" cy="4378122"/>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Source</a:t>
            </a:r>
            <a:endParaRPr lang="en-US" sz="1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lgn="ctr"/>
            <a:r>
              <a:rPr lang="en-US" sz="16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 </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Wisdom to those mature</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from rulers of this age</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Wisdom in a hidden MYSTERY</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Ordained for our glory before . . .</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 Unknown by the rulers</a:t>
            </a:r>
          </a:p>
          <a:p>
            <a:pPr>
              <a:spcAft>
                <a:spcPts val="1500"/>
              </a:spcAft>
              <a:buFontTx/>
              <a:buChar char="-"/>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Prophesied that mystery would not have been in any man’s heart</a:t>
            </a:r>
            <a:endParaRPr lang="en-US" sz="1800" b="1" i="0" u="none" strike="noStrike" cap="none" dirty="0">
              <a:solidFill>
                <a:schemeClr val="bg1"/>
              </a:solidFill>
              <a:latin typeface="Calibri" panose="020F0502020204030204" pitchFamily="34" charset="0"/>
              <a:ea typeface="Calibri" panose="020F0502020204030204" pitchFamily="34" charset="0"/>
              <a:cs typeface="Calibri" panose="020F0502020204030204" pitchFamily="34" charset="0"/>
              <a:sym typeface="Arial"/>
            </a:endParaRPr>
          </a:p>
        </p:txBody>
      </p:sp>
    </p:spTree>
    <p:extLst>
      <p:ext uri="{BB962C8B-B14F-4D97-AF65-F5344CB8AC3E}">
        <p14:creationId xmlns:p14="http://schemas.microsoft.com/office/powerpoint/2010/main" val="24623453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AEF0A9EE-4F56-3515-9BF0-186D1986972D}"/>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A15A617F-3470-B223-3C26-C39D120B42FC}"/>
              </a:ext>
            </a:extLst>
          </p:cNvPr>
          <p:cNvSpPr txBox="1">
            <a:spLocks noChangeArrowheads="1"/>
          </p:cNvSpPr>
          <p:nvPr/>
        </p:nvSpPr>
        <p:spPr bwMode="auto">
          <a:xfrm>
            <a:off x="3206972" y="44559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SOURCE of Paul’s Preaching</a:t>
            </a:r>
          </a:p>
        </p:txBody>
      </p:sp>
      <p:sp>
        <p:nvSpPr>
          <p:cNvPr id="2" name="TextBox 1">
            <a:extLst>
              <a:ext uri="{FF2B5EF4-FFF2-40B4-BE49-F238E27FC236}">
                <a16:creationId xmlns:a16="http://schemas.microsoft.com/office/drawing/2014/main" id="{A7BE7DCB-7468-9DE9-4B84-A4D7033DFC7D}"/>
              </a:ext>
            </a:extLst>
          </p:cNvPr>
          <p:cNvSpPr txBox="1"/>
          <p:nvPr/>
        </p:nvSpPr>
        <p:spPr>
          <a:xfrm>
            <a:off x="399970" y="1407219"/>
            <a:ext cx="6211142" cy="5262979"/>
          </a:xfrm>
          <a:prstGeom prst="rect">
            <a:avLst/>
          </a:prstGeom>
          <a:noFill/>
        </p:spPr>
        <p:txBody>
          <a:bodyPr wrap="square" rtlCol="0">
            <a:spAutoFit/>
          </a:bodyPr>
          <a:lstStyle/>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6  However, we speak wisdom among those who are mature, yet not the wisdom of this age, nor of the rulers of this age, who are coming to nothing.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7  But we speak the wisdom of God in a mystery, the hidden wisdom which God ordained before the ages for our glory,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8  which none of the rulers of this age knew; for had they known, they would not have crucified the Lord of glory. </a:t>
            </a:r>
          </a:p>
          <a:p>
            <a:pPr algn="just"/>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9  But as it is written: “Eye has not seen, nor ear heard, nor have entered into the heart of man the things God has prepared for those who love him.” </a:t>
            </a:r>
          </a:p>
        </p:txBody>
      </p:sp>
      <p:sp>
        <p:nvSpPr>
          <p:cNvPr id="3" name="TextBox 2">
            <a:extLst>
              <a:ext uri="{FF2B5EF4-FFF2-40B4-BE49-F238E27FC236}">
                <a16:creationId xmlns:a16="http://schemas.microsoft.com/office/drawing/2014/main" id="{19392D6C-1687-FAD0-EB39-46F979447AFA}"/>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3B3D2825-225F-7CAB-0B15-BFA2F65D9F70}"/>
              </a:ext>
            </a:extLst>
          </p:cNvPr>
          <p:cNvSpPr txBox="1"/>
          <p:nvPr/>
        </p:nvSpPr>
        <p:spPr>
          <a:xfrm>
            <a:off x="6866022" y="1407219"/>
            <a:ext cx="4751310" cy="4939814"/>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Source</a:t>
            </a:r>
            <a:endParaRPr lang="en-US" sz="1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lgn="ctr"/>
            <a:r>
              <a:rPr lang="en-US" sz="16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 </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Wisdom to those mature</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from rulers of this age</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Wisdom in a hidden MYSTERY</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Ordained for our glory before . . .</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 Unknown by the rulers</a:t>
            </a:r>
          </a:p>
          <a:p>
            <a:pPr>
              <a:spcAft>
                <a:spcPts val="15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Prophesied that mystery would not have been in any man’s heart</a:t>
            </a:r>
          </a:p>
          <a:p>
            <a:pPr>
              <a:spcAft>
                <a:spcPts val="1500"/>
              </a:spcAft>
              <a:buFontTx/>
              <a:buChar char="-"/>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But God has revealed… (v. 10)</a:t>
            </a:r>
            <a:endParaRPr lang="en-US" sz="1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p:txBody>
      </p:sp>
    </p:spTree>
    <p:extLst>
      <p:ext uri="{BB962C8B-B14F-4D97-AF65-F5344CB8AC3E}">
        <p14:creationId xmlns:p14="http://schemas.microsoft.com/office/powerpoint/2010/main" val="3211101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73C4CD01-FDBC-A2A9-25FB-032EF14DD49F}"/>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41DA5E5B-8AF3-B4CE-0A4C-40DD92C73F59}"/>
              </a:ext>
            </a:extLst>
          </p:cNvPr>
          <p:cNvSpPr txBox="1">
            <a:spLocks noChangeArrowheads="1"/>
          </p:cNvSpPr>
          <p:nvPr/>
        </p:nvSpPr>
        <p:spPr bwMode="auto">
          <a:xfrm>
            <a:off x="3206972" y="41511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a:solidFill>
                  <a:srgbClr val="FFFF00"/>
                </a:solidFill>
                <a:latin typeface="Calibri" panose="020F0502020204030204" pitchFamily="34" charset="0"/>
                <a:cs typeface="Calibri" panose="020F0502020204030204" pitchFamily="34" charset="0"/>
              </a:rPr>
              <a:t>The CONTENT </a:t>
            </a:r>
            <a:r>
              <a:rPr lang="en-US" altLang="en-US" sz="4000" b="1" dirty="0">
                <a:solidFill>
                  <a:srgbClr val="FFFF00"/>
                </a:solidFill>
                <a:latin typeface="Calibri" panose="020F0502020204030204" pitchFamily="34" charset="0"/>
                <a:cs typeface="Calibri" panose="020F0502020204030204" pitchFamily="34" charset="0"/>
              </a:rPr>
              <a:t>of Paul’s Preaching</a:t>
            </a:r>
          </a:p>
        </p:txBody>
      </p:sp>
      <p:sp>
        <p:nvSpPr>
          <p:cNvPr id="2" name="TextBox 1">
            <a:extLst>
              <a:ext uri="{FF2B5EF4-FFF2-40B4-BE49-F238E27FC236}">
                <a16:creationId xmlns:a16="http://schemas.microsoft.com/office/drawing/2014/main" id="{CDF599B6-9C91-C258-21EF-77F9FB72A1E5}"/>
              </a:ext>
            </a:extLst>
          </p:cNvPr>
          <p:cNvSpPr txBox="1"/>
          <p:nvPr/>
        </p:nvSpPr>
        <p:spPr>
          <a:xfrm>
            <a:off x="399970" y="1375135"/>
            <a:ext cx="6211142" cy="4462760"/>
          </a:xfrm>
          <a:prstGeom prst="rect">
            <a:avLst/>
          </a:prstGeom>
          <a:noFill/>
        </p:spPr>
        <p:txBody>
          <a:bodyPr wrap="square" rtlCol="0">
            <a:spAutoFit/>
          </a:bodyPr>
          <a:lstStyle/>
          <a:p>
            <a:pPr algn="just">
              <a:spcAft>
                <a:spcPts val="12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10  But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God has revealed them to us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through His Spirit. For the Spirit searches all things, yes, the deep things of God. </a:t>
            </a:r>
          </a:p>
          <a:p>
            <a:pPr algn="just">
              <a:spcAft>
                <a:spcPts val="12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11  For what man knows the things of a man except the spirit of the man which is in him? Even so no one knows the things of God except the Spirit of God. </a:t>
            </a:r>
          </a:p>
          <a:p>
            <a:pPr algn="just">
              <a:spcAft>
                <a:spcPts val="12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12  Now we have received, not the spirit of the world, but the Spirit who is from God, that we might know the things that have been freely given to us by God.</a:t>
            </a:r>
          </a:p>
        </p:txBody>
      </p:sp>
      <p:sp>
        <p:nvSpPr>
          <p:cNvPr id="3" name="TextBox 2">
            <a:extLst>
              <a:ext uri="{FF2B5EF4-FFF2-40B4-BE49-F238E27FC236}">
                <a16:creationId xmlns:a16="http://schemas.microsoft.com/office/drawing/2014/main" id="{FBB6841E-0F07-DEAA-D632-9C810E5AE7E8}"/>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9D0F1632-D8CA-19D4-16A9-32C16C7B4F9D}"/>
              </a:ext>
            </a:extLst>
          </p:cNvPr>
          <p:cNvSpPr txBox="1"/>
          <p:nvPr/>
        </p:nvSpPr>
        <p:spPr>
          <a:xfrm>
            <a:off x="6968598" y="1445368"/>
            <a:ext cx="4648734" cy="1384995"/>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Content</a:t>
            </a:r>
          </a:p>
          <a:p>
            <a:pPr algn="ctr"/>
            <a:endParaRPr lang="en-US" sz="2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God has revealed Mystery</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316541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3BDC83AF-781E-FD3F-BCB1-4BB810907ADD}"/>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3840FB30-7D90-ACC0-B430-1E163A2E1918}"/>
              </a:ext>
            </a:extLst>
          </p:cNvPr>
          <p:cNvSpPr txBox="1">
            <a:spLocks noChangeArrowheads="1"/>
          </p:cNvSpPr>
          <p:nvPr/>
        </p:nvSpPr>
        <p:spPr bwMode="auto">
          <a:xfrm>
            <a:off x="3206972" y="41511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a:solidFill>
                  <a:srgbClr val="FFFF00"/>
                </a:solidFill>
                <a:latin typeface="Calibri" panose="020F0502020204030204" pitchFamily="34" charset="0"/>
                <a:cs typeface="Calibri" panose="020F0502020204030204" pitchFamily="34" charset="0"/>
              </a:rPr>
              <a:t>The CONTENT </a:t>
            </a:r>
            <a:r>
              <a:rPr lang="en-US" altLang="en-US" sz="4000" b="1" dirty="0">
                <a:solidFill>
                  <a:srgbClr val="FFFF00"/>
                </a:solidFill>
                <a:latin typeface="Calibri" panose="020F0502020204030204" pitchFamily="34" charset="0"/>
                <a:cs typeface="Calibri" panose="020F0502020204030204" pitchFamily="34" charset="0"/>
              </a:rPr>
              <a:t>of Paul’s Preaching</a:t>
            </a:r>
          </a:p>
        </p:txBody>
      </p:sp>
      <p:sp>
        <p:nvSpPr>
          <p:cNvPr id="2" name="TextBox 1">
            <a:extLst>
              <a:ext uri="{FF2B5EF4-FFF2-40B4-BE49-F238E27FC236}">
                <a16:creationId xmlns:a16="http://schemas.microsoft.com/office/drawing/2014/main" id="{19BE326E-BB30-B7C7-6A29-46ED9289CA26}"/>
              </a:ext>
            </a:extLst>
          </p:cNvPr>
          <p:cNvSpPr txBox="1"/>
          <p:nvPr/>
        </p:nvSpPr>
        <p:spPr>
          <a:xfrm>
            <a:off x="399970" y="1375135"/>
            <a:ext cx="6211142" cy="4462760"/>
          </a:xfrm>
          <a:prstGeom prst="rect">
            <a:avLst/>
          </a:prstGeom>
          <a:noFill/>
        </p:spPr>
        <p:txBody>
          <a:bodyPr wrap="square" rtlCol="0">
            <a:spAutoFit/>
          </a:bodyPr>
          <a:lstStyle/>
          <a:p>
            <a:pPr algn="just">
              <a:spcAft>
                <a:spcPts val="12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10  But God has revealed them to us through His Spirit. For the Spirit searches all things, yes,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the deep things of God. </a:t>
            </a:r>
          </a:p>
          <a:p>
            <a:pPr algn="just">
              <a:spcAft>
                <a:spcPts val="12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11  For what man knows the things of a man except the spirit of the man which is in him? Even so no one knows the things of God except the Spirit of God. </a:t>
            </a:r>
          </a:p>
          <a:p>
            <a:pPr algn="just">
              <a:spcAft>
                <a:spcPts val="12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12  Now we have received, not the spirit of the world, but the Spirit who is from God, that we might know the things that have been freely given to us by God.</a:t>
            </a:r>
          </a:p>
        </p:txBody>
      </p:sp>
      <p:sp>
        <p:nvSpPr>
          <p:cNvPr id="3" name="TextBox 2">
            <a:extLst>
              <a:ext uri="{FF2B5EF4-FFF2-40B4-BE49-F238E27FC236}">
                <a16:creationId xmlns:a16="http://schemas.microsoft.com/office/drawing/2014/main" id="{22631E5A-0B2C-34C6-D970-05C28AE0D1C6}"/>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B8085BEC-C0F2-82D4-39B5-22A649B94B04}"/>
              </a:ext>
            </a:extLst>
          </p:cNvPr>
          <p:cNvSpPr txBox="1"/>
          <p:nvPr/>
        </p:nvSpPr>
        <p:spPr>
          <a:xfrm>
            <a:off x="6968598" y="1445368"/>
            <a:ext cx="4648734" cy="1985159"/>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Content</a:t>
            </a:r>
          </a:p>
          <a:p>
            <a:pPr algn="ctr"/>
            <a:endParaRPr lang="en-US" sz="2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God has revealed Mystery</a:t>
            </a:r>
            <a:endPar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endParaRPr>
          </a:p>
          <a:p>
            <a:pPr>
              <a:spcAft>
                <a:spcPts val="1800"/>
              </a:spcAft>
              <a:buFontTx/>
              <a:buChar char="-"/>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 Mystery is deep things of God</a:t>
            </a:r>
          </a:p>
        </p:txBody>
      </p:sp>
    </p:spTree>
    <p:extLst>
      <p:ext uri="{BB962C8B-B14F-4D97-AF65-F5344CB8AC3E}">
        <p14:creationId xmlns:p14="http://schemas.microsoft.com/office/powerpoint/2010/main" val="1609053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06E75A95-E0D1-0155-8258-CA386E4C6DAC}"/>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D33613A5-B722-0FD0-4D1F-28DC5E931DAB}"/>
              </a:ext>
            </a:extLst>
          </p:cNvPr>
          <p:cNvSpPr txBox="1">
            <a:spLocks noChangeArrowheads="1"/>
          </p:cNvSpPr>
          <p:nvPr/>
        </p:nvSpPr>
        <p:spPr bwMode="auto">
          <a:xfrm>
            <a:off x="3206972" y="44559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Text of This Lesson—1 Cor. 2</a:t>
            </a:r>
          </a:p>
        </p:txBody>
      </p:sp>
      <p:sp>
        <p:nvSpPr>
          <p:cNvPr id="2" name="TextBox 1">
            <a:extLst>
              <a:ext uri="{FF2B5EF4-FFF2-40B4-BE49-F238E27FC236}">
                <a16:creationId xmlns:a16="http://schemas.microsoft.com/office/drawing/2014/main" id="{E217FD6C-DB4C-1898-FA74-454FC16D494E}"/>
              </a:ext>
            </a:extLst>
          </p:cNvPr>
          <p:cNvSpPr txBox="1"/>
          <p:nvPr/>
        </p:nvSpPr>
        <p:spPr>
          <a:xfrm>
            <a:off x="399970" y="1407219"/>
            <a:ext cx="6211142" cy="5176461"/>
          </a:xfrm>
          <a:prstGeom prst="rect">
            <a:avLst/>
          </a:prstGeom>
          <a:noFill/>
        </p:spPr>
        <p:txBody>
          <a:bodyPr wrap="square" rtlCol="0">
            <a:spAutoFit/>
          </a:bodyPr>
          <a:lstStyle/>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  And I, brethren, when I came to you, did not come with excellence of speech or of wisdom declaring to you the testimony of God.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2  For I determined not to know anything among you except Jesus Christ and Him crucified.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3  I was with you in weakness, in fear, and in much trembling.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4  And my speech and my preaching were not with persuasive words of human wisdom, but in demonstration of the Spirit and of power,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5  that your faith should not be in the wisdom of men but in the power of God.</a:t>
            </a:r>
            <a:r>
              <a:rPr lang="en-US" sz="2400" b="1"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E3F6F3B2-79A3-C41D-CE45-F03276FB6D34}"/>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Tree>
    <p:extLst>
      <p:ext uri="{BB962C8B-B14F-4D97-AF65-F5344CB8AC3E}">
        <p14:creationId xmlns:p14="http://schemas.microsoft.com/office/powerpoint/2010/main" val="15431389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BE7A6A08-AD22-A792-AF6C-3A02125E41BE}"/>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290A3BEE-C9DE-3FEE-FD42-285CBA81E70A}"/>
              </a:ext>
            </a:extLst>
          </p:cNvPr>
          <p:cNvSpPr txBox="1">
            <a:spLocks noChangeArrowheads="1"/>
          </p:cNvSpPr>
          <p:nvPr/>
        </p:nvSpPr>
        <p:spPr bwMode="auto">
          <a:xfrm>
            <a:off x="3206972" y="41511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a:solidFill>
                  <a:srgbClr val="FFFF00"/>
                </a:solidFill>
                <a:latin typeface="Calibri" panose="020F0502020204030204" pitchFamily="34" charset="0"/>
                <a:cs typeface="Calibri" panose="020F0502020204030204" pitchFamily="34" charset="0"/>
              </a:rPr>
              <a:t>The CONTENT </a:t>
            </a:r>
            <a:r>
              <a:rPr lang="en-US" altLang="en-US" sz="4000" b="1" dirty="0">
                <a:solidFill>
                  <a:srgbClr val="FFFF00"/>
                </a:solidFill>
                <a:latin typeface="Calibri" panose="020F0502020204030204" pitchFamily="34" charset="0"/>
                <a:cs typeface="Calibri" panose="020F0502020204030204" pitchFamily="34" charset="0"/>
              </a:rPr>
              <a:t>of Paul’s Preaching</a:t>
            </a:r>
          </a:p>
        </p:txBody>
      </p:sp>
      <p:sp>
        <p:nvSpPr>
          <p:cNvPr id="2" name="TextBox 1">
            <a:extLst>
              <a:ext uri="{FF2B5EF4-FFF2-40B4-BE49-F238E27FC236}">
                <a16:creationId xmlns:a16="http://schemas.microsoft.com/office/drawing/2014/main" id="{ABFB22E1-7068-19E8-2D99-FC5745FC023F}"/>
              </a:ext>
            </a:extLst>
          </p:cNvPr>
          <p:cNvSpPr txBox="1"/>
          <p:nvPr/>
        </p:nvSpPr>
        <p:spPr>
          <a:xfrm>
            <a:off x="399970" y="1375135"/>
            <a:ext cx="6211142" cy="4462760"/>
          </a:xfrm>
          <a:prstGeom prst="rect">
            <a:avLst/>
          </a:prstGeom>
          <a:noFill/>
        </p:spPr>
        <p:txBody>
          <a:bodyPr wrap="square" rtlCol="0">
            <a:spAutoFit/>
          </a:bodyPr>
          <a:lstStyle/>
          <a:p>
            <a:pPr algn="just">
              <a:spcAft>
                <a:spcPts val="12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10  But God has revealed them to us through His Spirit. For the Spirit searches all things, yes, the deep things of God. </a:t>
            </a:r>
          </a:p>
          <a:p>
            <a:pPr algn="just">
              <a:spcAft>
                <a:spcPts val="1200"/>
              </a:spcAft>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11  For what man knows the things of a man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except the spirit of the man which is in him? Even so no one knows the things of God except the Spirit of God. </a:t>
            </a:r>
          </a:p>
          <a:p>
            <a:pPr algn="just">
              <a:spcAft>
                <a:spcPts val="12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12  Now we have received, not the spirit of the world, but the Spirit who is from God, that we might know the things that have been freely given to us by God.</a:t>
            </a:r>
          </a:p>
        </p:txBody>
      </p:sp>
      <p:sp>
        <p:nvSpPr>
          <p:cNvPr id="3" name="TextBox 2">
            <a:extLst>
              <a:ext uri="{FF2B5EF4-FFF2-40B4-BE49-F238E27FC236}">
                <a16:creationId xmlns:a16="http://schemas.microsoft.com/office/drawing/2014/main" id="{C096D3B7-0D67-235A-0297-4EF42A464463}"/>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275DFF70-D7F2-8493-DB35-C1296B94AA3F}"/>
              </a:ext>
            </a:extLst>
          </p:cNvPr>
          <p:cNvSpPr txBox="1"/>
          <p:nvPr/>
        </p:nvSpPr>
        <p:spPr>
          <a:xfrm>
            <a:off x="6968598" y="1445368"/>
            <a:ext cx="4648734" cy="2954655"/>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Content</a:t>
            </a:r>
          </a:p>
          <a:p>
            <a:pPr algn="ctr"/>
            <a:endParaRPr lang="en-US" sz="2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God has revealed Mystery</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 Mystery is deep things of God</a:t>
            </a:r>
          </a:p>
          <a:p>
            <a:pPr>
              <a:spcAft>
                <a:spcPts val="1800"/>
              </a:spcAft>
              <a:buFontTx/>
              <a:buChar char="-"/>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 No man knows things of another man until he tells it</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92989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9F6F1EC1-8C42-8E8C-BE6C-8A4A21D941C9}"/>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23FAA1A7-3D6C-3BCC-6F6E-DC4DCE7EBAC6}"/>
              </a:ext>
            </a:extLst>
          </p:cNvPr>
          <p:cNvSpPr txBox="1">
            <a:spLocks noChangeArrowheads="1"/>
          </p:cNvSpPr>
          <p:nvPr/>
        </p:nvSpPr>
        <p:spPr bwMode="auto">
          <a:xfrm>
            <a:off x="3206972" y="41511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a:solidFill>
                  <a:srgbClr val="FFFF00"/>
                </a:solidFill>
                <a:latin typeface="Calibri" panose="020F0502020204030204" pitchFamily="34" charset="0"/>
                <a:cs typeface="Calibri" panose="020F0502020204030204" pitchFamily="34" charset="0"/>
              </a:rPr>
              <a:t>The CONTENT </a:t>
            </a:r>
            <a:r>
              <a:rPr lang="en-US" altLang="en-US" sz="4000" b="1" dirty="0">
                <a:solidFill>
                  <a:srgbClr val="FFFF00"/>
                </a:solidFill>
                <a:latin typeface="Calibri" panose="020F0502020204030204" pitchFamily="34" charset="0"/>
                <a:cs typeface="Calibri" panose="020F0502020204030204" pitchFamily="34" charset="0"/>
              </a:rPr>
              <a:t>of Paul’s Preaching</a:t>
            </a:r>
          </a:p>
        </p:txBody>
      </p:sp>
      <p:sp>
        <p:nvSpPr>
          <p:cNvPr id="2" name="TextBox 1">
            <a:extLst>
              <a:ext uri="{FF2B5EF4-FFF2-40B4-BE49-F238E27FC236}">
                <a16:creationId xmlns:a16="http://schemas.microsoft.com/office/drawing/2014/main" id="{E4922874-12F8-D583-1B66-4247C24EAE44}"/>
              </a:ext>
            </a:extLst>
          </p:cNvPr>
          <p:cNvSpPr txBox="1"/>
          <p:nvPr/>
        </p:nvSpPr>
        <p:spPr>
          <a:xfrm>
            <a:off x="399970" y="1375135"/>
            <a:ext cx="6211142" cy="4462760"/>
          </a:xfrm>
          <a:prstGeom prst="rect">
            <a:avLst/>
          </a:prstGeom>
          <a:noFill/>
        </p:spPr>
        <p:txBody>
          <a:bodyPr wrap="square" rtlCol="0">
            <a:spAutoFit/>
          </a:bodyPr>
          <a:lstStyle/>
          <a:p>
            <a:pPr algn="just">
              <a:spcAft>
                <a:spcPts val="12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10  But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God has revealed them to us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through His Spirit. For the Spirit searches all things, yes, the deep things of God. </a:t>
            </a:r>
          </a:p>
          <a:p>
            <a:pPr algn="just">
              <a:spcAft>
                <a:spcPts val="12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11  For what man knows the things of a man except the spirit of the man which is in him? Even so no one knows the things of God except the Spirit of God. </a:t>
            </a:r>
          </a:p>
          <a:p>
            <a:pPr algn="just">
              <a:spcAft>
                <a:spcPts val="12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12  Now we have received</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the spirit of the world, but the Spirit who is from God, that we might know the things that have been freely given to us by God.</a:t>
            </a:r>
          </a:p>
        </p:txBody>
      </p:sp>
      <p:sp>
        <p:nvSpPr>
          <p:cNvPr id="3" name="TextBox 2">
            <a:extLst>
              <a:ext uri="{FF2B5EF4-FFF2-40B4-BE49-F238E27FC236}">
                <a16:creationId xmlns:a16="http://schemas.microsoft.com/office/drawing/2014/main" id="{24ABBA74-68CD-3E81-DF17-380FE8555266}"/>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CC4892E3-E2CC-F24D-3518-93FE76F8E994}"/>
              </a:ext>
            </a:extLst>
          </p:cNvPr>
          <p:cNvSpPr txBox="1"/>
          <p:nvPr/>
        </p:nvSpPr>
        <p:spPr>
          <a:xfrm>
            <a:off x="6968598" y="1445368"/>
            <a:ext cx="4648734" cy="3924151"/>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Content</a:t>
            </a:r>
          </a:p>
          <a:p>
            <a:pPr algn="ctr"/>
            <a:endParaRPr lang="en-US" sz="2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God has revealed Mystery</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 Mystery is deep things of God</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 No man knows things of another man until he tells it</a:t>
            </a:r>
          </a:p>
          <a:p>
            <a:pPr>
              <a:spcAft>
                <a:spcPts val="1800"/>
              </a:spcAft>
              <a:buFontTx/>
              <a:buChar char="-"/>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 Spirit knows mind of God and tells us</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643019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F27D7E71-E137-8A0B-E942-7D1F274E390D}"/>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F5EE2A29-C57F-0F80-E998-76E08800FB32}"/>
              </a:ext>
            </a:extLst>
          </p:cNvPr>
          <p:cNvSpPr txBox="1">
            <a:spLocks noChangeArrowheads="1"/>
          </p:cNvSpPr>
          <p:nvPr/>
        </p:nvSpPr>
        <p:spPr bwMode="auto">
          <a:xfrm>
            <a:off x="3206972" y="41511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a:solidFill>
                  <a:srgbClr val="FFFF00"/>
                </a:solidFill>
                <a:latin typeface="Calibri" panose="020F0502020204030204" pitchFamily="34" charset="0"/>
                <a:cs typeface="Calibri" panose="020F0502020204030204" pitchFamily="34" charset="0"/>
              </a:rPr>
              <a:t>The CONTENT </a:t>
            </a:r>
            <a:r>
              <a:rPr lang="en-US" altLang="en-US" sz="4000" b="1" dirty="0">
                <a:solidFill>
                  <a:srgbClr val="FFFF00"/>
                </a:solidFill>
                <a:latin typeface="Calibri" panose="020F0502020204030204" pitchFamily="34" charset="0"/>
                <a:cs typeface="Calibri" panose="020F0502020204030204" pitchFamily="34" charset="0"/>
              </a:rPr>
              <a:t>of Paul’s Preaching</a:t>
            </a:r>
          </a:p>
        </p:txBody>
      </p:sp>
      <p:sp>
        <p:nvSpPr>
          <p:cNvPr id="2" name="TextBox 1">
            <a:extLst>
              <a:ext uri="{FF2B5EF4-FFF2-40B4-BE49-F238E27FC236}">
                <a16:creationId xmlns:a16="http://schemas.microsoft.com/office/drawing/2014/main" id="{95356BDB-B732-133D-73F0-E1A80B16E406}"/>
              </a:ext>
            </a:extLst>
          </p:cNvPr>
          <p:cNvSpPr txBox="1"/>
          <p:nvPr/>
        </p:nvSpPr>
        <p:spPr>
          <a:xfrm>
            <a:off x="399970" y="1375135"/>
            <a:ext cx="6211142" cy="4462760"/>
          </a:xfrm>
          <a:prstGeom prst="rect">
            <a:avLst/>
          </a:prstGeom>
          <a:noFill/>
        </p:spPr>
        <p:txBody>
          <a:bodyPr wrap="square" rtlCol="0">
            <a:spAutoFit/>
          </a:bodyPr>
          <a:lstStyle/>
          <a:p>
            <a:pPr algn="just">
              <a:spcAft>
                <a:spcPts val="12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10  But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God has revealed them to us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through His Spirit. For the Spirit searches all things, yes,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the deep things of God. </a:t>
            </a:r>
          </a:p>
          <a:p>
            <a:pPr algn="just">
              <a:spcAft>
                <a:spcPts val="12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11  For what man knows the things of a man except the spirit of the man which is in him? Even so no one knows the things of God except the Spirit of God. </a:t>
            </a:r>
          </a:p>
          <a:p>
            <a:pPr algn="just">
              <a:spcAft>
                <a:spcPts val="12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12  Now we have received, not the spirit of the world, but the Spirit who is from God, that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we might know the things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that have been freely given to us by God.</a:t>
            </a:r>
          </a:p>
        </p:txBody>
      </p:sp>
      <p:sp>
        <p:nvSpPr>
          <p:cNvPr id="3" name="TextBox 2">
            <a:extLst>
              <a:ext uri="{FF2B5EF4-FFF2-40B4-BE49-F238E27FC236}">
                <a16:creationId xmlns:a16="http://schemas.microsoft.com/office/drawing/2014/main" id="{293D900D-9EA7-33F6-9C4E-E7B8F99C6B71}"/>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37B1B1C7-9BF8-CC1E-1FFF-CB8354AAE260}"/>
              </a:ext>
            </a:extLst>
          </p:cNvPr>
          <p:cNvSpPr txBox="1"/>
          <p:nvPr/>
        </p:nvSpPr>
        <p:spPr>
          <a:xfrm>
            <a:off x="6968598" y="1445368"/>
            <a:ext cx="4648734" cy="4893647"/>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Content</a:t>
            </a:r>
          </a:p>
          <a:p>
            <a:pPr algn="ctr"/>
            <a:endParaRPr lang="en-US" sz="2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God has revealed Mystery</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 Mystery is deep things of God</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 No man knows things of another man until he tells it</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 Spirit knows mind of God and tells us</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Revelation so that we might know deep things of God</a:t>
            </a:r>
          </a:p>
        </p:txBody>
      </p:sp>
    </p:spTree>
    <p:extLst>
      <p:ext uri="{BB962C8B-B14F-4D97-AF65-F5344CB8AC3E}">
        <p14:creationId xmlns:p14="http://schemas.microsoft.com/office/powerpoint/2010/main" val="12141459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0638BD27-833E-4508-1587-586C7F522E60}"/>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80BF0351-BB30-D769-2A2F-7DBF7701BAAB}"/>
              </a:ext>
            </a:extLst>
          </p:cNvPr>
          <p:cNvSpPr txBox="1">
            <a:spLocks noChangeArrowheads="1"/>
          </p:cNvSpPr>
          <p:nvPr/>
        </p:nvSpPr>
        <p:spPr bwMode="auto">
          <a:xfrm>
            <a:off x="3206972" y="41511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WORDS of Paul’s Preaching</a:t>
            </a:r>
          </a:p>
        </p:txBody>
      </p:sp>
      <p:sp>
        <p:nvSpPr>
          <p:cNvPr id="2" name="TextBox 1">
            <a:extLst>
              <a:ext uri="{FF2B5EF4-FFF2-40B4-BE49-F238E27FC236}">
                <a16:creationId xmlns:a16="http://schemas.microsoft.com/office/drawing/2014/main" id="{5325B391-3171-42C0-2B89-90B4E10B44B1}"/>
              </a:ext>
            </a:extLst>
          </p:cNvPr>
          <p:cNvSpPr txBox="1"/>
          <p:nvPr/>
        </p:nvSpPr>
        <p:spPr>
          <a:xfrm>
            <a:off x="399970" y="1407219"/>
            <a:ext cx="6211142" cy="3354765"/>
          </a:xfrm>
          <a:prstGeom prst="rect">
            <a:avLst/>
          </a:prstGeom>
          <a:noFill/>
        </p:spPr>
        <p:txBody>
          <a:bodyPr wrap="square" rtlCol="0">
            <a:spAutoFit/>
          </a:bodyPr>
          <a:lstStyle/>
          <a:p>
            <a:pPr algn="just">
              <a:spcAft>
                <a:spcPts val="24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13 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These things we also speak,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not in words which man's wisdom teaches but which the Holy Spirit teaches, comparing spiritual things with spiritual. </a:t>
            </a:r>
          </a:p>
          <a:p>
            <a:pPr algn="just">
              <a:spcAft>
                <a:spcPts val="24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14  But the natural man does not receive the things of the Spirit of God, for they are foolishness to him; nor can he know them, because they are spiritually discerned.</a:t>
            </a:r>
          </a:p>
        </p:txBody>
      </p:sp>
      <p:sp>
        <p:nvSpPr>
          <p:cNvPr id="3" name="TextBox 2">
            <a:extLst>
              <a:ext uri="{FF2B5EF4-FFF2-40B4-BE49-F238E27FC236}">
                <a16:creationId xmlns:a16="http://schemas.microsoft.com/office/drawing/2014/main" id="{8E186152-E255-365A-299E-5DC49E65DB7A}"/>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991A7DFD-320B-2FAD-02BC-C453E3088B09}"/>
              </a:ext>
            </a:extLst>
          </p:cNvPr>
          <p:cNvSpPr txBox="1"/>
          <p:nvPr/>
        </p:nvSpPr>
        <p:spPr>
          <a:xfrm>
            <a:off x="6968598" y="1445368"/>
            <a:ext cx="4648734" cy="1384995"/>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Content</a:t>
            </a:r>
          </a:p>
          <a:p>
            <a:pPr algn="ctr"/>
            <a:endParaRPr lang="en-US" sz="2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spcAft>
                <a:spcPts val="1800"/>
              </a:spcAft>
              <a:buFontTx/>
              <a:buChar char="-"/>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Mystery is spoken (written)</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51404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BC382D6D-A1BA-2CA9-C8AF-DC372E41E8A9}"/>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BB81119E-6FF7-A40C-0D28-C3EAF9FC12B8}"/>
              </a:ext>
            </a:extLst>
          </p:cNvPr>
          <p:cNvSpPr txBox="1">
            <a:spLocks noChangeArrowheads="1"/>
          </p:cNvSpPr>
          <p:nvPr/>
        </p:nvSpPr>
        <p:spPr bwMode="auto">
          <a:xfrm>
            <a:off x="3206972" y="41511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WORDS of Paul’s Preaching</a:t>
            </a:r>
          </a:p>
        </p:txBody>
      </p:sp>
      <p:sp>
        <p:nvSpPr>
          <p:cNvPr id="2" name="TextBox 1">
            <a:extLst>
              <a:ext uri="{FF2B5EF4-FFF2-40B4-BE49-F238E27FC236}">
                <a16:creationId xmlns:a16="http://schemas.microsoft.com/office/drawing/2014/main" id="{6B602B9C-D469-927A-3951-8338A0E3BAFD}"/>
              </a:ext>
            </a:extLst>
          </p:cNvPr>
          <p:cNvSpPr txBox="1"/>
          <p:nvPr/>
        </p:nvSpPr>
        <p:spPr>
          <a:xfrm>
            <a:off x="399970" y="1407219"/>
            <a:ext cx="6211142" cy="3354765"/>
          </a:xfrm>
          <a:prstGeom prst="rect">
            <a:avLst/>
          </a:prstGeom>
          <a:noFill/>
        </p:spPr>
        <p:txBody>
          <a:bodyPr wrap="square" rtlCol="0">
            <a:spAutoFit/>
          </a:bodyPr>
          <a:lstStyle/>
          <a:p>
            <a:pPr algn="just">
              <a:spcAft>
                <a:spcPts val="24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13  These things we also speak, not in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words</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which man's wisdom teaches but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which the Holy Spirit teache</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s, comparing spiritual things with spiritual. </a:t>
            </a:r>
          </a:p>
          <a:p>
            <a:pPr algn="just">
              <a:spcAft>
                <a:spcPts val="24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14  But the natural man does not receive the things of the Spirit of God, for they are foolishness to him; nor can he know them, because they are spiritually discerned.</a:t>
            </a:r>
          </a:p>
        </p:txBody>
      </p:sp>
      <p:sp>
        <p:nvSpPr>
          <p:cNvPr id="3" name="TextBox 2">
            <a:extLst>
              <a:ext uri="{FF2B5EF4-FFF2-40B4-BE49-F238E27FC236}">
                <a16:creationId xmlns:a16="http://schemas.microsoft.com/office/drawing/2014/main" id="{E9074F99-DFD5-F8A4-3179-652470A1481F}"/>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8E1E1655-CD10-A588-056E-1DFD9FAFE70B}"/>
              </a:ext>
            </a:extLst>
          </p:cNvPr>
          <p:cNvSpPr txBox="1"/>
          <p:nvPr/>
        </p:nvSpPr>
        <p:spPr>
          <a:xfrm>
            <a:off x="6968598" y="1445368"/>
            <a:ext cx="4648734" cy="1985159"/>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Content</a:t>
            </a:r>
          </a:p>
          <a:p>
            <a:pPr algn="ctr"/>
            <a:endParaRPr lang="en-US" sz="2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Mystery is spoken (written)</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Mystery given in </a:t>
            </a:r>
            <a:r>
              <a:rPr lang="en-US" sz="2400" b="1" dirty="0" err="1">
                <a:solidFill>
                  <a:srgbClr val="FFFF00"/>
                </a:solidFill>
                <a:latin typeface="Calibri" panose="020F0502020204030204" pitchFamily="34" charset="0"/>
                <a:ea typeface="Calibri" panose="020F0502020204030204" pitchFamily="34" charset="0"/>
                <a:cs typeface="Calibri" panose="020F0502020204030204" pitchFamily="34" charset="0"/>
              </a:rPr>
              <a:t>wordS</a:t>
            </a:r>
            <a:endPar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448752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D23E312F-46DA-4857-535B-AB7C8F732D39}"/>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29938201-B826-63F9-1968-2FC3AAD82FEF}"/>
              </a:ext>
            </a:extLst>
          </p:cNvPr>
          <p:cNvSpPr txBox="1">
            <a:spLocks noChangeArrowheads="1"/>
          </p:cNvSpPr>
          <p:nvPr/>
        </p:nvSpPr>
        <p:spPr bwMode="auto">
          <a:xfrm>
            <a:off x="3206972" y="41511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WORDS of Paul’s Preaching</a:t>
            </a:r>
          </a:p>
        </p:txBody>
      </p:sp>
      <p:sp>
        <p:nvSpPr>
          <p:cNvPr id="2" name="TextBox 1">
            <a:extLst>
              <a:ext uri="{FF2B5EF4-FFF2-40B4-BE49-F238E27FC236}">
                <a16:creationId xmlns:a16="http://schemas.microsoft.com/office/drawing/2014/main" id="{F4662BC4-A9C1-26C2-5984-2F4BBBD98E21}"/>
              </a:ext>
            </a:extLst>
          </p:cNvPr>
          <p:cNvSpPr txBox="1"/>
          <p:nvPr/>
        </p:nvSpPr>
        <p:spPr>
          <a:xfrm>
            <a:off x="399970" y="1407219"/>
            <a:ext cx="6211142" cy="3354765"/>
          </a:xfrm>
          <a:prstGeom prst="rect">
            <a:avLst/>
          </a:prstGeom>
          <a:noFill/>
        </p:spPr>
        <p:txBody>
          <a:bodyPr wrap="square" rtlCol="0">
            <a:spAutoFit/>
          </a:bodyPr>
          <a:lstStyle/>
          <a:p>
            <a:pPr algn="just">
              <a:spcAft>
                <a:spcPts val="24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13  These things we also speak, not in words which man's wisdom teaches but which the Holy Spirit teaches,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comparing spiritual things with spiritual. </a:t>
            </a:r>
          </a:p>
          <a:p>
            <a:pPr algn="just">
              <a:spcAft>
                <a:spcPts val="24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14  But the natural man does not receive the things of the Spirit of God, for they are foolishness to him; nor can he know them, because they are spiritually discerned.</a:t>
            </a:r>
          </a:p>
        </p:txBody>
      </p:sp>
      <p:sp>
        <p:nvSpPr>
          <p:cNvPr id="3" name="TextBox 2">
            <a:extLst>
              <a:ext uri="{FF2B5EF4-FFF2-40B4-BE49-F238E27FC236}">
                <a16:creationId xmlns:a16="http://schemas.microsoft.com/office/drawing/2014/main" id="{FFBC7783-1715-B396-8815-58E6170796D0}"/>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4AA62578-3593-B4C8-1343-E29A82B9E48B}"/>
              </a:ext>
            </a:extLst>
          </p:cNvPr>
          <p:cNvSpPr txBox="1"/>
          <p:nvPr/>
        </p:nvSpPr>
        <p:spPr>
          <a:xfrm>
            <a:off x="6968598" y="1445368"/>
            <a:ext cx="4648734" cy="3323987"/>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Content</a:t>
            </a:r>
          </a:p>
          <a:p>
            <a:pPr algn="ctr"/>
            <a:endParaRPr lang="en-US" sz="2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Mystery is spoken (written)</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Mystery given in </a:t>
            </a:r>
            <a:r>
              <a:rPr lang="en-US" sz="2400" b="1" dirty="0" err="1">
                <a:solidFill>
                  <a:schemeClr val="bg1"/>
                </a:solidFill>
                <a:latin typeface="Calibri" panose="020F0502020204030204" pitchFamily="34" charset="0"/>
                <a:ea typeface="Calibri" panose="020F0502020204030204" pitchFamily="34" charset="0"/>
                <a:cs typeface="Calibri" panose="020F0502020204030204" pitchFamily="34" charset="0"/>
              </a:rPr>
              <a:t>wordS</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spcAft>
                <a:spcPts val="1800"/>
              </a:spcAft>
              <a:buFontTx/>
              <a:buChar char="-"/>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Mystery given by comparing (combining) spiritual truth to spiritual </a:t>
            </a:r>
            <a:r>
              <a:rPr lang="en-US" sz="2400" b="1" dirty="0" err="1">
                <a:solidFill>
                  <a:srgbClr val="FFFF00"/>
                </a:solidFill>
                <a:latin typeface="Calibri" panose="020F0502020204030204" pitchFamily="34" charset="0"/>
                <a:ea typeface="Calibri" panose="020F0502020204030204" pitchFamily="34" charset="0"/>
                <a:cs typeface="Calibri" panose="020F0502020204030204" pitchFamily="34" charset="0"/>
              </a:rPr>
              <a:t>wordS</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590718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4CE0F79C-2270-EE14-D8FD-CD3D801BFB49}"/>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1B8F014D-780C-7E15-EE60-63278907D7F4}"/>
              </a:ext>
            </a:extLst>
          </p:cNvPr>
          <p:cNvSpPr txBox="1">
            <a:spLocks noChangeArrowheads="1"/>
          </p:cNvSpPr>
          <p:nvPr/>
        </p:nvSpPr>
        <p:spPr bwMode="auto">
          <a:xfrm>
            <a:off x="3206972" y="41511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WORDS of Paul’s Preaching</a:t>
            </a:r>
          </a:p>
        </p:txBody>
      </p:sp>
      <p:sp>
        <p:nvSpPr>
          <p:cNvPr id="2" name="TextBox 1">
            <a:extLst>
              <a:ext uri="{FF2B5EF4-FFF2-40B4-BE49-F238E27FC236}">
                <a16:creationId xmlns:a16="http://schemas.microsoft.com/office/drawing/2014/main" id="{D512AD19-7C36-E35D-3206-ADAD02BB9857}"/>
              </a:ext>
            </a:extLst>
          </p:cNvPr>
          <p:cNvSpPr txBox="1"/>
          <p:nvPr/>
        </p:nvSpPr>
        <p:spPr>
          <a:xfrm>
            <a:off x="399970" y="1407219"/>
            <a:ext cx="6211142" cy="3354765"/>
          </a:xfrm>
          <a:prstGeom prst="rect">
            <a:avLst/>
          </a:prstGeom>
          <a:noFill/>
        </p:spPr>
        <p:txBody>
          <a:bodyPr wrap="square" rtlCol="0">
            <a:spAutoFit/>
          </a:bodyPr>
          <a:lstStyle/>
          <a:p>
            <a:pPr algn="just">
              <a:spcAft>
                <a:spcPts val="24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13  These things we also speak, not in words which man's wisdom teaches but which the Holy Spirit teaches, comparing spiritual things with spiritual. </a:t>
            </a:r>
          </a:p>
          <a:p>
            <a:pPr algn="just">
              <a:spcAft>
                <a:spcPts val="24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14  But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the natural man does not receive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the things of the Spirit of God, for they are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foolishness to him;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nor can he know them, because they are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spiritually discerned</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a:t>
            </a:r>
          </a:p>
        </p:txBody>
      </p:sp>
      <p:sp>
        <p:nvSpPr>
          <p:cNvPr id="3" name="TextBox 2">
            <a:extLst>
              <a:ext uri="{FF2B5EF4-FFF2-40B4-BE49-F238E27FC236}">
                <a16:creationId xmlns:a16="http://schemas.microsoft.com/office/drawing/2014/main" id="{E4941AF7-F52B-CACC-98AC-D3B00DDC590B}"/>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8D8053AF-FA55-F665-3DDE-A65559501307}"/>
              </a:ext>
            </a:extLst>
          </p:cNvPr>
          <p:cNvSpPr txBox="1"/>
          <p:nvPr/>
        </p:nvSpPr>
        <p:spPr>
          <a:xfrm>
            <a:off x="6968598" y="1445368"/>
            <a:ext cx="4648734" cy="5032147"/>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Content</a:t>
            </a:r>
          </a:p>
          <a:p>
            <a:pPr algn="ctr"/>
            <a:endParaRPr lang="en-US" sz="2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Mystery is spoken (written)</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Mystery given in </a:t>
            </a:r>
            <a:r>
              <a:rPr lang="en-US" sz="2400" b="1" dirty="0" err="1">
                <a:solidFill>
                  <a:schemeClr val="bg1"/>
                </a:solidFill>
                <a:latin typeface="Calibri" panose="020F0502020204030204" pitchFamily="34" charset="0"/>
                <a:ea typeface="Calibri" panose="020F0502020204030204" pitchFamily="34" charset="0"/>
                <a:cs typeface="Calibri" panose="020F0502020204030204" pitchFamily="34" charset="0"/>
              </a:rPr>
              <a:t>wordS</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Mystery given by comparing (combining) spiritual truth to spiritual </a:t>
            </a:r>
            <a:r>
              <a:rPr lang="en-US" sz="2400" b="1" dirty="0" err="1">
                <a:solidFill>
                  <a:schemeClr val="bg1"/>
                </a:solidFill>
                <a:latin typeface="Calibri" panose="020F0502020204030204" pitchFamily="34" charset="0"/>
                <a:ea typeface="Calibri" panose="020F0502020204030204" pitchFamily="34" charset="0"/>
                <a:cs typeface="Calibri" panose="020F0502020204030204" pitchFamily="34" charset="0"/>
              </a:rPr>
              <a:t>wordS</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spcAft>
                <a:spcPts val="1800"/>
              </a:spcAft>
              <a:buFontTx/>
              <a:buChar char="-"/>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No uninspired man (natural) man, understands them—they are foolishness to him—they know first by spiritual discernment.</a:t>
            </a:r>
          </a:p>
        </p:txBody>
      </p:sp>
    </p:spTree>
    <p:extLst>
      <p:ext uri="{BB962C8B-B14F-4D97-AF65-F5344CB8AC3E}">
        <p14:creationId xmlns:p14="http://schemas.microsoft.com/office/powerpoint/2010/main" val="12811964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C2FD6644-B6E7-42F7-2784-97B172AF97CC}"/>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FEC8683E-6BF3-8F91-FB48-785F3056C7A7}"/>
              </a:ext>
            </a:extLst>
          </p:cNvPr>
          <p:cNvSpPr txBox="1">
            <a:spLocks noChangeArrowheads="1"/>
          </p:cNvSpPr>
          <p:nvPr/>
        </p:nvSpPr>
        <p:spPr bwMode="auto">
          <a:xfrm>
            <a:off x="3206972" y="41511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MYSTERY of Paul’s Preaching</a:t>
            </a:r>
          </a:p>
        </p:txBody>
      </p:sp>
      <p:sp>
        <p:nvSpPr>
          <p:cNvPr id="2" name="TextBox 1">
            <a:extLst>
              <a:ext uri="{FF2B5EF4-FFF2-40B4-BE49-F238E27FC236}">
                <a16:creationId xmlns:a16="http://schemas.microsoft.com/office/drawing/2014/main" id="{76858D4E-A36D-C91B-61C7-A1E47036BA1A}"/>
              </a:ext>
            </a:extLst>
          </p:cNvPr>
          <p:cNvSpPr txBox="1"/>
          <p:nvPr/>
        </p:nvSpPr>
        <p:spPr>
          <a:xfrm>
            <a:off x="399970" y="1407219"/>
            <a:ext cx="6211142" cy="4947508"/>
          </a:xfrm>
          <a:prstGeom prst="rect">
            <a:avLst/>
          </a:prstGeom>
          <a:noFill/>
        </p:spPr>
        <p:txBody>
          <a:bodyPr wrap="square" rtlCol="0">
            <a:spAutoFit/>
          </a:bodyPr>
          <a:lstStyle/>
          <a:p>
            <a:pPr algn="just">
              <a:spcAft>
                <a:spcPts val="700"/>
              </a:spcAft>
            </a:pPr>
            <a:r>
              <a:rPr lang="en-US" sz="26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3  how that by revelation He made known to me the mystery (as I have briefly written already,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4  by which, when you read, you may understand my knowledge in the mystery of Christ),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5  which in other ages was not made known to the sons of men, as it has now been revealed by the Spirit to His holy apostles and prophets: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6  that the Gentiles should be fellow heirs, of the same body, and partakers of His promise in Christ through the gospel.    </a:t>
            </a:r>
            <a:r>
              <a:rPr lang="en-US" sz="3200" b="1" dirty="0">
                <a:solidFill>
                  <a:srgbClr val="FFFF00"/>
                </a:solidFill>
                <a:latin typeface="Calibri" panose="020F0502020204030204" pitchFamily="34" charset="0"/>
                <a:ea typeface="Calibri" panose="020F0502020204030204" pitchFamily="34" charset="0"/>
                <a:cs typeface="Calibri" panose="020F0502020204030204" pitchFamily="34" charset="0"/>
              </a:rPr>
              <a:t>Eph. 3:3-6</a:t>
            </a:r>
            <a:endPar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631729F9-F7A2-792F-427F-383F6979BF75}"/>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AB2CC0D1-1007-A726-21BE-153A4012E12F}"/>
              </a:ext>
            </a:extLst>
          </p:cNvPr>
          <p:cNvSpPr txBox="1"/>
          <p:nvPr/>
        </p:nvSpPr>
        <p:spPr>
          <a:xfrm>
            <a:off x="6968598" y="1445368"/>
            <a:ext cx="4648734" cy="800219"/>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Mystery</a:t>
            </a:r>
          </a:p>
          <a:p>
            <a:pPr algn="ctr">
              <a:spcAft>
                <a:spcPts val="800"/>
              </a:spcAft>
            </a:pPr>
            <a:endParaRPr lang="en-US"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p:txBody>
      </p:sp>
    </p:spTree>
    <p:extLst>
      <p:ext uri="{BB962C8B-B14F-4D97-AF65-F5344CB8AC3E}">
        <p14:creationId xmlns:p14="http://schemas.microsoft.com/office/powerpoint/2010/main" val="8148724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C529D7E8-FB17-8317-0863-01152F0A048E}"/>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F33352C1-8190-E3F5-A975-A2A18FDD1459}"/>
              </a:ext>
            </a:extLst>
          </p:cNvPr>
          <p:cNvSpPr txBox="1">
            <a:spLocks noChangeArrowheads="1"/>
          </p:cNvSpPr>
          <p:nvPr/>
        </p:nvSpPr>
        <p:spPr bwMode="auto">
          <a:xfrm>
            <a:off x="3206972" y="41511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MYSTERY of Paul’s Preaching</a:t>
            </a:r>
          </a:p>
        </p:txBody>
      </p:sp>
      <p:sp>
        <p:nvSpPr>
          <p:cNvPr id="2" name="TextBox 1">
            <a:extLst>
              <a:ext uri="{FF2B5EF4-FFF2-40B4-BE49-F238E27FC236}">
                <a16:creationId xmlns:a16="http://schemas.microsoft.com/office/drawing/2014/main" id="{200D6666-8C18-D641-4534-930CCB3911B3}"/>
              </a:ext>
            </a:extLst>
          </p:cNvPr>
          <p:cNvSpPr txBox="1"/>
          <p:nvPr/>
        </p:nvSpPr>
        <p:spPr>
          <a:xfrm>
            <a:off x="399970" y="1407219"/>
            <a:ext cx="6211142" cy="4785926"/>
          </a:xfrm>
          <a:prstGeom prst="rect">
            <a:avLst/>
          </a:prstGeom>
          <a:noFill/>
        </p:spPr>
        <p:txBody>
          <a:bodyPr wrap="square" rtlCol="0">
            <a:spAutoFit/>
          </a:bodyPr>
          <a:lstStyle/>
          <a:p>
            <a:pPr algn="just">
              <a:spcAft>
                <a:spcPts val="700"/>
              </a:spcAft>
            </a:pPr>
            <a:r>
              <a:rPr lang="en-US" sz="26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3  how that by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revelation</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He made known to me the mystery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(as I have briefly written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already,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4  by which, when you read, you may understand my knowledge in the mystery of Christ),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5  which in other ages was not made known to the sons of men, as it has now been revealed by the Spirit to His holy apostles and prophets: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6  that the Gentiles should be fellow heirs, of the same body, and partakers of His promise in Christ through the gospel.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Eph. 3:3-6</a:t>
            </a:r>
          </a:p>
        </p:txBody>
      </p:sp>
      <p:sp>
        <p:nvSpPr>
          <p:cNvPr id="3" name="TextBox 2">
            <a:extLst>
              <a:ext uri="{FF2B5EF4-FFF2-40B4-BE49-F238E27FC236}">
                <a16:creationId xmlns:a16="http://schemas.microsoft.com/office/drawing/2014/main" id="{A401EFBE-EC3D-1BED-EFDB-53E2E034B897}"/>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2D044086-2622-CDD1-A09C-8C3CC5565C2F}"/>
              </a:ext>
            </a:extLst>
          </p:cNvPr>
          <p:cNvSpPr txBox="1"/>
          <p:nvPr/>
        </p:nvSpPr>
        <p:spPr>
          <a:xfrm>
            <a:off x="6968598" y="1445368"/>
            <a:ext cx="4648734" cy="1272143"/>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Mystery</a:t>
            </a:r>
          </a:p>
          <a:p>
            <a:pPr algn="ctr">
              <a:spcAft>
                <a:spcPts val="800"/>
              </a:spcAft>
            </a:pPr>
            <a:endParaRPr lang="en-US"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spcAft>
                <a:spcPts val="800"/>
              </a:spcAft>
              <a:buFontTx/>
              <a:buChar char="-"/>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Revealed and written</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596236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861A830E-8839-C406-6BBA-93ECFB32DDE4}"/>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77196B21-1742-C815-89FA-942FAA46F0E0}"/>
              </a:ext>
            </a:extLst>
          </p:cNvPr>
          <p:cNvSpPr txBox="1">
            <a:spLocks noChangeArrowheads="1"/>
          </p:cNvSpPr>
          <p:nvPr/>
        </p:nvSpPr>
        <p:spPr bwMode="auto">
          <a:xfrm>
            <a:off x="3206972" y="41511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MYSTERY of Paul’s Preaching</a:t>
            </a:r>
          </a:p>
        </p:txBody>
      </p:sp>
      <p:sp>
        <p:nvSpPr>
          <p:cNvPr id="2" name="TextBox 1">
            <a:extLst>
              <a:ext uri="{FF2B5EF4-FFF2-40B4-BE49-F238E27FC236}">
                <a16:creationId xmlns:a16="http://schemas.microsoft.com/office/drawing/2014/main" id="{0F15F3FB-7DFF-2DAE-1F23-6D490A771325}"/>
              </a:ext>
            </a:extLst>
          </p:cNvPr>
          <p:cNvSpPr txBox="1"/>
          <p:nvPr/>
        </p:nvSpPr>
        <p:spPr>
          <a:xfrm>
            <a:off x="399970" y="1407219"/>
            <a:ext cx="6211142" cy="4785926"/>
          </a:xfrm>
          <a:prstGeom prst="rect">
            <a:avLst/>
          </a:prstGeom>
          <a:noFill/>
        </p:spPr>
        <p:txBody>
          <a:bodyPr wrap="square" rtlCol="0">
            <a:spAutoFit/>
          </a:bodyPr>
          <a:lstStyle/>
          <a:p>
            <a:pPr algn="just">
              <a:spcAft>
                <a:spcPts val="700"/>
              </a:spcAft>
            </a:pPr>
            <a:r>
              <a:rPr lang="en-US" sz="26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3  how that by revelation He made known to me the mystery (as I have briefly written already,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4  by which,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when you read, you may understand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my knowledge in the mystery of Christ),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5  which in other ages was not made known to the sons of men, as it has now been revealed by the Spirit to His holy apostles and prophets: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6  that the Gentiles should be fellow heirs, of the same body, and partakers of His promise in Christ through the gospel.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Eph. 3:3-6</a:t>
            </a:r>
          </a:p>
        </p:txBody>
      </p:sp>
      <p:sp>
        <p:nvSpPr>
          <p:cNvPr id="3" name="TextBox 2">
            <a:extLst>
              <a:ext uri="{FF2B5EF4-FFF2-40B4-BE49-F238E27FC236}">
                <a16:creationId xmlns:a16="http://schemas.microsoft.com/office/drawing/2014/main" id="{2A89C366-8C3A-14D9-3DC6-EC5486C37CE3}"/>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B7188299-FD39-2D51-A9A4-7793ED58B9F0}"/>
              </a:ext>
            </a:extLst>
          </p:cNvPr>
          <p:cNvSpPr txBox="1"/>
          <p:nvPr/>
        </p:nvSpPr>
        <p:spPr>
          <a:xfrm>
            <a:off x="6968598" y="1445368"/>
            <a:ext cx="4648734" cy="1744067"/>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Mystery</a:t>
            </a:r>
          </a:p>
          <a:p>
            <a:pPr algn="ctr">
              <a:spcAft>
                <a:spcPts val="800"/>
              </a:spcAft>
            </a:pPr>
            <a:endParaRPr lang="en-US"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spcAft>
                <a:spcPts val="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Revealed and written</a:t>
            </a:r>
            <a:endPar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endParaRPr>
          </a:p>
          <a:p>
            <a:pPr>
              <a:spcAft>
                <a:spcPts val="800"/>
              </a:spcAft>
              <a:buFontTx/>
              <a:buChar char="-"/>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When read you will understand</a:t>
            </a:r>
          </a:p>
        </p:txBody>
      </p:sp>
    </p:spTree>
    <p:extLst>
      <p:ext uri="{BB962C8B-B14F-4D97-AF65-F5344CB8AC3E}">
        <p14:creationId xmlns:p14="http://schemas.microsoft.com/office/powerpoint/2010/main" val="3854102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D9AADDB0-C369-2818-2973-EAA137036E11}"/>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39FFDDE1-0A30-D710-E478-F00C1E946590}"/>
              </a:ext>
            </a:extLst>
          </p:cNvPr>
          <p:cNvSpPr txBox="1">
            <a:spLocks noChangeArrowheads="1"/>
          </p:cNvSpPr>
          <p:nvPr/>
        </p:nvSpPr>
        <p:spPr bwMode="auto">
          <a:xfrm>
            <a:off x="3206972" y="44559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STYLE of Paul’s Preaching</a:t>
            </a:r>
          </a:p>
        </p:txBody>
      </p:sp>
      <p:sp>
        <p:nvSpPr>
          <p:cNvPr id="2" name="TextBox 1">
            <a:extLst>
              <a:ext uri="{FF2B5EF4-FFF2-40B4-BE49-F238E27FC236}">
                <a16:creationId xmlns:a16="http://schemas.microsoft.com/office/drawing/2014/main" id="{E29F9369-939F-0A3D-0156-C985A15AEEA1}"/>
              </a:ext>
            </a:extLst>
          </p:cNvPr>
          <p:cNvSpPr txBox="1"/>
          <p:nvPr/>
        </p:nvSpPr>
        <p:spPr>
          <a:xfrm>
            <a:off x="399970" y="1407219"/>
            <a:ext cx="6211142" cy="5176461"/>
          </a:xfrm>
          <a:prstGeom prst="rect">
            <a:avLst/>
          </a:prstGeom>
          <a:noFill/>
        </p:spPr>
        <p:txBody>
          <a:bodyPr wrap="square" rtlCol="0">
            <a:spAutoFit/>
          </a:bodyPr>
          <a:lstStyle/>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  And I, brethren, when I came to you, did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not come with excellence of speech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or of wisdom declaring to you the testimony of God.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2  For I determined not to know anything among you except Jesus Christ and Him crucified.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3  I was with you in weakness, in fear, and in much trembling.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4  And my speech and my preaching were not with persuasive words of human wisdom, but in demonstration of the Spirit and of power,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5  that your faith should not be in the wisdom of men but in the power of God.</a:t>
            </a:r>
            <a:r>
              <a:rPr lang="en-US" sz="2400" b="1"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72CB9853-9A97-0F48-BCCD-97ED5687C13A}"/>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D0871D9A-FCD2-75A7-97A2-1F9761B2D0AF}"/>
              </a:ext>
            </a:extLst>
          </p:cNvPr>
          <p:cNvSpPr txBox="1"/>
          <p:nvPr/>
        </p:nvSpPr>
        <p:spPr>
          <a:xfrm>
            <a:off x="6816198" y="1445368"/>
            <a:ext cx="4823432" cy="1200329"/>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Style</a:t>
            </a:r>
            <a:endParaRPr lang="en-US" sz="1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lgn="ctr"/>
            <a:r>
              <a:rPr lang="en-US" sz="16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 </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Not eloquent in style</a:t>
            </a:r>
            <a:endParaRPr lang="en-US" sz="1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p:txBody>
      </p:sp>
    </p:spTree>
    <p:extLst>
      <p:ext uri="{BB962C8B-B14F-4D97-AF65-F5344CB8AC3E}">
        <p14:creationId xmlns:p14="http://schemas.microsoft.com/office/powerpoint/2010/main" val="40184622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C15F8B11-05D1-488F-BA07-5BC91619F8A2}"/>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9A490930-ABDD-450D-FEB3-C7C25680EABA}"/>
              </a:ext>
            </a:extLst>
          </p:cNvPr>
          <p:cNvSpPr txBox="1">
            <a:spLocks noChangeArrowheads="1"/>
          </p:cNvSpPr>
          <p:nvPr/>
        </p:nvSpPr>
        <p:spPr bwMode="auto">
          <a:xfrm>
            <a:off x="3206972" y="41511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MYSTERY of Paul’s Preaching</a:t>
            </a:r>
          </a:p>
        </p:txBody>
      </p:sp>
      <p:sp>
        <p:nvSpPr>
          <p:cNvPr id="2" name="TextBox 1">
            <a:extLst>
              <a:ext uri="{FF2B5EF4-FFF2-40B4-BE49-F238E27FC236}">
                <a16:creationId xmlns:a16="http://schemas.microsoft.com/office/drawing/2014/main" id="{0A4A9D52-E69C-8C35-8955-2EE4B78FA7B5}"/>
              </a:ext>
            </a:extLst>
          </p:cNvPr>
          <p:cNvSpPr txBox="1"/>
          <p:nvPr/>
        </p:nvSpPr>
        <p:spPr>
          <a:xfrm>
            <a:off x="399970" y="1407219"/>
            <a:ext cx="6211142" cy="4785926"/>
          </a:xfrm>
          <a:prstGeom prst="rect">
            <a:avLst/>
          </a:prstGeom>
          <a:noFill/>
        </p:spPr>
        <p:txBody>
          <a:bodyPr wrap="square" rtlCol="0">
            <a:spAutoFit/>
          </a:bodyPr>
          <a:lstStyle/>
          <a:p>
            <a:pPr algn="just">
              <a:spcAft>
                <a:spcPts val="700"/>
              </a:spcAft>
            </a:pPr>
            <a:r>
              <a:rPr lang="en-US" sz="26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3  how that by revelation He made known to me the mystery (as I have briefly written already,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4  by which, when you read, you may understand my knowledge in the mystery of Christ),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5 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which in other ages was not made known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to the sons of men, as it has now been revealed by the Spirit to His holy apostles and prophets: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6  that the Gentiles should be fellow heirs, of the same body, and partakers of His promise in Christ through the gospel.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Eph. 3:3-6</a:t>
            </a:r>
          </a:p>
        </p:txBody>
      </p:sp>
      <p:sp>
        <p:nvSpPr>
          <p:cNvPr id="3" name="TextBox 2">
            <a:extLst>
              <a:ext uri="{FF2B5EF4-FFF2-40B4-BE49-F238E27FC236}">
                <a16:creationId xmlns:a16="http://schemas.microsoft.com/office/drawing/2014/main" id="{6A929F12-B9AA-3EF0-CB26-53F67F9F2777}"/>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7F46B635-0721-0C78-567E-53107BCCE2BD}"/>
              </a:ext>
            </a:extLst>
          </p:cNvPr>
          <p:cNvSpPr txBox="1"/>
          <p:nvPr/>
        </p:nvSpPr>
        <p:spPr>
          <a:xfrm>
            <a:off x="6968598" y="1445368"/>
            <a:ext cx="4648734" cy="2215991"/>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Mystery</a:t>
            </a:r>
          </a:p>
          <a:p>
            <a:pPr algn="ctr">
              <a:spcAft>
                <a:spcPts val="800"/>
              </a:spcAft>
            </a:pPr>
            <a:endParaRPr lang="en-US"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spcAft>
                <a:spcPts val="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Revealed and written</a:t>
            </a:r>
          </a:p>
          <a:p>
            <a:pPr>
              <a:spcAft>
                <a:spcPts val="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When read you will understand</a:t>
            </a:r>
          </a:p>
          <a:p>
            <a:pPr>
              <a:spcAft>
                <a:spcPts val="800"/>
              </a:spcAft>
              <a:buFontTx/>
              <a:buChar char="-"/>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Not made known until now</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389749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9A4C67C3-73D8-FF2A-489E-FDEFCEBCCDAB}"/>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F54902A3-A03C-1391-7646-0222A85E8DCD}"/>
              </a:ext>
            </a:extLst>
          </p:cNvPr>
          <p:cNvSpPr txBox="1">
            <a:spLocks noChangeArrowheads="1"/>
          </p:cNvSpPr>
          <p:nvPr/>
        </p:nvSpPr>
        <p:spPr bwMode="auto">
          <a:xfrm>
            <a:off x="3206972" y="41511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MYSTERY of Paul’s Preaching</a:t>
            </a:r>
          </a:p>
        </p:txBody>
      </p:sp>
      <p:sp>
        <p:nvSpPr>
          <p:cNvPr id="2" name="TextBox 1">
            <a:extLst>
              <a:ext uri="{FF2B5EF4-FFF2-40B4-BE49-F238E27FC236}">
                <a16:creationId xmlns:a16="http://schemas.microsoft.com/office/drawing/2014/main" id="{5FA1F211-FCE9-1074-A8FC-5163C2FCA61B}"/>
              </a:ext>
            </a:extLst>
          </p:cNvPr>
          <p:cNvSpPr txBox="1"/>
          <p:nvPr/>
        </p:nvSpPr>
        <p:spPr>
          <a:xfrm>
            <a:off x="399970" y="1407219"/>
            <a:ext cx="6211142" cy="4785926"/>
          </a:xfrm>
          <a:prstGeom prst="rect">
            <a:avLst/>
          </a:prstGeom>
          <a:noFill/>
        </p:spPr>
        <p:txBody>
          <a:bodyPr wrap="square" rtlCol="0">
            <a:spAutoFit/>
          </a:bodyPr>
          <a:lstStyle/>
          <a:p>
            <a:pPr algn="just">
              <a:spcAft>
                <a:spcPts val="700"/>
              </a:spcAft>
            </a:pPr>
            <a:r>
              <a:rPr lang="en-US" sz="26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3  how that by revelation He made known to me the mystery (as I have briefly written already,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4  by which, when you read, you may understand my knowledge in the mystery of Christ),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5  which in other ages was not made known to the sons of men, as it has now been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revealed by the Spirit to His holy apostles and prophets:</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6  that the Gentiles should be fellow heirs, of the same body, and partakers of His promise in Christ through the gospel.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Eph. 3:3-6</a:t>
            </a:r>
          </a:p>
        </p:txBody>
      </p:sp>
      <p:sp>
        <p:nvSpPr>
          <p:cNvPr id="3" name="TextBox 2">
            <a:extLst>
              <a:ext uri="{FF2B5EF4-FFF2-40B4-BE49-F238E27FC236}">
                <a16:creationId xmlns:a16="http://schemas.microsoft.com/office/drawing/2014/main" id="{AC4D4093-75E7-0F0F-605E-1854E2AF9739}"/>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119416F4-361B-A870-B279-1B5CBC3577D2}"/>
              </a:ext>
            </a:extLst>
          </p:cNvPr>
          <p:cNvSpPr txBox="1"/>
          <p:nvPr/>
        </p:nvSpPr>
        <p:spPr>
          <a:xfrm>
            <a:off x="6968598" y="1445368"/>
            <a:ext cx="4648734" cy="3057247"/>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Mystery</a:t>
            </a:r>
          </a:p>
          <a:p>
            <a:pPr algn="ctr">
              <a:spcAft>
                <a:spcPts val="800"/>
              </a:spcAft>
            </a:pPr>
            <a:endParaRPr lang="en-US"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spcAft>
                <a:spcPts val="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Revealed and written</a:t>
            </a:r>
          </a:p>
          <a:p>
            <a:pPr>
              <a:spcAft>
                <a:spcPts val="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When read you will understand</a:t>
            </a:r>
          </a:p>
          <a:p>
            <a:pPr>
              <a:spcAft>
                <a:spcPts val="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made known until now</a:t>
            </a:r>
          </a:p>
          <a:p>
            <a:pPr>
              <a:spcAft>
                <a:spcPts val="800"/>
              </a:spcAft>
              <a:buFontTx/>
              <a:buChar char="-"/>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Spirit revealed to apostles and prophets</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977813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964CA9FE-02DA-BA19-E4FE-5C15DDB0250D}"/>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F71C44A9-7281-1314-3CFF-3B5BF686D6C3}"/>
              </a:ext>
            </a:extLst>
          </p:cNvPr>
          <p:cNvSpPr txBox="1">
            <a:spLocks noChangeArrowheads="1"/>
          </p:cNvSpPr>
          <p:nvPr/>
        </p:nvSpPr>
        <p:spPr bwMode="auto">
          <a:xfrm>
            <a:off x="3206972" y="41511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MYSTERY of Paul’s Preaching</a:t>
            </a:r>
          </a:p>
        </p:txBody>
      </p:sp>
      <p:sp>
        <p:nvSpPr>
          <p:cNvPr id="2" name="TextBox 1">
            <a:extLst>
              <a:ext uri="{FF2B5EF4-FFF2-40B4-BE49-F238E27FC236}">
                <a16:creationId xmlns:a16="http://schemas.microsoft.com/office/drawing/2014/main" id="{675B0AA8-EE46-039F-3D0F-2F9F5402EF38}"/>
              </a:ext>
            </a:extLst>
          </p:cNvPr>
          <p:cNvSpPr txBox="1"/>
          <p:nvPr/>
        </p:nvSpPr>
        <p:spPr>
          <a:xfrm>
            <a:off x="399970" y="1407219"/>
            <a:ext cx="6211142" cy="4785926"/>
          </a:xfrm>
          <a:prstGeom prst="rect">
            <a:avLst/>
          </a:prstGeom>
          <a:noFill/>
        </p:spPr>
        <p:txBody>
          <a:bodyPr wrap="square" rtlCol="0">
            <a:spAutoFit/>
          </a:bodyPr>
          <a:lstStyle/>
          <a:p>
            <a:pPr algn="just">
              <a:spcAft>
                <a:spcPts val="700"/>
              </a:spcAft>
            </a:pPr>
            <a:r>
              <a:rPr lang="en-US" sz="26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3  how that by revelation He made known to me the mystery (as I have briefly written already,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4  by which, when you read, you may understand my knowledge in the mystery of Christ),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5  which in other ages was not made known to the sons of men, as it has now been revealed by the Spirit to His holy apostles and prophets: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6  that the Gentiles should be fellow heirs, of the same body, and partakers of His promise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in Christ through the gospel.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Eph. 3:3-6</a:t>
            </a:r>
          </a:p>
        </p:txBody>
      </p:sp>
      <p:sp>
        <p:nvSpPr>
          <p:cNvPr id="3" name="TextBox 2">
            <a:extLst>
              <a:ext uri="{FF2B5EF4-FFF2-40B4-BE49-F238E27FC236}">
                <a16:creationId xmlns:a16="http://schemas.microsoft.com/office/drawing/2014/main" id="{280D8E48-CF6B-49F9-0F60-6428941CA9D2}"/>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EC860873-B9D5-8468-342F-DFFB5F8B9249}"/>
              </a:ext>
            </a:extLst>
          </p:cNvPr>
          <p:cNvSpPr txBox="1"/>
          <p:nvPr/>
        </p:nvSpPr>
        <p:spPr>
          <a:xfrm>
            <a:off x="6968598" y="1445368"/>
            <a:ext cx="4648734" cy="4842351"/>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Mystery</a:t>
            </a:r>
          </a:p>
          <a:p>
            <a:pPr algn="ctr">
              <a:spcAft>
                <a:spcPts val="800"/>
              </a:spcAft>
            </a:pPr>
            <a:endParaRPr lang="en-US"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spcAft>
                <a:spcPts val="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Revealed and written</a:t>
            </a:r>
          </a:p>
          <a:p>
            <a:pPr>
              <a:spcAft>
                <a:spcPts val="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When read you will understand</a:t>
            </a:r>
          </a:p>
          <a:p>
            <a:pPr>
              <a:spcAft>
                <a:spcPts val="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made known until now</a:t>
            </a:r>
          </a:p>
          <a:p>
            <a:pPr>
              <a:spcAft>
                <a:spcPts val="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Spirit revealed to apostles and prophets</a:t>
            </a:r>
          </a:p>
          <a:p>
            <a:pPr>
              <a:spcAft>
                <a:spcPts val="800"/>
              </a:spcAft>
              <a:buFontTx/>
              <a:buChar char="-"/>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MYSTERY = One body for all men</a:t>
            </a:r>
          </a:p>
          <a:p>
            <a:pPr>
              <a:spcAft>
                <a:spcPts val="800"/>
              </a:spcAft>
              <a:buFontTx/>
              <a:buChar char="-"/>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That body is the church</a:t>
            </a:r>
          </a:p>
          <a:p>
            <a:pPr>
              <a:spcAft>
                <a:spcPts val="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Cannot preach Jesus without teaching about the church</a:t>
            </a:r>
          </a:p>
        </p:txBody>
      </p:sp>
    </p:spTree>
    <p:extLst>
      <p:ext uri="{BB962C8B-B14F-4D97-AF65-F5344CB8AC3E}">
        <p14:creationId xmlns:p14="http://schemas.microsoft.com/office/powerpoint/2010/main" val="16879855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75128DD7-1F3B-F31B-F119-F8B15FEF2807}"/>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6CC1A283-995A-E23D-FBFB-9978AECE0B0C}"/>
              </a:ext>
            </a:extLst>
          </p:cNvPr>
          <p:cNvSpPr txBox="1">
            <a:spLocks noChangeArrowheads="1"/>
          </p:cNvSpPr>
          <p:nvPr/>
        </p:nvSpPr>
        <p:spPr bwMode="auto">
          <a:xfrm>
            <a:off x="3206972" y="41511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MYSTERY of Paul’s Preaching</a:t>
            </a:r>
          </a:p>
        </p:txBody>
      </p:sp>
      <p:sp>
        <p:nvSpPr>
          <p:cNvPr id="2" name="TextBox 1">
            <a:extLst>
              <a:ext uri="{FF2B5EF4-FFF2-40B4-BE49-F238E27FC236}">
                <a16:creationId xmlns:a16="http://schemas.microsoft.com/office/drawing/2014/main" id="{232715DD-A760-8E58-F00C-AF0F79962612}"/>
              </a:ext>
            </a:extLst>
          </p:cNvPr>
          <p:cNvSpPr txBox="1"/>
          <p:nvPr/>
        </p:nvSpPr>
        <p:spPr>
          <a:xfrm>
            <a:off x="399970" y="1407219"/>
            <a:ext cx="6211142" cy="4785926"/>
          </a:xfrm>
          <a:prstGeom prst="rect">
            <a:avLst/>
          </a:prstGeom>
          <a:noFill/>
        </p:spPr>
        <p:txBody>
          <a:bodyPr wrap="square" rtlCol="0">
            <a:spAutoFit/>
          </a:bodyPr>
          <a:lstStyle/>
          <a:p>
            <a:pPr algn="just">
              <a:spcAft>
                <a:spcPts val="700"/>
              </a:spcAft>
            </a:pPr>
            <a:r>
              <a:rPr lang="en-US" sz="26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3  how that by revelation He made known to me the mystery (as I have briefly written already,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4  by which, when you read, you may understand my knowledge in the mystery of Christ),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5  which in other ages was not made known to the sons of men, as it has now been revealed by the Spirit to His holy apostles and prophets: </a:t>
            </a:r>
          </a:p>
          <a:p>
            <a:pPr algn="just">
              <a:spcAft>
                <a:spcPts val="7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6  that the Gentiles should be fellow heirs, of the same body, and partakers of His promise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in Christ through the gospel.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Eph. 3:3-6</a:t>
            </a:r>
          </a:p>
        </p:txBody>
      </p:sp>
      <p:sp>
        <p:nvSpPr>
          <p:cNvPr id="3" name="TextBox 2">
            <a:extLst>
              <a:ext uri="{FF2B5EF4-FFF2-40B4-BE49-F238E27FC236}">
                <a16:creationId xmlns:a16="http://schemas.microsoft.com/office/drawing/2014/main" id="{2A6F06F6-0CB7-D707-3B3D-0204E720C602}"/>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93C24FA7-09D3-01D2-458A-C29DF9F08606}"/>
              </a:ext>
            </a:extLst>
          </p:cNvPr>
          <p:cNvSpPr txBox="1"/>
          <p:nvPr/>
        </p:nvSpPr>
        <p:spPr>
          <a:xfrm>
            <a:off x="6968598" y="1445368"/>
            <a:ext cx="4648734" cy="4842351"/>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Mystery</a:t>
            </a:r>
          </a:p>
          <a:p>
            <a:pPr algn="ctr">
              <a:spcAft>
                <a:spcPts val="800"/>
              </a:spcAft>
            </a:pPr>
            <a:endParaRPr lang="en-US"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spcAft>
                <a:spcPts val="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Revealed and written</a:t>
            </a:r>
          </a:p>
          <a:p>
            <a:pPr>
              <a:spcAft>
                <a:spcPts val="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When read you will understand</a:t>
            </a:r>
          </a:p>
          <a:p>
            <a:pPr>
              <a:spcAft>
                <a:spcPts val="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made known until now</a:t>
            </a:r>
          </a:p>
          <a:p>
            <a:pPr>
              <a:spcAft>
                <a:spcPts val="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Spirit revealed to apostles and prophets</a:t>
            </a:r>
          </a:p>
          <a:p>
            <a:pPr>
              <a:spcAft>
                <a:spcPts val="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MYSTERY = One body for all men</a:t>
            </a:r>
          </a:p>
          <a:p>
            <a:pPr>
              <a:spcAft>
                <a:spcPts val="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That body is the church</a:t>
            </a:r>
          </a:p>
          <a:p>
            <a:pPr>
              <a:spcAft>
                <a:spcPts val="800"/>
              </a:spcAft>
              <a:buFontTx/>
              <a:buChar char="-"/>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Cannot preach Jesus without teaching about the church</a:t>
            </a:r>
          </a:p>
        </p:txBody>
      </p:sp>
    </p:spTree>
    <p:extLst>
      <p:ext uri="{BB962C8B-B14F-4D97-AF65-F5344CB8AC3E}">
        <p14:creationId xmlns:p14="http://schemas.microsoft.com/office/powerpoint/2010/main" val="5674656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B4D7A6D5-6482-81E3-026C-45F1605A3701}"/>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00C25D21-A24A-30DA-1119-5FC6A07A8410}"/>
              </a:ext>
            </a:extLst>
          </p:cNvPr>
          <p:cNvSpPr txBox="1">
            <a:spLocks noChangeArrowheads="1"/>
          </p:cNvSpPr>
          <p:nvPr/>
        </p:nvSpPr>
        <p:spPr bwMode="auto">
          <a:xfrm>
            <a:off x="2982383"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a:solidFill>
                  <a:srgbClr val="FFFF00"/>
                </a:solidFill>
                <a:latin typeface="Calibri" panose="020F0502020204030204" pitchFamily="34" charset="0"/>
                <a:cs typeface="Calibri" panose="020F0502020204030204" pitchFamily="34" charset="0"/>
              </a:rPr>
              <a:t>Becoming Part of His Plan</a:t>
            </a:r>
            <a:endParaRPr lang="en-US" altLang="en-US" sz="4800" b="1" dirty="0">
              <a:solidFill>
                <a:srgbClr val="FFFF00"/>
              </a:solidFill>
              <a:latin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2F050047-A34B-DA48-F9B0-1932821AD952}"/>
              </a:ext>
            </a:extLst>
          </p:cNvPr>
          <p:cNvSpPr txBox="1"/>
          <p:nvPr/>
        </p:nvSpPr>
        <p:spPr>
          <a:xfrm>
            <a:off x="411998" y="1595907"/>
            <a:ext cx="11475202" cy="4308872"/>
          </a:xfrm>
          <a:prstGeom prst="rect">
            <a:avLst/>
          </a:prstGeom>
          <a:noFill/>
        </p:spPr>
        <p:txBody>
          <a:bodyPr wrap="square" rtlCol="0">
            <a:spAutoFit/>
          </a:bodyPr>
          <a:lstStyle/>
          <a:p>
            <a:pPr marL="457200" lvl="3" indent="-457200" algn="just" defTabSz="457200">
              <a:spcAft>
                <a:spcPts val="900"/>
              </a:spcAft>
              <a:buClr>
                <a:schemeClr val="bg1"/>
              </a:buClr>
              <a:buFont typeface="Arial" panose="020B0604020202020204" pitchFamily="34" charset="0"/>
              <a:buChar char="•"/>
              <a:tabLst>
                <a:tab pos="457200" algn="l"/>
              </a:tabLst>
            </a:pPr>
            <a:r>
              <a:rPr lang="en-US" sz="2800" b="1" dirty="0">
                <a:solidFill>
                  <a:schemeClr val="bg1"/>
                </a:solidFill>
                <a:latin typeface="Calibri" panose="020F0502020204030204" pitchFamily="34" charset="0"/>
              </a:rPr>
              <a:t>Do YOU Believe 					 					   John 8:24</a:t>
            </a:r>
          </a:p>
          <a:p>
            <a:pPr marL="457200" lvl="3" indent="-457200" algn="just" defTabSz="457200">
              <a:spcAft>
                <a:spcPts val="900"/>
              </a:spcAft>
              <a:buClr>
                <a:schemeClr val="bg1"/>
              </a:buClr>
              <a:buFont typeface="Arial" panose="020B0604020202020204" pitchFamily="34" charset="0"/>
              <a:buChar char="•"/>
              <a:tabLst>
                <a:tab pos="457200" algn="l"/>
              </a:tabLst>
            </a:pPr>
            <a:r>
              <a:rPr lang="en-US" sz="2800" b="1" dirty="0">
                <a:solidFill>
                  <a:schemeClr val="bg1"/>
                </a:solidFill>
                <a:latin typeface="Calibri" panose="020F0502020204030204" pitchFamily="34" charset="0"/>
              </a:rPr>
              <a:t>Will YOU Repent										   Luke 13:3</a:t>
            </a:r>
          </a:p>
          <a:p>
            <a:pPr marL="457200" lvl="3" indent="-457200" algn="just" defTabSz="457200">
              <a:spcAft>
                <a:spcPts val="900"/>
              </a:spcAft>
              <a:buClr>
                <a:schemeClr val="bg1"/>
              </a:buClr>
              <a:buFont typeface="Arial" panose="020B0604020202020204" pitchFamily="34" charset="0"/>
              <a:buChar char="•"/>
              <a:tabLst>
                <a:tab pos="457200" algn="l"/>
              </a:tabLst>
            </a:pPr>
            <a:r>
              <a:rPr lang="en-US" sz="2800" b="1" dirty="0">
                <a:solidFill>
                  <a:schemeClr val="bg1"/>
                </a:solidFill>
                <a:latin typeface="Calibri" panose="020F0502020204030204" pitchFamily="34" charset="0"/>
              </a:rPr>
              <a:t>Will YOU Confess Your Faith						   Romans 10:9</a:t>
            </a:r>
          </a:p>
          <a:p>
            <a:pPr marL="457200" lvl="3" indent="-457200" algn="just" defTabSz="457200">
              <a:spcAft>
                <a:spcPts val="900"/>
              </a:spcAft>
              <a:buClr>
                <a:schemeClr val="bg1"/>
              </a:buClr>
              <a:buFont typeface="Arial" panose="020B0604020202020204" pitchFamily="34" charset="0"/>
              <a:buChar char="•"/>
              <a:tabLst>
                <a:tab pos="457200" algn="l"/>
              </a:tabLst>
            </a:pPr>
            <a:r>
              <a:rPr lang="en-US" sz="2800" b="1" dirty="0">
                <a:solidFill>
                  <a:schemeClr val="bg1"/>
                </a:solidFill>
                <a:latin typeface="Calibri" panose="020F0502020204030204" pitchFamily="34" charset="0"/>
              </a:rPr>
              <a:t>Will YOU Be Baptized/Immersed, today			   Acts 2:38</a:t>
            </a:r>
          </a:p>
          <a:p>
            <a:pPr lvl="3" algn="just" defTabSz="457200">
              <a:spcAft>
                <a:spcPts val="900"/>
              </a:spcAft>
              <a:buClr>
                <a:schemeClr val="bg1"/>
              </a:buClr>
              <a:tabLst>
                <a:tab pos="457200" algn="l"/>
              </a:tabLst>
            </a:pPr>
            <a:endParaRPr lang="en-US" sz="1050" b="1" dirty="0">
              <a:solidFill>
                <a:schemeClr val="bg1"/>
              </a:solidFill>
              <a:latin typeface="Calibri" panose="020F0502020204030204" pitchFamily="34" charset="0"/>
            </a:endParaRPr>
          </a:p>
          <a:p>
            <a:pPr lvl="3" algn="ctr" defTabSz="457200">
              <a:spcAft>
                <a:spcPts val="900"/>
              </a:spcAft>
              <a:buClr>
                <a:schemeClr val="bg1"/>
              </a:buClr>
              <a:tabLst>
                <a:tab pos="457200" algn="l"/>
              </a:tabLst>
            </a:pPr>
            <a:r>
              <a:rPr lang="en-US" sz="2800" b="1" i="1" dirty="0">
                <a:solidFill>
                  <a:srgbClr val="FFFF00"/>
                </a:solidFill>
                <a:latin typeface="Calibri" panose="020F0502020204030204" pitchFamily="34" charset="0"/>
              </a:rPr>
              <a:t>  When You Do These, He Adds You to His Flock, His Church</a:t>
            </a:r>
          </a:p>
          <a:p>
            <a:pPr lvl="3" defTabSz="457200">
              <a:spcAft>
                <a:spcPts val="900"/>
              </a:spcAft>
              <a:buClr>
                <a:schemeClr val="bg1"/>
              </a:buClr>
              <a:tabLst>
                <a:tab pos="457200" algn="l"/>
              </a:tabLst>
            </a:pPr>
            <a:endParaRPr lang="en-US" sz="1050" b="1" i="1" dirty="0">
              <a:solidFill>
                <a:schemeClr val="bg1"/>
              </a:solidFill>
              <a:latin typeface="Calibri" panose="020F0502020204030204" pitchFamily="34" charset="0"/>
            </a:endParaRPr>
          </a:p>
          <a:p>
            <a:pPr marL="457200" lvl="3" indent="-457200" defTabSz="457200">
              <a:spcAft>
                <a:spcPts val="900"/>
              </a:spcAft>
              <a:buClr>
                <a:schemeClr val="bg1"/>
              </a:buClr>
              <a:buFont typeface="Arial" panose="020B0604020202020204" pitchFamily="34" charset="0"/>
              <a:buChar char="•"/>
              <a:tabLst>
                <a:tab pos="457200" algn="l"/>
              </a:tabLst>
            </a:pPr>
            <a:r>
              <a:rPr lang="en-US" sz="2800" b="1" dirty="0">
                <a:solidFill>
                  <a:schemeClr val="bg1"/>
                </a:solidFill>
                <a:latin typeface="Calibri" panose="020F0502020204030204" pitchFamily="34" charset="0"/>
              </a:rPr>
              <a:t>Will YOU Live Faithfully Until You Die		 		   Rev. 2:10</a:t>
            </a:r>
            <a:endParaRPr lang="en-US" sz="2400" b="1" i="0" u="none" strike="noStrike" baseline="0" dirty="0">
              <a:solidFill>
                <a:schemeClr val="bg1"/>
              </a:solidFill>
              <a:latin typeface="Calibri" panose="020F0502020204030204" pitchFamily="34" charset="0"/>
            </a:endParaRPr>
          </a:p>
          <a:p>
            <a:pPr marR="0" algn="l" rtl="0"/>
            <a:endParaRPr lang="en-US" sz="2500" b="1" dirty="0">
              <a:solidFill>
                <a:srgbClr val="FFFF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35549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D5018C93-D3F0-A370-22E7-D57F9F652669}"/>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E6DF2DD7-BC30-ECA6-3A10-0236037FB1C0}"/>
              </a:ext>
            </a:extLst>
          </p:cNvPr>
          <p:cNvSpPr txBox="1">
            <a:spLocks noChangeArrowheads="1"/>
          </p:cNvSpPr>
          <p:nvPr/>
        </p:nvSpPr>
        <p:spPr bwMode="auto">
          <a:xfrm>
            <a:off x="3206972" y="44559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STYLE of Paul’s Preaching</a:t>
            </a:r>
          </a:p>
        </p:txBody>
      </p:sp>
      <p:sp>
        <p:nvSpPr>
          <p:cNvPr id="2" name="TextBox 1">
            <a:extLst>
              <a:ext uri="{FF2B5EF4-FFF2-40B4-BE49-F238E27FC236}">
                <a16:creationId xmlns:a16="http://schemas.microsoft.com/office/drawing/2014/main" id="{96BA75D6-682D-93CD-2F12-5320BEF8BDC6}"/>
              </a:ext>
            </a:extLst>
          </p:cNvPr>
          <p:cNvSpPr txBox="1"/>
          <p:nvPr/>
        </p:nvSpPr>
        <p:spPr>
          <a:xfrm>
            <a:off x="399970" y="1407219"/>
            <a:ext cx="6211142" cy="5176461"/>
          </a:xfrm>
          <a:prstGeom prst="rect">
            <a:avLst/>
          </a:prstGeom>
          <a:noFill/>
        </p:spPr>
        <p:txBody>
          <a:bodyPr wrap="square" rtlCol="0">
            <a:spAutoFit/>
          </a:bodyPr>
          <a:lstStyle/>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  And I, brethren, when I came to you, did not come with excellence of speech or of wisdom declaring to you the testimony of God.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2  For I determined not to know anything among you except Jesus Christ and Him crucified.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3  I was with you in weakness, in fear, and in much trembling.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4  And my speech and my preaching were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not with persuasive words of human wisdom,</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but in demonstration of the Spirit and of power,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5  that your faith should not be in the wisdom of men but in the power of God.</a:t>
            </a:r>
            <a:r>
              <a:rPr lang="en-US" sz="2400" b="1"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CC3A2C07-6F3E-B420-D0CB-C1F839BE5D22}"/>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69701DCF-441E-C254-9169-549C4A2803E0}"/>
              </a:ext>
            </a:extLst>
          </p:cNvPr>
          <p:cNvSpPr txBox="1"/>
          <p:nvPr/>
        </p:nvSpPr>
        <p:spPr>
          <a:xfrm>
            <a:off x="6816198" y="1445368"/>
            <a:ext cx="4823432" cy="1800493"/>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Style</a:t>
            </a:r>
            <a:endParaRPr lang="en-US" sz="1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lgn="ctr"/>
            <a:r>
              <a:rPr lang="en-US" sz="16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 </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eloquent in style</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Not based on man’s wisdom</a:t>
            </a:r>
            <a:endParaRPr lang="en-US" sz="1800" b="1" i="0" u="none" strike="noStrike" cap="none" dirty="0">
              <a:solidFill>
                <a:schemeClr val="bg1"/>
              </a:solidFill>
              <a:latin typeface="Calibri" panose="020F0502020204030204" pitchFamily="34" charset="0"/>
              <a:ea typeface="Calibri" panose="020F0502020204030204" pitchFamily="34" charset="0"/>
              <a:cs typeface="Calibri" panose="020F0502020204030204" pitchFamily="34" charset="0"/>
              <a:sym typeface="Arial"/>
            </a:endParaRPr>
          </a:p>
        </p:txBody>
      </p:sp>
    </p:spTree>
    <p:extLst>
      <p:ext uri="{BB962C8B-B14F-4D97-AF65-F5344CB8AC3E}">
        <p14:creationId xmlns:p14="http://schemas.microsoft.com/office/powerpoint/2010/main" val="1572572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CBC72EAA-3DC2-945C-5D16-38A9CC33B93C}"/>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02DB9DDE-B407-9A8A-5469-727975063113}"/>
              </a:ext>
            </a:extLst>
          </p:cNvPr>
          <p:cNvSpPr txBox="1">
            <a:spLocks noChangeArrowheads="1"/>
          </p:cNvSpPr>
          <p:nvPr/>
        </p:nvSpPr>
        <p:spPr bwMode="auto">
          <a:xfrm>
            <a:off x="3206972" y="44559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STYLE of Paul’s Preaching</a:t>
            </a:r>
          </a:p>
        </p:txBody>
      </p:sp>
      <p:sp>
        <p:nvSpPr>
          <p:cNvPr id="2" name="TextBox 1">
            <a:extLst>
              <a:ext uri="{FF2B5EF4-FFF2-40B4-BE49-F238E27FC236}">
                <a16:creationId xmlns:a16="http://schemas.microsoft.com/office/drawing/2014/main" id="{5CEE275A-0BD0-C201-EDDF-000EE5078E38}"/>
              </a:ext>
            </a:extLst>
          </p:cNvPr>
          <p:cNvSpPr txBox="1"/>
          <p:nvPr/>
        </p:nvSpPr>
        <p:spPr>
          <a:xfrm>
            <a:off x="399970" y="1407219"/>
            <a:ext cx="6211142" cy="5176461"/>
          </a:xfrm>
          <a:prstGeom prst="rect">
            <a:avLst/>
          </a:prstGeom>
          <a:noFill/>
        </p:spPr>
        <p:txBody>
          <a:bodyPr wrap="square" rtlCol="0">
            <a:spAutoFit/>
          </a:bodyPr>
          <a:lstStyle/>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  And I, brethren, when I came to you, did not come with excellence of speech or of wisdom declaring to you the testimony of God.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2  For I determined not to know anything among you except Jesus Christ and Him crucified.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3  I was with you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in weakness, in fear, and in much trembling.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4  And my speech and my preaching were not with persuasive words of human wisdom, but in demonstration of the Spirit and of power,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5  that your faith should not be in the wisdom of men but in the power of God.</a:t>
            </a:r>
            <a:r>
              <a:rPr lang="en-US" sz="2400" b="1"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DF65BC4A-D5D4-2A11-BAB4-9ACE2558A6E9}"/>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218862FD-1990-6041-AEC3-9CDFBA49E14E}"/>
              </a:ext>
            </a:extLst>
          </p:cNvPr>
          <p:cNvSpPr txBox="1"/>
          <p:nvPr/>
        </p:nvSpPr>
        <p:spPr>
          <a:xfrm>
            <a:off x="6816198" y="1445368"/>
            <a:ext cx="4823432" cy="2400657"/>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Style</a:t>
            </a:r>
            <a:endParaRPr lang="en-US" sz="1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lgn="ctr"/>
            <a:r>
              <a:rPr lang="en-US" sz="16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 </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eloquent in style</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based on man’s wisdom</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From weakness, fear, trembling</a:t>
            </a:r>
          </a:p>
        </p:txBody>
      </p:sp>
    </p:spTree>
    <p:extLst>
      <p:ext uri="{BB962C8B-B14F-4D97-AF65-F5344CB8AC3E}">
        <p14:creationId xmlns:p14="http://schemas.microsoft.com/office/powerpoint/2010/main" val="4022527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321C10A6-E4A0-10C1-2F9C-9F28CAE42167}"/>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516055D0-81E6-267D-2014-02D5FAB49DF7}"/>
              </a:ext>
            </a:extLst>
          </p:cNvPr>
          <p:cNvSpPr txBox="1">
            <a:spLocks noChangeArrowheads="1"/>
          </p:cNvSpPr>
          <p:nvPr/>
        </p:nvSpPr>
        <p:spPr bwMode="auto">
          <a:xfrm>
            <a:off x="3206972" y="44559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STYLE of Paul’s Preaching</a:t>
            </a:r>
          </a:p>
        </p:txBody>
      </p:sp>
      <p:sp>
        <p:nvSpPr>
          <p:cNvPr id="2" name="TextBox 1">
            <a:extLst>
              <a:ext uri="{FF2B5EF4-FFF2-40B4-BE49-F238E27FC236}">
                <a16:creationId xmlns:a16="http://schemas.microsoft.com/office/drawing/2014/main" id="{6D34B0FB-0A8C-8F83-4844-5DB2F913A45F}"/>
              </a:ext>
            </a:extLst>
          </p:cNvPr>
          <p:cNvSpPr txBox="1"/>
          <p:nvPr/>
        </p:nvSpPr>
        <p:spPr>
          <a:xfrm>
            <a:off x="399970" y="1407219"/>
            <a:ext cx="6211142" cy="5176461"/>
          </a:xfrm>
          <a:prstGeom prst="rect">
            <a:avLst/>
          </a:prstGeom>
          <a:noFill/>
        </p:spPr>
        <p:txBody>
          <a:bodyPr wrap="square" rtlCol="0">
            <a:spAutoFit/>
          </a:bodyPr>
          <a:lstStyle/>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  And I, brethren, when I came to you, did not come with excellence of speech or of wisdom declaring to you the testimony of God.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2  For I determined not to know anything among you except Jesus Christ and Him crucified.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3  I was with you in weakness, in fear, and in much trembling.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4  And my speech and my preaching were not with</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persuasive </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words of human wisdom, but in demonstration of the Spirit and of power,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5  that your faith should not be in the wisdom of men but in the power of God.</a:t>
            </a:r>
            <a:r>
              <a:rPr lang="en-US" sz="2400" b="1"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75DEB437-5EB2-070C-EAE7-37C65B7C8418}"/>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7A037580-7481-A9CD-BBD1-63331BA0DC7B}"/>
              </a:ext>
            </a:extLst>
          </p:cNvPr>
          <p:cNvSpPr txBox="1"/>
          <p:nvPr/>
        </p:nvSpPr>
        <p:spPr>
          <a:xfrm>
            <a:off x="6816198" y="1445368"/>
            <a:ext cx="4823432" cy="3000821"/>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Style</a:t>
            </a:r>
            <a:endParaRPr lang="en-US" sz="1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lgn="ctr"/>
            <a:r>
              <a:rPr lang="en-US" sz="16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 </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eloquent in style</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based on man’s wisdom</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From weakness, fear, trembling</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Not persuasive words of wisdom</a:t>
            </a:r>
          </a:p>
        </p:txBody>
      </p:sp>
    </p:spTree>
    <p:extLst>
      <p:ext uri="{BB962C8B-B14F-4D97-AF65-F5344CB8AC3E}">
        <p14:creationId xmlns:p14="http://schemas.microsoft.com/office/powerpoint/2010/main" val="4058289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C4C720BB-01B3-A469-47B4-25468EBA1B6D}"/>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51D6D4B9-C7E4-3BA7-9CFE-F9CDCB95199F}"/>
              </a:ext>
            </a:extLst>
          </p:cNvPr>
          <p:cNvSpPr txBox="1">
            <a:spLocks noChangeArrowheads="1"/>
          </p:cNvSpPr>
          <p:nvPr/>
        </p:nvSpPr>
        <p:spPr bwMode="auto">
          <a:xfrm>
            <a:off x="3206972" y="44559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STYLE of Paul’s Preaching</a:t>
            </a:r>
          </a:p>
        </p:txBody>
      </p:sp>
      <p:sp>
        <p:nvSpPr>
          <p:cNvPr id="2" name="TextBox 1">
            <a:extLst>
              <a:ext uri="{FF2B5EF4-FFF2-40B4-BE49-F238E27FC236}">
                <a16:creationId xmlns:a16="http://schemas.microsoft.com/office/drawing/2014/main" id="{6B6341D2-2C5A-1001-69C2-C46FA3906941}"/>
              </a:ext>
            </a:extLst>
          </p:cNvPr>
          <p:cNvSpPr txBox="1"/>
          <p:nvPr/>
        </p:nvSpPr>
        <p:spPr>
          <a:xfrm>
            <a:off x="399970" y="1407219"/>
            <a:ext cx="6211142" cy="5176461"/>
          </a:xfrm>
          <a:prstGeom prst="rect">
            <a:avLst/>
          </a:prstGeom>
          <a:noFill/>
        </p:spPr>
        <p:txBody>
          <a:bodyPr wrap="square" rtlCol="0">
            <a:spAutoFit/>
          </a:bodyPr>
          <a:lstStyle/>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  And I, brethren, when I came to you, did not come with excellence of speech or of wisdom declaring to you the testimony of God.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2  For I determined not to know anything among you except Jesus Christ and Him crucified.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3  I was with you in weakness, in fear, and in much trembling.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4  And my speech and my preaching were not with persuasive words of human wisdom, but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in demonstration of the Spirit and of power</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5  that your faith should not be in the wisdom of men but in the power of God.</a:t>
            </a:r>
            <a:r>
              <a:rPr lang="en-US" sz="2400" b="1"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79D7E8DC-75FD-346B-1769-EA711ACBD7BE}"/>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9C740238-A18E-1F18-4969-378504C6798F}"/>
              </a:ext>
            </a:extLst>
          </p:cNvPr>
          <p:cNvSpPr txBox="1"/>
          <p:nvPr/>
        </p:nvSpPr>
        <p:spPr>
          <a:xfrm>
            <a:off x="6816198" y="1445368"/>
            <a:ext cx="4823432" cy="3600986"/>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Style</a:t>
            </a:r>
            <a:endParaRPr lang="en-US" sz="1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lgn="ctr"/>
            <a:r>
              <a:rPr lang="en-US" sz="16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 </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eloquent in style</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based on man’s wisdom</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From weakness, fear, trembling</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persuasive words of wisdom</a:t>
            </a:r>
          </a:p>
          <a:p>
            <a:pPr>
              <a:spcAft>
                <a:spcPts val="1800"/>
              </a:spcAft>
              <a:buFontTx/>
              <a:buChar char="-"/>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Showed the power of the Spirit</a:t>
            </a:r>
          </a:p>
        </p:txBody>
      </p:sp>
    </p:spTree>
    <p:extLst>
      <p:ext uri="{BB962C8B-B14F-4D97-AF65-F5344CB8AC3E}">
        <p14:creationId xmlns:p14="http://schemas.microsoft.com/office/powerpoint/2010/main" val="2806537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52D75795-75ED-077D-3A24-1E3F60254EF2}"/>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238C998F-4226-11B7-6C46-180C4B1138A6}"/>
              </a:ext>
            </a:extLst>
          </p:cNvPr>
          <p:cNvSpPr txBox="1">
            <a:spLocks noChangeArrowheads="1"/>
          </p:cNvSpPr>
          <p:nvPr/>
        </p:nvSpPr>
        <p:spPr bwMode="auto">
          <a:xfrm>
            <a:off x="3206972" y="44559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STYLE of Paul’s Preaching</a:t>
            </a:r>
          </a:p>
        </p:txBody>
      </p:sp>
      <p:sp>
        <p:nvSpPr>
          <p:cNvPr id="2" name="TextBox 1">
            <a:extLst>
              <a:ext uri="{FF2B5EF4-FFF2-40B4-BE49-F238E27FC236}">
                <a16:creationId xmlns:a16="http://schemas.microsoft.com/office/drawing/2014/main" id="{2CABC5B8-A979-E414-6FEB-EC74B829408B}"/>
              </a:ext>
            </a:extLst>
          </p:cNvPr>
          <p:cNvSpPr txBox="1"/>
          <p:nvPr/>
        </p:nvSpPr>
        <p:spPr>
          <a:xfrm>
            <a:off x="399970" y="1407219"/>
            <a:ext cx="6211142" cy="5176461"/>
          </a:xfrm>
          <a:prstGeom prst="rect">
            <a:avLst/>
          </a:prstGeom>
          <a:noFill/>
        </p:spPr>
        <p:txBody>
          <a:bodyPr wrap="square" rtlCol="0">
            <a:spAutoFit/>
          </a:bodyPr>
          <a:lstStyle/>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  And I, brethren, when I came to you, did not come with excellence of speech or of wisdom declaring to you the testimony of God.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2  For I determined not to know anything among you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except Jesus Christ and Him crucified.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3  I was with you in weakness, in fear, and in much trembling.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4  And my speech and my preaching were not with persuasive words of human wisdom, but in demonstration of the Spirit and of power,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5  that your faith should not be in the wisdom of men but in the power of God.</a:t>
            </a:r>
            <a:r>
              <a:rPr lang="en-US" sz="2400" b="1"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A54BE9EE-A5F5-F336-9611-0C47F11C8620}"/>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C7F0DB99-33CA-5472-A6C1-CD5D3DD53D4A}"/>
              </a:ext>
            </a:extLst>
          </p:cNvPr>
          <p:cNvSpPr txBox="1"/>
          <p:nvPr/>
        </p:nvSpPr>
        <p:spPr>
          <a:xfrm>
            <a:off x="6816198" y="1445368"/>
            <a:ext cx="4823432" cy="4201150"/>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Style</a:t>
            </a:r>
            <a:endParaRPr lang="en-US" sz="1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lgn="ctr"/>
            <a:r>
              <a:rPr lang="en-US" sz="16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 </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eloquent in style</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based on man’s wisdom</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From weakness, fear, trembling</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persuasive words of wisdom</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Showed the power of the Spirit</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Content: crucified Jesus Christ</a:t>
            </a:r>
            <a:endParaRPr lang="en-US" sz="1800" b="1" i="0" u="none" strike="noStrike" cap="none" dirty="0">
              <a:solidFill>
                <a:schemeClr val="bg1"/>
              </a:solidFill>
              <a:latin typeface="Calibri" panose="020F0502020204030204" pitchFamily="34" charset="0"/>
              <a:ea typeface="Calibri" panose="020F0502020204030204" pitchFamily="34" charset="0"/>
              <a:cs typeface="Calibri" panose="020F0502020204030204" pitchFamily="34" charset="0"/>
              <a:sym typeface="Arial"/>
            </a:endParaRPr>
          </a:p>
        </p:txBody>
      </p:sp>
    </p:spTree>
    <p:extLst>
      <p:ext uri="{BB962C8B-B14F-4D97-AF65-F5344CB8AC3E}">
        <p14:creationId xmlns:p14="http://schemas.microsoft.com/office/powerpoint/2010/main" val="27542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E8A188A9-DED8-E238-DD9F-A62672FDB801}"/>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42B2FA86-D406-C3AF-EE22-27E282AC5B1D}"/>
              </a:ext>
            </a:extLst>
          </p:cNvPr>
          <p:cNvSpPr txBox="1">
            <a:spLocks noChangeArrowheads="1"/>
          </p:cNvSpPr>
          <p:nvPr/>
        </p:nvSpPr>
        <p:spPr bwMode="auto">
          <a:xfrm>
            <a:off x="3206972" y="445590"/>
            <a:ext cx="7969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000" b="1" dirty="0">
                <a:solidFill>
                  <a:srgbClr val="FFFF00"/>
                </a:solidFill>
                <a:latin typeface="Calibri" panose="020F0502020204030204" pitchFamily="34" charset="0"/>
                <a:cs typeface="Calibri" panose="020F0502020204030204" pitchFamily="34" charset="0"/>
              </a:rPr>
              <a:t>The STYLE of Paul’s Preaching</a:t>
            </a:r>
          </a:p>
        </p:txBody>
      </p:sp>
      <p:sp>
        <p:nvSpPr>
          <p:cNvPr id="2" name="TextBox 1">
            <a:extLst>
              <a:ext uri="{FF2B5EF4-FFF2-40B4-BE49-F238E27FC236}">
                <a16:creationId xmlns:a16="http://schemas.microsoft.com/office/drawing/2014/main" id="{F37DC410-C3C9-69F0-26B8-A384AF135163}"/>
              </a:ext>
            </a:extLst>
          </p:cNvPr>
          <p:cNvSpPr txBox="1"/>
          <p:nvPr/>
        </p:nvSpPr>
        <p:spPr>
          <a:xfrm>
            <a:off x="399970" y="1407219"/>
            <a:ext cx="6211142" cy="5176461"/>
          </a:xfrm>
          <a:prstGeom prst="rect">
            <a:avLst/>
          </a:prstGeom>
          <a:noFill/>
        </p:spPr>
        <p:txBody>
          <a:bodyPr wrap="square" rtlCol="0">
            <a:spAutoFit/>
          </a:bodyPr>
          <a:lstStyle/>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1  And I, brethren, when I came to you, did not come with excellence of speech or of wisdom declaring to you the testimony of God.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2  For I determined not to know anything among you except Jesus Christ and Him crucified.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3  I was with you in weakness, in fear, and in much trembling.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4  And my speech and my preaching were not with persuasive words of human wisdom, but in demonstration of the Spirit and of power, </a:t>
            </a:r>
          </a:p>
          <a:p>
            <a:pPr algn="just">
              <a:spcAft>
                <a:spcPts val="600"/>
              </a:spcAft>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5  that your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faith</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should not be in the wisdom of men but </a:t>
            </a: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in the power of God</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en-US" sz="2400" b="1"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  </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EC4C2D81-BD5C-FDA6-EBEB-65FEFACF966E}"/>
              </a:ext>
            </a:extLst>
          </p:cNvPr>
          <p:cNvSpPr txBox="1"/>
          <p:nvPr/>
        </p:nvSpPr>
        <p:spPr>
          <a:xfrm>
            <a:off x="5406190" y="2277978"/>
            <a:ext cx="1459832" cy="307777"/>
          </a:xfrm>
          <a:prstGeom prst="rect">
            <a:avLst/>
          </a:prstGeom>
          <a:noFill/>
        </p:spPr>
        <p:txBody>
          <a:bodyPr wrap="square" rtlCol="0">
            <a:spAutoFit/>
          </a:bodyPr>
          <a:lstStyle/>
          <a:p>
            <a:r>
              <a:rPr lang="en-US" sz="1400" b="0" i="0" u="none" strike="noStrike" cap="none" dirty="0">
                <a:solidFill>
                  <a:srgbClr val="000000"/>
                </a:solidFill>
                <a:latin typeface="Arial"/>
                <a:ea typeface="Arial"/>
                <a:cs typeface="Arial"/>
                <a:sym typeface="Arial"/>
              </a:rPr>
              <a:t>Your text here</a:t>
            </a:r>
          </a:p>
        </p:txBody>
      </p:sp>
      <p:sp>
        <p:nvSpPr>
          <p:cNvPr id="4" name="TextBox 3">
            <a:extLst>
              <a:ext uri="{FF2B5EF4-FFF2-40B4-BE49-F238E27FC236}">
                <a16:creationId xmlns:a16="http://schemas.microsoft.com/office/drawing/2014/main" id="{87E3330B-62DD-582C-7CE8-B21C730B2E59}"/>
              </a:ext>
            </a:extLst>
          </p:cNvPr>
          <p:cNvSpPr txBox="1"/>
          <p:nvPr/>
        </p:nvSpPr>
        <p:spPr>
          <a:xfrm>
            <a:off x="6816198" y="1445368"/>
            <a:ext cx="4823432" cy="4801314"/>
          </a:xfrm>
          <a:prstGeom prst="rect">
            <a:avLst/>
          </a:prstGeom>
          <a:noFill/>
          <a:ln w="28575">
            <a:solidFill>
              <a:srgbClr val="FFFF00"/>
            </a:solidFill>
          </a:ln>
        </p:spPr>
        <p:txBody>
          <a:bodyPr wrap="square" rtlCol="0">
            <a:spAutoFit/>
          </a:bodyPr>
          <a:lstStyle/>
          <a:p>
            <a:pPr algn="ctr"/>
            <a:r>
              <a:rPr lang="en-US" sz="32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Paul’s Preaching Style</a:t>
            </a:r>
            <a:endParaRPr lang="en-US" sz="1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a:p>
            <a:pPr algn="ctr"/>
            <a:r>
              <a:rPr lang="en-US" sz="16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rPr>
              <a:t> </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eloquent in style</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based on man’s wisdom</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From weakness, fear, trembling</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Not persuasive words of wisdom</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Showed the power of the Spirit</a:t>
            </a:r>
          </a:p>
          <a:p>
            <a:pPr>
              <a:spcAft>
                <a:spcPts val="1800"/>
              </a:spcAft>
              <a:buFontTx/>
              <a:buChar char="-"/>
            </a:pP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  Content: crucified Jesus Christ</a:t>
            </a:r>
          </a:p>
          <a:p>
            <a:pPr>
              <a:spcAft>
                <a:spcPts val="1800"/>
              </a:spcAft>
              <a:buFontTx/>
              <a:buChar char="-"/>
            </a:pPr>
            <a:r>
              <a:rPr lang="en-US" sz="2400" b="1" dirty="0">
                <a:solidFill>
                  <a:srgbClr val="FFFF00"/>
                </a:solidFill>
                <a:latin typeface="Calibri" panose="020F0502020204030204" pitchFamily="34" charset="0"/>
                <a:ea typeface="Calibri" panose="020F0502020204030204" pitchFamily="34" charset="0"/>
                <a:cs typeface="Calibri" panose="020F0502020204030204" pitchFamily="34" charset="0"/>
              </a:rPr>
              <a:t>-  Results: faith in God’s power</a:t>
            </a:r>
            <a:endParaRPr lang="en-US" sz="1800" b="1" i="0" u="none" strike="noStrike" cap="none" dirty="0">
              <a:solidFill>
                <a:srgbClr val="FFFF00"/>
              </a:solidFill>
              <a:latin typeface="Calibri" panose="020F0502020204030204" pitchFamily="34" charset="0"/>
              <a:ea typeface="Calibri" panose="020F0502020204030204" pitchFamily="34" charset="0"/>
              <a:cs typeface="Calibri" panose="020F0502020204030204" pitchFamily="34" charset="0"/>
              <a:sym typeface="Arial"/>
            </a:endParaRPr>
          </a:p>
        </p:txBody>
      </p:sp>
    </p:spTree>
    <p:extLst>
      <p:ext uri="{BB962C8B-B14F-4D97-AF65-F5344CB8AC3E}">
        <p14:creationId xmlns:p14="http://schemas.microsoft.com/office/powerpoint/2010/main" val="1956403871"/>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4453</TotalTime>
  <Words>4596</Words>
  <Application>Microsoft Office PowerPoint</Application>
  <PresentationFormat>Widescreen</PresentationFormat>
  <Paragraphs>365</Paragraphs>
  <Slides>34</Slides>
  <Notes>34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vt:lpstr>
      <vt:lpstr>Cambria</vt:lpstr>
      <vt:lpstr>Office Theme</vt:lpstr>
      <vt:lpstr>Revelation of His Wisdom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I Know I Am  Doing His Will—How Can I Find His Will?</dc:title>
  <dc:creator>Dan</dc:creator>
  <cp:lastModifiedBy>Cindy Nelson</cp:lastModifiedBy>
  <cp:revision>318</cp:revision>
  <cp:lastPrinted>2025-06-15T20:36:38Z</cp:lastPrinted>
  <dcterms:modified xsi:type="dcterms:W3CDTF">2025-06-16T18:27:17Z</dcterms:modified>
</cp:coreProperties>
</file>