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005"/>
    <a:srgbClr val="781802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 book&#10;&#10;Description automatically generated">
            <a:extLst>
              <a:ext uri="{FF2B5EF4-FFF2-40B4-BE49-F238E27FC236}">
                <a16:creationId xmlns:a16="http://schemas.microsoft.com/office/drawing/2014/main" id="{659C0C2C-5079-C285-C714-4FD107F64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book with text on it&#10;&#10;Description automatically generated">
            <a:extLst>
              <a:ext uri="{FF2B5EF4-FFF2-40B4-BE49-F238E27FC236}">
                <a16:creationId xmlns:a16="http://schemas.microsoft.com/office/drawing/2014/main" id="{50E375A3-695A-30B9-9D5B-BECD3E41E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9"/>
          </a:xfrm>
        </p:spPr>
        <p:txBody>
          <a:bodyPr>
            <a:normAutofit/>
          </a:bodyPr>
          <a:lstStyle>
            <a:lvl1pPr marL="288925" indent="-28892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9051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text overlay&#10;&#10;Description automatically generated">
            <a:extLst>
              <a:ext uri="{FF2B5EF4-FFF2-40B4-BE49-F238E27FC236}">
                <a16:creationId xmlns:a16="http://schemas.microsoft.com/office/drawing/2014/main" id="{B21C933C-630D-B0F3-A40B-720544F82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9"/>
          </a:xfrm>
        </p:spPr>
        <p:txBody>
          <a:bodyPr>
            <a:normAutofit/>
          </a:bodyPr>
          <a:lstStyle>
            <a:lvl1pPr marL="288925" indent="-28892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9051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04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book with text on it&#10;&#10;Description automatically generated">
            <a:extLst>
              <a:ext uri="{FF2B5EF4-FFF2-40B4-BE49-F238E27FC236}">
                <a16:creationId xmlns:a16="http://schemas.microsoft.com/office/drawing/2014/main" id="{E5C1FC4E-4A8E-EBDF-8706-414FB8047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9"/>
          </a:xfrm>
        </p:spPr>
        <p:txBody>
          <a:bodyPr>
            <a:normAutofit/>
          </a:bodyPr>
          <a:lstStyle>
            <a:lvl1pPr marL="288925" indent="-28892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9051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02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text on it&#10;&#10;Description automatically generated">
            <a:extLst>
              <a:ext uri="{FF2B5EF4-FFF2-40B4-BE49-F238E27FC236}">
                <a16:creationId xmlns:a16="http://schemas.microsoft.com/office/drawing/2014/main" id="{309B0752-429E-67DD-4C3D-5291C26A6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85725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24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4" r:id="rId3"/>
    <p:sldLayoutId id="2147483675" r:id="rId4"/>
    <p:sldLayoutId id="2147483676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FE5D18-DB77-09B7-98AC-8171877BC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9"/>
          <a:stretch/>
        </p:blipFill>
        <p:spPr>
          <a:xfrm>
            <a:off x="504" y="284"/>
            <a:ext cx="12190992" cy="2959048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AC7E77-B214-1125-ED29-4DC70DB88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67"/>
            <a:ext cx="12190992" cy="6857433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9BE1FA-E276-3F9F-BF52-3AE7FC239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4" b="32726"/>
          <a:stretch/>
        </p:blipFill>
        <p:spPr>
          <a:xfrm>
            <a:off x="1008" y="3050488"/>
            <a:ext cx="12190992" cy="15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C28B5A-E4C0-183C-CEEC-58BB45782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not the same woman or same washing as John 12:1-8; Matt. 26:6-13</a:t>
            </a:r>
          </a:p>
          <a:p>
            <a:r>
              <a:rPr lang="en-US" dirty="0"/>
              <a:t>This woman’s sins had been forgiven prior to the encounter in Luke 7</a:t>
            </a:r>
          </a:p>
          <a:p>
            <a:pPr lvl="1"/>
            <a:r>
              <a:rPr lang="en-US" sz="2600" dirty="0"/>
              <a:t>The Holy Spirit said that she “was a sinner” – past tense (7:37)</a:t>
            </a:r>
          </a:p>
          <a:p>
            <a:pPr lvl="1"/>
            <a:r>
              <a:rPr lang="en-US" sz="2600" dirty="0"/>
              <a:t>Jesus said her sins had “been forgiven…saved”– in the past (7:47-48, 50)</a:t>
            </a:r>
          </a:p>
          <a:p>
            <a:pPr lvl="1"/>
            <a:r>
              <a:rPr lang="en-US" sz="2600" dirty="0"/>
              <a:t>The parable of the two debtors shows love in response to forgiveness (7:42)</a:t>
            </a:r>
          </a:p>
          <a:p>
            <a:r>
              <a:rPr lang="en-US" dirty="0"/>
              <a:t>It is possible that both the woman and the Pharisee had been forgiven</a:t>
            </a:r>
          </a:p>
        </p:txBody>
      </p:sp>
    </p:spTree>
    <p:extLst>
      <p:ext uri="{BB962C8B-B14F-4D97-AF65-F5344CB8AC3E}">
        <p14:creationId xmlns:p14="http://schemas.microsoft.com/office/powerpoint/2010/main" val="15506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C28B5A-E4C0-183C-CEEC-58BB4578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955164" cy="5144529"/>
          </a:xfrm>
        </p:spPr>
        <p:txBody>
          <a:bodyPr>
            <a:normAutofit/>
          </a:bodyPr>
          <a:lstStyle/>
          <a:p>
            <a:r>
              <a:rPr lang="en-US" dirty="0"/>
              <a:t>Have a deep appreciation for how amazingly thrilling it is to be forgiven</a:t>
            </a:r>
          </a:p>
          <a:p>
            <a:pPr lvl="1"/>
            <a:r>
              <a:rPr lang="en-US" dirty="0"/>
              <a:t>In forgiving, God removes my sin and remembers it no more (Heb. 8:12; Mic. 7:18-19)</a:t>
            </a:r>
          </a:p>
          <a:p>
            <a:pPr lvl="1"/>
            <a:r>
              <a:rPr lang="en-US" dirty="0"/>
              <a:t>God rescues me from the guilt, power and penalty of MY sin (Rom. 8:1; Col. 1:13-14)</a:t>
            </a:r>
          </a:p>
          <a:p>
            <a:r>
              <a:rPr lang="en-US" dirty="0"/>
              <a:t>Have a deep, natural &amp; overflowing desire to show the Lord my appreciation</a:t>
            </a:r>
          </a:p>
          <a:p>
            <a:pPr lvl="1"/>
            <a:r>
              <a:rPr lang="en-US" sz="2800" dirty="0"/>
              <a:t>I will do anything for Him (7:37-38; 1 John 4:19; John 14:15)</a:t>
            </a:r>
          </a:p>
          <a:p>
            <a:pPr lvl="1"/>
            <a:r>
              <a:rPr lang="en-US" sz="2800" dirty="0"/>
              <a:t>I will step outside my comfort zone (Matt. 16:24)</a:t>
            </a:r>
          </a:p>
          <a:p>
            <a:pPr lvl="1"/>
            <a:r>
              <a:rPr lang="en-US" sz="2800" dirty="0"/>
              <a:t>I will do what no one else is doing (Tit. 2:14)</a:t>
            </a:r>
          </a:p>
          <a:p>
            <a:pPr lvl="1"/>
            <a:r>
              <a:rPr lang="en-US" sz="2800" dirty="0"/>
              <a:t>I will pay no attention to critics and naysayers (Gal. 1:10)</a:t>
            </a:r>
          </a:p>
          <a:p>
            <a:pPr lvl="1"/>
            <a:r>
              <a:rPr lang="en-US" sz="2800" dirty="0"/>
              <a:t>I will gladly take on the lowest task (John 13:14-15; Phil. 2:5-8)</a:t>
            </a:r>
          </a:p>
          <a:p>
            <a:pPr lvl="1"/>
            <a:r>
              <a:rPr lang="en-US" sz="2800" dirty="0"/>
              <a:t>I will give sacrificially of whatever I have for Him (2 Cor. 8:5; 9:7)</a:t>
            </a:r>
          </a:p>
          <a:p>
            <a:pPr lvl="1"/>
            <a:r>
              <a:rPr lang="en-US" sz="2800" dirty="0"/>
              <a:t>I will pour out my heart in worship (Psa. 95:6; John 4:23-24)</a:t>
            </a:r>
          </a:p>
        </p:txBody>
      </p:sp>
    </p:spTree>
    <p:extLst>
      <p:ext uri="{BB962C8B-B14F-4D97-AF65-F5344CB8AC3E}">
        <p14:creationId xmlns:p14="http://schemas.microsoft.com/office/powerpoint/2010/main" val="1778665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C28B5A-E4C0-183C-CEEC-58BB45782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the woman showed much love, Simon showed little love (7:47)</a:t>
            </a:r>
          </a:p>
          <a:p>
            <a:r>
              <a:rPr lang="en-US" dirty="0"/>
              <a:t>Simon failed to see the gravity of his sin and the thrill of God’s grace</a:t>
            </a:r>
          </a:p>
          <a:p>
            <a:r>
              <a:rPr lang="en-US" dirty="0"/>
              <a:t>The tragedy of the empty response that does not take </a:t>
            </a:r>
            <a:r>
              <a:rPr lang="en-US"/>
              <a:t>forgiveness thrillingly:</a:t>
            </a:r>
            <a:endParaRPr lang="en-US" dirty="0"/>
          </a:p>
          <a:p>
            <a:pPr lvl="1"/>
            <a:r>
              <a:rPr lang="en-US" sz="2800" dirty="0"/>
              <a:t>You gave Me no water (7:44) → no service</a:t>
            </a:r>
          </a:p>
          <a:p>
            <a:pPr lvl="1"/>
            <a:r>
              <a:rPr lang="en-US" sz="2800" dirty="0"/>
              <a:t>You gave Me no kiss (7:45) → no affection</a:t>
            </a:r>
          </a:p>
          <a:p>
            <a:pPr lvl="1"/>
            <a:r>
              <a:rPr lang="en-US" sz="2800" dirty="0"/>
              <a:t>You gave Me no oil (7:46) → no honor</a:t>
            </a:r>
          </a:p>
          <a:p>
            <a:pPr lvl="1"/>
            <a:r>
              <a:rPr lang="en-US" sz="2800" dirty="0"/>
              <a:t>You gave Me little, because you loved little (7:47) → no gratitude</a:t>
            </a:r>
          </a:p>
        </p:txBody>
      </p:sp>
    </p:spTree>
    <p:extLst>
      <p:ext uri="{BB962C8B-B14F-4D97-AF65-F5344CB8AC3E}">
        <p14:creationId xmlns:p14="http://schemas.microsoft.com/office/powerpoint/2010/main" val="7847234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walk with the Lord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434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cp:lastPrinted>2025-04-13T18:24:42Z</cp:lastPrinted>
  <dcterms:created xsi:type="dcterms:W3CDTF">2024-12-31T23:52:29Z</dcterms:created>
  <dcterms:modified xsi:type="dcterms:W3CDTF">2025-08-31T12:43:08Z</dcterms:modified>
</cp:coreProperties>
</file>