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34580" autoAdjust="0"/>
    <p:restoredTop sz="86410"/>
  </p:normalViewPr>
  <p:slideViewPr>
    <p:cSldViewPr snapToGrid="0">
      <p:cViewPr varScale="1">
        <p:scale>
          <a:sx n="92" d="100"/>
          <a:sy n="92" d="100"/>
        </p:scale>
        <p:origin x="108" y="4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19030-6A78-9F80-0FEE-1EA99F828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FADF26-A776-A2AB-E879-C59E844C0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8A603-4244-92D2-19AF-A97F9090B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1EB8-F3C5-448A-B317-AA508B17B09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757FE-7A33-7F80-479C-228C4284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9000B-72EB-AA1A-C604-F538A5701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89C0-59B9-49E8-A400-A26C6A1FB36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erson walking with a stick in the desert&#10;&#10;Description automatically generated">
            <a:extLst>
              <a:ext uri="{FF2B5EF4-FFF2-40B4-BE49-F238E27FC236}">
                <a16:creationId xmlns:a16="http://schemas.microsoft.com/office/drawing/2014/main" id="{D7A6B79E-7BA1-42BD-CEC8-DE3CFBD3E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68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7E5BE-2E1B-39E6-788E-F7BAAA9DC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4FD98-B787-4B7A-8373-B25BFC4AB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1D817-84E9-96AC-E5B8-AC4B30EC5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231AF9-42E1-3DD0-AB69-C11EA1208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1EB8-F3C5-448A-B317-AA508B17B09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B512E-9F8C-568A-7712-5FD5D168C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DB737B-5FA6-6D5F-F711-2EF784B40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89C0-59B9-49E8-A400-A26C6A1F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8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A2AA6-C61C-9406-84AA-9E56887D4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E6FB0-B0A3-202F-796F-5EC64F0DB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4D02A1-0389-41BA-5FF0-A2511578C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2007DB-D0DA-1065-2526-384AF18769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E75E9C-C07D-B62C-D04F-A2DD10A3C8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94BFE-FC2D-46F4-2E86-AE41AFE5F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1EB8-F3C5-448A-B317-AA508B17B09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117C01-7DEA-7419-CBCD-5AE9AC1C4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6F591B-C590-9884-461E-847FEF064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89C0-59B9-49E8-A400-A26C6A1F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8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50742-A833-98B4-123C-B2D499E2B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690EE-80F9-4A43-5440-5540BD26D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1EB8-F3C5-448A-B317-AA508B17B09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6AF8D-7BA3-3D89-8ABE-5D76724FC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E5F46F-7D8B-2A1D-DADD-A17CCE5C4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89C0-59B9-49E8-A400-A26C6A1F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97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215CE6-85F7-1D24-AF53-723A6A890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1EB8-F3C5-448A-B317-AA508B17B09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6B73F5-CED3-094B-04E9-4006F725B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5D778-5598-55E7-7692-8F0DA7069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89C0-59B9-49E8-A400-A26C6A1F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43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D7869-A6EA-1C06-D920-EA7DCBB39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187A3-8D42-3F00-696A-6C860334D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124C69-FFC9-85C7-C364-683E5CCAA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DA075-EA5E-2E3F-5C97-E600CFBCF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1EB8-F3C5-448A-B317-AA508B17B09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9B3913-C23C-68DA-DBB3-329EED29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3A04A8-A1DA-1BE4-7340-D1FFCC8C8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89C0-59B9-49E8-A400-A26C6A1F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66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F1F2B-2AC9-AA11-1A1C-18F9AF022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45C600-E443-07DE-A443-CEAF1C8DF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EF6C-3C94-AD66-2A42-B42F0B2FA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91CE5C-6CEF-998D-13E0-75BD66DD6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1EB8-F3C5-448A-B317-AA508B17B09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3E488D-02F0-57FD-BFEB-0191D13E0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53E70-8063-8342-C98E-4C58B857A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89C0-59B9-49E8-A400-A26C6A1F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82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FAD8-9C01-5EFC-F60E-28544BF4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F4A73D-AF4B-141F-E876-C59434C7F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A3FF4-2930-F36D-84B4-0AD984AAF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1EB8-F3C5-448A-B317-AA508B17B09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246D8-6BB3-39D9-BF36-D33285082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794F6-8090-93AF-7CD6-543B5CAAB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89C0-59B9-49E8-A400-A26C6A1F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18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696CB6-6C1F-B786-A258-E10CCEE63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C28831-21A9-06E3-A8B5-4B6F50C64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FF9FA-36F7-1560-27BF-AAF062BAD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1EB8-F3C5-448A-B317-AA508B17B09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4EC3C-E710-E444-FDD1-EA7DAE8E4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365E4-B91D-E2F5-E0FD-FE73DBAC2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89C0-59B9-49E8-A400-A26C6A1F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41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esert with sand and hills&#10;&#10;Description automatically generated with medium confidence">
            <a:extLst>
              <a:ext uri="{FF2B5EF4-FFF2-40B4-BE49-F238E27FC236}">
                <a16:creationId xmlns:a16="http://schemas.microsoft.com/office/drawing/2014/main" id="{1323377C-1998-3E2C-E579-4CB2243CF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7C32A-694B-2B46-1CAA-ED22174BE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30" y="1878227"/>
            <a:ext cx="11963400" cy="497977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159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esert with sand and hills&#10;&#10;Description automatically generated with medium confidence">
            <a:extLst>
              <a:ext uri="{FF2B5EF4-FFF2-40B4-BE49-F238E27FC236}">
                <a16:creationId xmlns:a16="http://schemas.microsoft.com/office/drawing/2014/main" id="{624BB6FA-D611-5386-B0E2-DA30025B81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7C32A-694B-2B46-1CAA-ED22174BE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30" y="1878227"/>
            <a:ext cx="11963400" cy="497977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7647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esert with sand and hills&#10;&#10;Description automatically generated">
            <a:extLst>
              <a:ext uri="{FF2B5EF4-FFF2-40B4-BE49-F238E27FC236}">
                <a16:creationId xmlns:a16="http://schemas.microsoft.com/office/drawing/2014/main" id="{3DDFA488-BF37-0CC5-D226-9FDCE8D498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7C32A-694B-2B46-1CAA-ED22174BE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30" y="1878227"/>
            <a:ext cx="11963400" cy="497977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5501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esert with sand and hills&#10;&#10;Description automatically generated with medium confidence">
            <a:extLst>
              <a:ext uri="{FF2B5EF4-FFF2-40B4-BE49-F238E27FC236}">
                <a16:creationId xmlns:a16="http://schemas.microsoft.com/office/drawing/2014/main" id="{EBFE28DF-F62A-7011-726C-4D05771844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7C32A-694B-2B46-1CAA-ED22174BE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30" y="1878227"/>
            <a:ext cx="11963400" cy="497977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8277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esert with sand and text&#10;&#10;Description automatically generated with medium confidence">
            <a:extLst>
              <a:ext uri="{FF2B5EF4-FFF2-40B4-BE49-F238E27FC236}">
                <a16:creationId xmlns:a16="http://schemas.microsoft.com/office/drawing/2014/main" id="{3E972345-0855-35A0-D275-E2E2458C9B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7C32A-694B-2B46-1CAA-ED22174BE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30" y="1878227"/>
            <a:ext cx="11963400" cy="497977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4406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esert with sand and hills&#10;&#10;Description automatically generated with medium confidence">
            <a:extLst>
              <a:ext uri="{FF2B5EF4-FFF2-40B4-BE49-F238E27FC236}">
                <a16:creationId xmlns:a16="http://schemas.microsoft.com/office/drawing/2014/main" id="{E4782D1E-3719-C70A-347C-EED90A9BC8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7C32A-694B-2B46-1CAA-ED22174BE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30" y="1878227"/>
            <a:ext cx="11963400" cy="497977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3950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esert with sand and hills&#10;&#10;Description automatically generated with medium confidence">
            <a:extLst>
              <a:ext uri="{FF2B5EF4-FFF2-40B4-BE49-F238E27FC236}">
                <a16:creationId xmlns:a16="http://schemas.microsoft.com/office/drawing/2014/main" id="{09A3DC7E-C082-120A-4F84-C1E265AA7C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7C32A-694B-2B46-1CAA-ED22174BE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30" y="1878227"/>
            <a:ext cx="11963400" cy="497977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576263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4911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1A43A-3F46-3CF9-1138-3FDEE9718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B8B63-C5F7-524A-2198-BA396ABC1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83848-7F30-24CA-BB86-6A1B0B1C2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D1EB8-F3C5-448A-B317-AA508B17B09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E0999-0BB4-A9F7-943D-20B7F799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6D9E2-077D-E9AC-C403-1E3250F1C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489C0-59B9-49E8-A400-A26C6A1F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68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B0E968-B8F2-FC5D-CFE0-511566A38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7F4C8-56C6-456F-C667-C25AC29DF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48019-95F2-E484-38B0-1E9D570AE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D1EB8-F3C5-448A-B317-AA508B17B09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159BA-A644-93EC-3C6A-C9599BF13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28DE8-4770-B414-5AE1-314ED1BCB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489C0-59B9-49E8-A400-A26C6A1FB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19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41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640088-15DB-B145-A914-34361FAEF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Samuel was the last of the Judges </a:t>
            </a:r>
            <a:br>
              <a:rPr lang="en-US" dirty="0"/>
            </a:br>
            <a:r>
              <a:rPr lang="en-US" dirty="0"/>
              <a:t>(1 Sam. 7:6, 15-17 + 8:5-6, 19-20)</a:t>
            </a:r>
          </a:p>
          <a:p>
            <a:r>
              <a:rPr lang="en-US" dirty="0"/>
              <a:t>Samuel was a priest, as a descendant of Kohath, the son of Levi </a:t>
            </a:r>
            <a:br>
              <a:rPr lang="en-US" dirty="0"/>
            </a:br>
            <a:r>
              <a:rPr lang="en-US" dirty="0"/>
              <a:t>(1 Sam. 2:18; 3:3; 13:5-14; 15:20-23; 1 Chron. 6:16, 33)</a:t>
            </a:r>
          </a:p>
          <a:p>
            <a:r>
              <a:rPr lang="en-US" dirty="0"/>
              <a:t>Samuel was the beginning of the </a:t>
            </a:r>
            <a:r>
              <a:rPr lang="en-US"/>
              <a:t>period of the prophets </a:t>
            </a:r>
            <a:br>
              <a:rPr lang="en-US" dirty="0"/>
            </a:br>
            <a:r>
              <a:rPr lang="en-US" dirty="0"/>
              <a:t>(1 Sam. 3:1, 20; Acts 13:20; 3:24; Heb. 11:32)</a:t>
            </a:r>
          </a:p>
        </p:txBody>
      </p:sp>
    </p:spTree>
    <p:extLst>
      <p:ext uri="{BB962C8B-B14F-4D97-AF65-F5344CB8AC3E}">
        <p14:creationId xmlns:p14="http://schemas.microsoft.com/office/powerpoint/2010/main" val="2062903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640088-15DB-B145-A914-34361FAEF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Samuel’s parents were God-fearing Israelites (1 Sam. 1:3)</a:t>
            </a:r>
          </a:p>
          <a:p>
            <a:r>
              <a:rPr lang="en-US" dirty="0"/>
              <a:t>Hannah poured her soul to God for a son to give back to the Lord (1:11, 15)</a:t>
            </a:r>
          </a:p>
          <a:p>
            <a:r>
              <a:rPr lang="en-US" dirty="0"/>
              <a:t>When Samuel was weaned, she gave him to the Lord “forever” (1:22, 28)</a:t>
            </a:r>
          </a:p>
          <a:p>
            <a:r>
              <a:rPr lang="en-US" dirty="0"/>
              <a:t>Samuel was reared in Shiloh under the oversight of Eli the priest (2:11; 3:1)</a:t>
            </a:r>
          </a:p>
          <a:p>
            <a:r>
              <a:rPr lang="en-US" dirty="0"/>
              <a:t>Samuel “grew…in favor both with the Lord and men” (2:26)</a:t>
            </a:r>
          </a:p>
        </p:txBody>
      </p:sp>
    </p:spTree>
    <p:extLst>
      <p:ext uri="{BB962C8B-B14F-4D97-AF65-F5344CB8AC3E}">
        <p14:creationId xmlns:p14="http://schemas.microsoft.com/office/powerpoint/2010/main" val="3521141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640088-15DB-B145-A914-34361FAEF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30" y="1878227"/>
            <a:ext cx="12076670" cy="4979773"/>
          </a:xfrm>
        </p:spPr>
        <p:txBody>
          <a:bodyPr>
            <a:normAutofit/>
          </a:bodyPr>
          <a:lstStyle/>
          <a:p>
            <a:r>
              <a:rPr lang="en-US" dirty="0"/>
              <a:t>God did not speak very often to Israel in the time of Samuel’s childhood (3:1)</a:t>
            </a:r>
          </a:p>
          <a:p>
            <a:r>
              <a:rPr lang="en-US" dirty="0"/>
              <a:t>The Lord called Samuel as a boy to be His servant/prophet (3:1-10)</a:t>
            </a:r>
          </a:p>
          <a:p>
            <a:r>
              <a:rPr lang="en-US" dirty="0"/>
              <a:t>Samuel’s first prophecy was a message of judgment against Eli’s house </a:t>
            </a:r>
            <a:r>
              <a:rPr lang="en-US" sz="2600" dirty="0"/>
              <a:t>(3:11-14) </a:t>
            </a:r>
          </a:p>
          <a:p>
            <a:r>
              <a:rPr lang="en-US" dirty="0"/>
              <a:t>Samuel was now “established as a prophet of the Lord” (3:19-4:1)</a:t>
            </a:r>
          </a:p>
          <a:p>
            <a:r>
              <a:rPr lang="en-US" dirty="0"/>
              <a:t>Samuel was also called a “seer” (archaic term for prophet) (9:9, 11, 18, 19)</a:t>
            </a:r>
          </a:p>
        </p:txBody>
      </p:sp>
    </p:spTree>
    <p:extLst>
      <p:ext uri="{BB962C8B-B14F-4D97-AF65-F5344CB8AC3E}">
        <p14:creationId xmlns:p14="http://schemas.microsoft.com/office/powerpoint/2010/main" val="1702954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640088-15DB-B145-A914-34361FAEF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 a prophet, Samuel called on the people to return to the Lord (7:3-4)</a:t>
            </a:r>
          </a:p>
          <a:p>
            <a:r>
              <a:rPr lang="en-US" dirty="0"/>
              <a:t>As a priest, Samuel prayed and offered a sacrifice to the Lord for the people (7:5-9)</a:t>
            </a:r>
          </a:p>
          <a:p>
            <a:r>
              <a:rPr lang="en-US" dirty="0"/>
              <a:t>As a judge, Samuel reminded the people of the Lord’s deliverance (7:12-17)</a:t>
            </a:r>
          </a:p>
          <a:p>
            <a:r>
              <a:rPr lang="en-US" dirty="0"/>
              <a:t>Samuel’s work of intercession was remembered for many years (Psa. 99:6)</a:t>
            </a:r>
          </a:p>
        </p:txBody>
      </p:sp>
    </p:spTree>
    <p:extLst>
      <p:ext uri="{BB962C8B-B14F-4D97-AF65-F5344CB8AC3E}">
        <p14:creationId xmlns:p14="http://schemas.microsoft.com/office/powerpoint/2010/main" val="2131667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640088-15DB-B145-A914-34361FAEF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30" y="1878227"/>
            <a:ext cx="12076670" cy="4979773"/>
          </a:xfrm>
        </p:spPr>
        <p:txBody>
          <a:bodyPr>
            <a:normAutofit/>
          </a:bodyPr>
          <a:lstStyle/>
          <a:p>
            <a:r>
              <a:rPr lang="en-US" dirty="0"/>
              <a:t>The people rejected God as their King (8:7; 12:12)</a:t>
            </a:r>
          </a:p>
          <a:p>
            <a:r>
              <a:rPr lang="en-US" dirty="0"/>
              <a:t>They demanded “a king to judge us like all the nations” (8:5)</a:t>
            </a:r>
          </a:p>
          <a:p>
            <a:r>
              <a:rPr lang="en-US" dirty="0"/>
              <a:t>Samuel was displeased but obeyed the Lord (8:6-9, 22)</a:t>
            </a:r>
          </a:p>
          <a:p>
            <a:r>
              <a:rPr lang="en-US" dirty="0"/>
              <a:t>Samuel warned what a king would do to the nation (8:10-18)</a:t>
            </a:r>
          </a:p>
          <a:p>
            <a:r>
              <a:rPr lang="en-US" dirty="0"/>
              <a:t>Samuel anointed Saul as King over Israel and presented him to the people (10:1, 17-24)</a:t>
            </a:r>
          </a:p>
          <a:p>
            <a:r>
              <a:rPr lang="en-US" dirty="0"/>
              <a:t>Samuel instructed Israel in the right way and continued praying for them (12:13-25)</a:t>
            </a:r>
          </a:p>
          <a:p>
            <a:r>
              <a:rPr lang="en-US" dirty="0"/>
              <a:t>Samuel later anointed David to be king (16:13)</a:t>
            </a:r>
          </a:p>
        </p:txBody>
      </p:sp>
    </p:spTree>
    <p:extLst>
      <p:ext uri="{BB962C8B-B14F-4D97-AF65-F5344CB8AC3E}">
        <p14:creationId xmlns:p14="http://schemas.microsoft.com/office/powerpoint/2010/main" val="2425813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640088-15DB-B145-A914-34361FAEF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Saul offered a sacrifice, which he was not authorized to offer (13:8-9)</a:t>
            </a:r>
          </a:p>
          <a:p>
            <a:r>
              <a:rPr lang="en-US" dirty="0"/>
              <a:t>Samuel told Saul that he had sinned foolishly and his kingdom would be taken away (13:10-14)</a:t>
            </a:r>
          </a:p>
          <a:p>
            <a:r>
              <a:rPr lang="en-US" dirty="0"/>
              <a:t>Samuel instructed Saul to utterly destroy the Amalekites (15:1-3)</a:t>
            </a:r>
          </a:p>
          <a:p>
            <a:r>
              <a:rPr lang="en-US" dirty="0"/>
              <a:t>Saul spared the king and best livestock and was “unwilling” to obey God (15:7-9)</a:t>
            </a:r>
          </a:p>
          <a:p>
            <a:r>
              <a:rPr lang="en-US" dirty="0"/>
              <a:t>Samuel was grieved at Saul’s rebellion and spent all night with the Lord (15:10-11)</a:t>
            </a:r>
          </a:p>
          <a:p>
            <a:r>
              <a:rPr lang="en-US" dirty="0"/>
              <a:t>Samuel confronted Saul for not obeying the voice of the Lord (15:13-23)</a:t>
            </a:r>
          </a:p>
          <a:p>
            <a:r>
              <a:rPr lang="en-US" dirty="0"/>
              <a:t>Samuel’s strength as an intercessor was reflected years later (Jer. 15:1)</a:t>
            </a:r>
          </a:p>
        </p:txBody>
      </p:sp>
    </p:spTree>
    <p:extLst>
      <p:ext uri="{BB962C8B-B14F-4D97-AF65-F5344CB8AC3E}">
        <p14:creationId xmlns:p14="http://schemas.microsoft.com/office/powerpoint/2010/main" val="731264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640088-15DB-B145-A914-34361FAEF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Samuel wrote in a book about “the behavior of royalty” and “laid it up before the Lord” (10:25)</a:t>
            </a:r>
          </a:p>
          <a:p>
            <a:r>
              <a:rPr lang="en-US" dirty="0"/>
              <a:t>Samuel the seer recorded some of “the acts of King David” (1 Chron. 29:29), along with Nathan the prophet and Gad the seer</a:t>
            </a:r>
          </a:p>
        </p:txBody>
      </p:sp>
    </p:spTree>
    <p:extLst>
      <p:ext uri="{BB962C8B-B14F-4D97-AF65-F5344CB8AC3E}">
        <p14:creationId xmlns:p14="http://schemas.microsoft.com/office/powerpoint/2010/main" val="1362162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570</Words>
  <Application>Microsoft Office PowerPoint</Application>
  <PresentationFormat>Widescreen</PresentationFormat>
  <Paragraphs>33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Operator</cp:lastModifiedBy>
  <cp:revision>4</cp:revision>
  <dcterms:created xsi:type="dcterms:W3CDTF">2025-09-10T11:20:44Z</dcterms:created>
  <dcterms:modified xsi:type="dcterms:W3CDTF">2025-09-17T22:46:47Z</dcterms:modified>
</cp:coreProperties>
</file>