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2213351E-C7E3-A183-AB59-4BC7E04A7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79157"/>
            <a:ext cx="11849147" cy="5778841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F1043959-27F2-3BCA-CB96-267E15DE6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C6A31C9C-1AD8-3323-ED01-EA35FDAAB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518F5D2F-7FAB-99D7-F52E-D5A796659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69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79838C5D-C0A8-35CD-4A9A-C8CA199FC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88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7BEB6DC4-D6AB-66C8-EAC9-20DF73A90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8" r:id="rId3"/>
    <p:sldLayoutId id="2147483689" r:id="rId4"/>
    <p:sldLayoutId id="2147483690" r:id="rId5"/>
    <p:sldLayoutId id="2147483691" r:id="rId6"/>
    <p:sldLayoutId id="2147483681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337A712-93D8-51B4-6840-26B63350F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4"/>
          <a:stretch/>
        </p:blipFill>
        <p:spPr>
          <a:xfrm>
            <a:off x="504" y="284"/>
            <a:ext cx="12190992" cy="442208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AF6DE8-52CB-5FFD-89E6-5EEF4B84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B6F913-8EE1-1F0C-3EBD-235218DFC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parables?</a:t>
            </a:r>
          </a:p>
          <a:p>
            <a:pPr lvl="1"/>
            <a:r>
              <a:rPr lang="en-US" dirty="0"/>
              <a:t>Greek word = “throw beside, place alongside for comparison”</a:t>
            </a:r>
          </a:p>
          <a:p>
            <a:pPr lvl="1"/>
            <a:r>
              <a:rPr lang="en-US" dirty="0"/>
              <a:t>Real-life stories designed to clearly illustrate spiritual concepts and truths </a:t>
            </a:r>
          </a:p>
          <a:p>
            <a:pPr lvl="1"/>
            <a:r>
              <a:rPr lang="en-US" dirty="0"/>
              <a:t>PARABLE = AN EARTHLY STORY WITH A HEAVENLY MEANING</a:t>
            </a:r>
          </a:p>
          <a:p>
            <a:r>
              <a:rPr lang="en-US" dirty="0"/>
              <a:t>Why did Jesus teach in parables?</a:t>
            </a:r>
          </a:p>
          <a:p>
            <a:pPr lvl="1"/>
            <a:r>
              <a:rPr lang="en-US" dirty="0"/>
              <a:t>To reveal His truth to honest hearts (Matt. 13:11a, 17)</a:t>
            </a:r>
          </a:p>
          <a:p>
            <a:pPr lvl="1"/>
            <a:r>
              <a:rPr lang="en-US" dirty="0"/>
              <a:t>To conceal His truth from dishonest hearts (Matt. 13:11b, 13-15; Isa. 6:9-10)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earthly story</a:t>
            </a:r>
          </a:p>
          <a:p>
            <a:pPr lvl="1"/>
            <a:r>
              <a:rPr lang="en-US" dirty="0"/>
              <a:t>Sowers sow seed (Matt. 13:3; Luke 8:5)</a:t>
            </a:r>
          </a:p>
          <a:p>
            <a:pPr lvl="1"/>
            <a:r>
              <a:rPr lang="en-US" dirty="0"/>
              <a:t>Sowers scatter seed wherever they go and on all soils</a:t>
            </a:r>
          </a:p>
          <a:p>
            <a:pPr lvl="1"/>
            <a:r>
              <a:rPr lang="en-US" dirty="0"/>
              <a:t>The more seed the </a:t>
            </a:r>
            <a:r>
              <a:rPr lang="en-US" dirty="0" err="1"/>
              <a:t>sower</a:t>
            </a:r>
            <a:r>
              <a:rPr lang="en-US" dirty="0"/>
              <a:t> scatters, the more good results he will have</a:t>
            </a:r>
          </a:p>
          <a:p>
            <a:r>
              <a:rPr lang="en-US" dirty="0"/>
              <a:t>The heavenly meaning</a:t>
            </a:r>
          </a:p>
          <a:p>
            <a:pPr lvl="1"/>
            <a:r>
              <a:rPr lang="en-US" dirty="0"/>
              <a:t>Jesus is the ultimate Sower (John 3:2)</a:t>
            </a:r>
          </a:p>
          <a:p>
            <a:pPr lvl="1"/>
            <a:r>
              <a:rPr lang="en-US" dirty="0"/>
              <a:t>Every disciple of Jesus (you and me!) must be a “</a:t>
            </a:r>
            <a:r>
              <a:rPr lang="en-US" dirty="0" err="1"/>
              <a:t>sower</a:t>
            </a:r>
            <a:r>
              <a:rPr lang="en-US" dirty="0"/>
              <a:t>” (Mark 16:15)</a:t>
            </a:r>
          </a:p>
          <a:p>
            <a:pPr lvl="1"/>
            <a:r>
              <a:rPr lang="en-US" dirty="0"/>
              <a:t>Keep on planting, keep on watering, keep on trusting God’s increase (1 Cor. 3:6)</a:t>
            </a:r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earthly story</a:t>
            </a:r>
          </a:p>
          <a:p>
            <a:pPr lvl="1"/>
            <a:r>
              <a:rPr lang="en-US" dirty="0"/>
              <a:t>The seed was scattered on every soil without partiality to the soil</a:t>
            </a:r>
          </a:p>
          <a:p>
            <a:pPr lvl="1"/>
            <a:r>
              <a:rPr lang="en-US" dirty="0"/>
              <a:t>The same seed was scattered without any adjustment based on the soil</a:t>
            </a:r>
          </a:p>
          <a:p>
            <a:pPr lvl="1"/>
            <a:r>
              <a:rPr lang="en-US" dirty="0"/>
              <a:t>The seed possesses the same power, regardless of the soil</a:t>
            </a:r>
          </a:p>
          <a:p>
            <a:pPr lvl="1"/>
            <a:r>
              <a:rPr lang="en-US" dirty="0"/>
              <a:t>The seed was integrally indispensable in potential growth</a:t>
            </a:r>
          </a:p>
          <a:p>
            <a:pPr lvl="1"/>
            <a:r>
              <a:rPr lang="en-US" dirty="0"/>
              <a:t>The seed would only produce after its kind</a:t>
            </a:r>
          </a:p>
          <a:p>
            <a:r>
              <a:rPr lang="en-US" dirty="0"/>
              <a:t>The heavenly meaning</a:t>
            </a:r>
          </a:p>
          <a:p>
            <a:pPr lvl="1"/>
            <a:r>
              <a:rPr lang="en-US" dirty="0"/>
              <a:t>The seed is the word of God (Luke 8:11), the word of the kingdom (Matt. 13:19)</a:t>
            </a:r>
          </a:p>
          <a:p>
            <a:pPr lvl="1"/>
            <a:r>
              <a:rPr lang="en-US" dirty="0"/>
              <a:t>Each soil needs an opportunity to “hear the word” (13:19, 20, 22, 23)</a:t>
            </a:r>
          </a:p>
          <a:p>
            <a:pPr lvl="1"/>
            <a:r>
              <a:rPr lang="en-US" dirty="0"/>
              <a:t>End result not based solely on the power of the seed (Jas. 1:21; Rom. 1:16; Heb. 4:12)</a:t>
            </a:r>
          </a:p>
          <a:p>
            <a:pPr lvl="1"/>
            <a:r>
              <a:rPr lang="en-US"/>
              <a:t>The church </a:t>
            </a:r>
            <a:r>
              <a:rPr lang="en-US" dirty="0"/>
              <a:t>will not grow without teaching the Word (1 Pet. 1:23; Acts 6:7)</a:t>
            </a:r>
          </a:p>
          <a:p>
            <a:pPr lvl="1"/>
            <a:r>
              <a:rPr lang="en-US" dirty="0"/>
              <a:t>The word of God will only produce N.T. Christians (Matt. 28:18-20; Acts 11:26) </a:t>
            </a:r>
          </a:p>
        </p:txBody>
      </p:sp>
    </p:spTree>
    <p:extLst>
      <p:ext uri="{BB962C8B-B14F-4D97-AF65-F5344CB8AC3E}">
        <p14:creationId xmlns:p14="http://schemas.microsoft.com/office/powerpoint/2010/main" val="225047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earthly story</a:t>
            </a:r>
          </a:p>
          <a:p>
            <a:pPr lvl="1"/>
            <a:r>
              <a:rPr lang="en-US" dirty="0"/>
              <a:t>The wayside soil is hard, not allowing the seed to penetrate (Matt. 13:4)</a:t>
            </a:r>
          </a:p>
          <a:p>
            <a:pPr lvl="1"/>
            <a:r>
              <a:rPr lang="en-US" dirty="0"/>
              <a:t>The stony soil is shallow, not having depth for strong roots to grow (13:5-6)</a:t>
            </a:r>
          </a:p>
          <a:p>
            <a:pPr lvl="1"/>
            <a:r>
              <a:rPr lang="en-US" dirty="0"/>
              <a:t>The thorny soil is crowded, choking all signs of growth and life (13:7)</a:t>
            </a:r>
          </a:p>
          <a:p>
            <a:pPr lvl="1"/>
            <a:r>
              <a:rPr lang="en-US" dirty="0"/>
              <a:t>The good soil is productive, yielding abundant fruit (13:8)</a:t>
            </a:r>
          </a:p>
          <a:p>
            <a:r>
              <a:rPr lang="en-US" dirty="0"/>
              <a:t>The heavenly meaning</a:t>
            </a:r>
          </a:p>
          <a:p>
            <a:pPr lvl="1"/>
            <a:r>
              <a:rPr lang="en-US" dirty="0"/>
              <a:t>The hard heart hears the Word but is not open to it (Matt. 13:19)</a:t>
            </a:r>
          </a:p>
          <a:p>
            <a:pPr lvl="1"/>
            <a:r>
              <a:rPr lang="en-US" dirty="0"/>
              <a:t>The shallow heart obeys quickly but falls away when challenges arise (13:20-21)</a:t>
            </a:r>
          </a:p>
          <a:p>
            <a:pPr lvl="1"/>
            <a:r>
              <a:rPr lang="en-US" dirty="0"/>
              <a:t>The crowded heart obeys but allows cares, riches and pleasures to choke all growth, production and maturity (13:22; Luke 8:14)</a:t>
            </a:r>
          </a:p>
          <a:p>
            <a:pPr lvl="1"/>
            <a:r>
              <a:rPr lang="en-US" dirty="0"/>
              <a:t>The productive heart obeys and faithfully grows and teaches others (13:23; Luke 8:15)</a:t>
            </a:r>
          </a:p>
        </p:txBody>
      </p:sp>
    </p:spTree>
    <p:extLst>
      <p:ext uri="{BB962C8B-B14F-4D97-AF65-F5344CB8AC3E}">
        <p14:creationId xmlns:p14="http://schemas.microsoft.com/office/powerpoint/2010/main" val="3080328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earthly story</a:t>
            </a:r>
          </a:p>
          <a:p>
            <a:pPr lvl="1"/>
            <a:r>
              <a:rPr lang="en-US" dirty="0"/>
              <a:t>The birds devoured the seed (Matt. 13:4)</a:t>
            </a:r>
          </a:p>
          <a:p>
            <a:pPr lvl="1"/>
            <a:r>
              <a:rPr lang="en-US" dirty="0"/>
              <a:t>The sun scorched the growth of the seed (13:6)</a:t>
            </a:r>
          </a:p>
          <a:p>
            <a:pPr lvl="1"/>
            <a:r>
              <a:rPr lang="en-US" dirty="0"/>
              <a:t>The thorns choked the growth of the seed (13:7)</a:t>
            </a:r>
          </a:p>
          <a:p>
            <a:pPr lvl="1"/>
            <a:r>
              <a:rPr lang="en-US" dirty="0"/>
              <a:t>The enemy could not affect the good soil (13:8)</a:t>
            </a:r>
          </a:p>
          <a:p>
            <a:r>
              <a:rPr lang="en-US" dirty="0"/>
              <a:t>The heavenly meaning</a:t>
            </a:r>
          </a:p>
          <a:p>
            <a:pPr lvl="1"/>
            <a:r>
              <a:rPr lang="en-US" dirty="0"/>
              <a:t>Satan (the devil, the wicked one) works to prevent souls from being saved (Luke 8:12)</a:t>
            </a:r>
          </a:p>
          <a:p>
            <a:pPr lvl="1"/>
            <a:r>
              <a:rPr lang="en-US" dirty="0"/>
              <a:t>Satan uses trials and persecutions to cause Christians to turn and fall </a:t>
            </a:r>
            <a:br>
              <a:rPr lang="en-US" dirty="0"/>
            </a:br>
            <a:r>
              <a:rPr lang="en-US" dirty="0"/>
              <a:t>(1 Pet. 5:8-9; Job 1:8-12)</a:t>
            </a:r>
          </a:p>
          <a:p>
            <a:pPr lvl="1"/>
            <a:r>
              <a:rPr lang="en-US" dirty="0"/>
              <a:t>Satan uses cares, desires and pleasures to cause Christians to give in and give up </a:t>
            </a:r>
            <a:br>
              <a:rPr lang="en-US" dirty="0"/>
            </a:br>
            <a:r>
              <a:rPr lang="en-US" dirty="0"/>
              <a:t>(Jas. 1:14-15; 1 John 2:15-17)</a:t>
            </a:r>
          </a:p>
          <a:p>
            <a:pPr lvl="1"/>
            <a:r>
              <a:rPr lang="en-US" dirty="0"/>
              <a:t>Satan cannot operate when Christians keep on keeping the Word and producing for Christ (Matt. 4:1-11; Psa. 119:11; Jas. 4:7)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362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</a:t>
            </a:r>
            <a:r>
              <a:rPr lang="en-US"/>
              <a:t>will enroll </a:t>
            </a:r>
            <a:r>
              <a:rPr lang="en-US" dirty="0"/>
              <a:t>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grow and produce for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682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23</cp:revision>
  <cp:lastPrinted>2025-04-13T18:24:42Z</cp:lastPrinted>
  <dcterms:created xsi:type="dcterms:W3CDTF">2024-12-31T23:52:29Z</dcterms:created>
  <dcterms:modified xsi:type="dcterms:W3CDTF">2025-10-05T12:36:56Z</dcterms:modified>
</cp:coreProperties>
</file>