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65" r:id="rId5"/>
    <p:sldId id="266" r:id="rId6"/>
    <p:sldId id="262" r:id="rId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F25"/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water spouting out of a metal pipe&#10;&#10;Description automatically generated">
            <a:extLst>
              <a:ext uri="{FF2B5EF4-FFF2-40B4-BE49-F238E27FC236}">
                <a16:creationId xmlns:a16="http://schemas.microsoft.com/office/drawing/2014/main" id="{9958166B-2FB4-822C-2C7C-638F82F0E3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uring water into a pipe&#10;&#10;Description automatically generated">
            <a:extLst>
              <a:ext uri="{FF2B5EF4-FFF2-40B4-BE49-F238E27FC236}">
                <a16:creationId xmlns:a16="http://schemas.microsoft.com/office/drawing/2014/main" id="{2213351E-C7E3-A183-AB59-4BC7E04A7C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079157"/>
            <a:ext cx="11849147" cy="5778841"/>
          </a:xfrm>
        </p:spPr>
        <p:txBody>
          <a:bodyPr>
            <a:normAutofit/>
          </a:bodyPr>
          <a:lstStyle>
            <a:lvl1pPr marL="346075" indent="-346075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uring water into a pipe&#10;&#10;Description automatically generated">
            <a:extLst>
              <a:ext uri="{FF2B5EF4-FFF2-40B4-BE49-F238E27FC236}">
                <a16:creationId xmlns:a16="http://schemas.microsoft.com/office/drawing/2014/main" id="{54872F14-F404-B675-918A-F53DF67776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13470"/>
            <a:ext cx="11849147" cy="5144528"/>
          </a:xfrm>
        </p:spPr>
        <p:txBody>
          <a:bodyPr>
            <a:normAutofit/>
          </a:bodyPr>
          <a:lstStyle>
            <a:lvl1pPr marL="346075" indent="-346075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614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uring water into a pipe&#10;&#10;Description automatically generated">
            <a:extLst>
              <a:ext uri="{FF2B5EF4-FFF2-40B4-BE49-F238E27FC236}">
                <a16:creationId xmlns:a16="http://schemas.microsoft.com/office/drawing/2014/main" id="{A25435E6-5047-5904-CB6E-93F07D2514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13470"/>
            <a:ext cx="11849147" cy="5144528"/>
          </a:xfrm>
        </p:spPr>
        <p:txBody>
          <a:bodyPr>
            <a:normAutofit/>
          </a:bodyPr>
          <a:lstStyle>
            <a:lvl1pPr marL="346075" indent="-346075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746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ouring water into a pipe&#10;&#10;Description automatically generated">
            <a:extLst>
              <a:ext uri="{FF2B5EF4-FFF2-40B4-BE49-F238E27FC236}">
                <a16:creationId xmlns:a16="http://schemas.microsoft.com/office/drawing/2014/main" id="{EAA19458-F9D5-9C74-359E-9FEEFAC73C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13470"/>
            <a:ext cx="11849147" cy="5144528"/>
          </a:xfrm>
        </p:spPr>
        <p:txBody>
          <a:bodyPr>
            <a:normAutofit/>
          </a:bodyPr>
          <a:lstStyle>
            <a:lvl1pPr marL="346075" indent="-346075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21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uring water into a pipe&#10;&#10;Description automatically generated">
            <a:extLst>
              <a:ext uri="{FF2B5EF4-FFF2-40B4-BE49-F238E27FC236}">
                <a16:creationId xmlns:a16="http://schemas.microsoft.com/office/drawing/2014/main" id="{40F3C018-24CA-1809-4AF8-B79126807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13470"/>
            <a:ext cx="11849147" cy="5144528"/>
          </a:xfrm>
        </p:spPr>
        <p:txBody>
          <a:bodyPr>
            <a:normAutofit/>
          </a:bodyPr>
          <a:lstStyle>
            <a:lvl1pPr marL="346075" indent="-346075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269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uring water into a pipe&#10;&#10;Description automatically generated">
            <a:extLst>
              <a:ext uri="{FF2B5EF4-FFF2-40B4-BE49-F238E27FC236}">
                <a16:creationId xmlns:a16="http://schemas.microsoft.com/office/drawing/2014/main" id="{C083B9F5-8376-1F93-1DC9-9885DE935D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95849"/>
            <a:ext cx="11849147" cy="5062149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164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88" r:id="rId3"/>
    <p:sldLayoutId id="2147483692" r:id="rId4"/>
    <p:sldLayoutId id="2147483689" r:id="rId5"/>
    <p:sldLayoutId id="2147483690" r:id="rId6"/>
    <p:sldLayoutId id="2147483681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8770AC67-A6F5-DF49-31E1-E4335024CC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86"/>
          <a:stretch/>
        </p:blipFill>
        <p:spPr>
          <a:xfrm>
            <a:off x="504" y="284"/>
            <a:ext cx="12190992" cy="4471964"/>
          </a:xfrm>
          <a:prstGeom prst="rect">
            <a:avLst/>
          </a:prstGeom>
        </p:spPr>
      </p:pic>
      <p:pic>
        <p:nvPicPr>
          <p:cNvPr id="6" name="Picture 5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4F0F553A-7F93-343A-32D2-30439BCCF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3391B-52FD-15F2-AABE-A09A77611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 the Parable of the Tares, </a:t>
            </a:r>
            <a:br>
              <a:rPr lang="en-US" sz="3200" dirty="0"/>
            </a:br>
            <a:r>
              <a:rPr lang="en-US" sz="3200" dirty="0"/>
              <a:t>the “field” is “the world” (13:38) </a:t>
            </a:r>
          </a:p>
          <a:p>
            <a:r>
              <a:rPr lang="en-US" sz="3200" dirty="0"/>
              <a:t>In the Parable of the Dragnet, </a:t>
            </a:r>
            <a:br>
              <a:rPr lang="en-US" sz="3200" dirty="0"/>
            </a:br>
            <a:r>
              <a:rPr lang="en-US" sz="3200" dirty="0"/>
              <a:t>the “net” is the “kingdom”/church (13:47)</a:t>
            </a:r>
          </a:p>
        </p:txBody>
      </p:sp>
    </p:spTree>
    <p:extLst>
      <p:ext uri="{BB962C8B-B14F-4D97-AF65-F5344CB8AC3E}">
        <p14:creationId xmlns:p14="http://schemas.microsoft.com/office/powerpoint/2010/main" val="10858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3391B-52FD-15F2-AABE-A09A77611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“good” (13:24, 24) – the “wheat” (13:24, 25, 27, 29, 30, 37, 38)</a:t>
            </a:r>
          </a:p>
          <a:p>
            <a:pPr lvl="1"/>
            <a:r>
              <a:rPr lang="en-US" sz="2800" dirty="0"/>
              <a:t>These are the “righteous” “sons of the kingdom” (13:43, 49, 38)</a:t>
            </a:r>
          </a:p>
          <a:p>
            <a:r>
              <a:rPr lang="en-US" sz="3200" dirty="0"/>
              <a:t>The “bad” (13:48) – the “tares” (13:25, 26, 27, 29, 30, 38, 40)</a:t>
            </a:r>
          </a:p>
          <a:p>
            <a:pPr lvl="1"/>
            <a:r>
              <a:rPr lang="en-US" sz="2800" dirty="0"/>
              <a:t>These are the “wicked” “sons of the wicked one” (13:49, 38)</a:t>
            </a:r>
          </a:p>
          <a:p>
            <a:pPr lvl="1"/>
            <a:r>
              <a:rPr lang="en-US" sz="2800" dirty="0"/>
              <a:t>These are “all” who “practice lawlessness” and “offend” (13:41; cf. 7:23)</a:t>
            </a:r>
          </a:p>
          <a:p>
            <a:r>
              <a:rPr lang="en-US" sz="3200" dirty="0"/>
              <a:t>Three things to know about the “good” and the “bad”</a:t>
            </a:r>
          </a:p>
          <a:p>
            <a:pPr lvl="1"/>
            <a:r>
              <a:rPr lang="en-US" sz="2800" dirty="0"/>
              <a:t>They exist both in the world (field) and the kingdom/church (net)</a:t>
            </a:r>
          </a:p>
          <a:p>
            <a:pPr lvl="1"/>
            <a:r>
              <a:rPr lang="en-US" sz="2800" dirty="0"/>
              <a:t>In some ways, they can look alike (13:26) and be difficult to see difference</a:t>
            </a:r>
          </a:p>
          <a:p>
            <a:pPr lvl="1"/>
            <a:r>
              <a:rPr lang="en-US" sz="2800" dirty="0"/>
              <a:t>Christians must be “in” the world but “separate” (2 Cor. 6:17; Rom. 12:2)</a:t>
            </a:r>
          </a:p>
        </p:txBody>
      </p:sp>
    </p:spTree>
    <p:extLst>
      <p:ext uri="{BB962C8B-B14F-4D97-AF65-F5344CB8AC3E}">
        <p14:creationId xmlns:p14="http://schemas.microsoft.com/office/powerpoint/2010/main" val="28843130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3391B-52FD-15F2-AABE-A09A77611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Son of Man sows the good seed (i.e., His “sons”) (13:37)</a:t>
            </a:r>
          </a:p>
          <a:p>
            <a:pPr lvl="1"/>
            <a:r>
              <a:rPr lang="en-US" sz="2800" dirty="0"/>
              <a:t>He cares for the welfare of His people (13:29)</a:t>
            </a:r>
          </a:p>
          <a:p>
            <a:pPr lvl="1"/>
            <a:r>
              <a:rPr lang="en-US" sz="2800" dirty="0"/>
              <a:t>Ultimately, He is in charge (13:41)</a:t>
            </a:r>
          </a:p>
          <a:p>
            <a:r>
              <a:rPr lang="en-US" sz="3200" dirty="0"/>
              <a:t>The devil sows the wicked tares (i.e., his “sons”) (13:39)</a:t>
            </a:r>
          </a:p>
          <a:p>
            <a:pPr lvl="1"/>
            <a:r>
              <a:rPr lang="en-US" sz="2800" dirty="0"/>
              <a:t>He is “the enemy” (13:25, 28, 39) and “the wicked one” (13:38)</a:t>
            </a:r>
          </a:p>
          <a:p>
            <a:pPr lvl="1"/>
            <a:r>
              <a:rPr lang="en-US" sz="2800" dirty="0"/>
              <a:t>He is subtle, weak and a troublemaker (13:25)</a:t>
            </a:r>
          </a:p>
          <a:p>
            <a:pPr lvl="1"/>
            <a:r>
              <a:rPr lang="en-US" sz="2800" dirty="0"/>
              <a:t>He can make evil look good (Isa. 5:20; 2 Cor. 11:13-15)</a:t>
            </a:r>
          </a:p>
          <a:p>
            <a:r>
              <a:rPr lang="en-US" sz="3200" dirty="0"/>
              <a:t>These operate in both the world and in the church </a:t>
            </a:r>
          </a:p>
        </p:txBody>
      </p:sp>
    </p:spTree>
    <p:extLst>
      <p:ext uri="{BB962C8B-B14F-4D97-AF65-F5344CB8AC3E}">
        <p14:creationId xmlns:p14="http://schemas.microsoft.com/office/powerpoint/2010/main" val="22504756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3391B-52FD-15F2-AABE-A09A77611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13470"/>
            <a:ext cx="11955164" cy="514452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Ultimately, “the end” will come (Matt. 24:36; Rev. 20:11; 1 Cor. 15:24)</a:t>
            </a:r>
          </a:p>
          <a:p>
            <a:pPr lvl="1"/>
            <a:r>
              <a:rPr lang="en-US" dirty="0"/>
              <a:t>It is the time when Jesus sends forth His angels (13:30, 39, 49; cf. 25:31-33)</a:t>
            </a:r>
          </a:p>
          <a:p>
            <a:pPr lvl="1"/>
            <a:r>
              <a:rPr lang="en-US" dirty="0"/>
              <a:t>It is the time of final “harvest” and “gathering” (13:30, 39)</a:t>
            </a:r>
          </a:p>
          <a:p>
            <a:pPr lvl="1"/>
            <a:r>
              <a:rPr lang="en-US" dirty="0"/>
              <a:t>It is the time when God’s plan is “full” and complete (13:48)</a:t>
            </a:r>
          </a:p>
          <a:p>
            <a:pPr lvl="1"/>
            <a:r>
              <a:rPr lang="en-US" dirty="0"/>
              <a:t>It is the time when we reach the “shore” of eternity (13:48)</a:t>
            </a:r>
          </a:p>
          <a:p>
            <a:pPr lvl="1"/>
            <a:r>
              <a:rPr lang="en-US" dirty="0"/>
              <a:t>It is the time of eternal, final separation (13:30, 40-43, 48, 49; cf. 25:31-46; 2 Thess. 1:8-9)</a:t>
            </a:r>
          </a:p>
          <a:p>
            <a:r>
              <a:rPr lang="en-US" dirty="0"/>
              <a:t>The good/righteous will be gathered by angels and rewarded</a:t>
            </a:r>
          </a:p>
          <a:p>
            <a:pPr lvl="1"/>
            <a:r>
              <a:rPr lang="en-US" dirty="0"/>
              <a:t>They will be gathered and welcomed into God’s eternal “barn” (13:30, 39)</a:t>
            </a:r>
          </a:p>
          <a:p>
            <a:pPr lvl="1"/>
            <a:r>
              <a:rPr lang="en-US" dirty="0"/>
              <a:t>They will be gathered into God’s eternal “vessels” (13:48)</a:t>
            </a:r>
          </a:p>
          <a:p>
            <a:pPr lvl="1"/>
            <a:r>
              <a:rPr lang="en-US" dirty="0"/>
              <a:t>They will “shine forth as the sun” in the heavenly kingdom (13:43; 2 Pet. 1:11; Dan. 12:3)</a:t>
            </a:r>
          </a:p>
          <a:p>
            <a:r>
              <a:rPr lang="en-US" dirty="0"/>
              <a:t>The wicked/lawless will be gathered by angels and punished</a:t>
            </a:r>
          </a:p>
          <a:p>
            <a:pPr lvl="1"/>
            <a:r>
              <a:rPr lang="en-US" dirty="0"/>
              <a:t>They will be gathered out of the world and the church (13:41, 48-49)</a:t>
            </a:r>
          </a:p>
          <a:p>
            <a:pPr lvl="1"/>
            <a:r>
              <a:rPr lang="en-US" dirty="0"/>
              <a:t>They will be thrown away (13:48) into the furnace of fire (13:42, 50)</a:t>
            </a:r>
          </a:p>
          <a:p>
            <a:pPr lvl="1"/>
            <a:r>
              <a:rPr lang="en-US" dirty="0"/>
              <a:t>They will suffer fiercely in the real place of hell for eternity (13:42, 50)</a:t>
            </a:r>
          </a:p>
          <a:p>
            <a:r>
              <a:rPr lang="en-US" dirty="0"/>
              <a:t>It is not enough be in the net/church – must be productive &amp; distinct (1 Cor. 15:58)</a:t>
            </a:r>
          </a:p>
        </p:txBody>
      </p:sp>
    </p:spTree>
    <p:extLst>
      <p:ext uri="{BB962C8B-B14F-4D97-AF65-F5344CB8AC3E}">
        <p14:creationId xmlns:p14="http://schemas.microsoft.com/office/powerpoint/2010/main" val="30803285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95849"/>
            <a:ext cx="11955164" cy="50621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that Jesus is the Son of God – John 8:24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Acts 3:19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Matthew 10:32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Acts 22:16</a:t>
            </a:r>
          </a:p>
          <a:p>
            <a:pPr marL="801688" lvl="1" indent="-347663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marL="801688" lvl="1" indent="-347663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marL="801688" lvl="1" indent="-347663">
              <a:lnSpc>
                <a:spcPct val="100000"/>
              </a:lnSpc>
            </a:pPr>
            <a:r>
              <a:rPr lang="en-US" dirty="0"/>
              <a:t>God </a:t>
            </a:r>
            <a:r>
              <a:rPr lang="en-US"/>
              <a:t>will enroll </a:t>
            </a:r>
            <a:r>
              <a:rPr lang="en-US" dirty="0"/>
              <a:t>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Faithfully grow and produce for Christ – Matthew 25:23</a:t>
            </a:r>
          </a:p>
        </p:txBody>
      </p:sp>
    </p:spTree>
    <p:extLst>
      <p:ext uri="{BB962C8B-B14F-4D97-AF65-F5344CB8AC3E}">
        <p14:creationId xmlns:p14="http://schemas.microsoft.com/office/powerpoint/2010/main" val="2370918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3208</TotalTime>
  <Words>688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24</cp:revision>
  <cp:lastPrinted>2025-04-13T18:24:42Z</cp:lastPrinted>
  <dcterms:created xsi:type="dcterms:W3CDTF">2024-12-31T23:52:29Z</dcterms:created>
  <dcterms:modified xsi:type="dcterms:W3CDTF">2025-10-05T20:20:03Z</dcterms:modified>
</cp:coreProperties>
</file>