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8" r:id="rId4"/>
    <p:sldId id="269" r:id="rId5"/>
    <p:sldId id="265" r:id="rId6"/>
    <p:sldId id="267" r:id="rId7"/>
    <p:sldId id="270" r:id="rId8"/>
    <p:sldId id="262" r:id="rId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F25"/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water spouting out of a metal pipe&#10;&#10;Description automatically generated">
            <a:extLst>
              <a:ext uri="{FF2B5EF4-FFF2-40B4-BE49-F238E27FC236}">
                <a16:creationId xmlns:a16="http://schemas.microsoft.com/office/drawing/2014/main" id="{9958166B-2FB4-822C-2C7C-638F82F0E3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B07D3867-E371-813B-17D3-4F76E619BF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13470"/>
            <a:ext cx="11849147" cy="5144528"/>
          </a:xfrm>
        </p:spPr>
        <p:txBody>
          <a:bodyPr>
            <a:normAutofit/>
          </a:bodyPr>
          <a:lstStyle>
            <a:lvl1pPr marL="346075" indent="-346075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614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0A47E708-F040-15F6-6E92-AE28AF9C31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13470"/>
            <a:ext cx="11849147" cy="5144528"/>
          </a:xfrm>
        </p:spPr>
        <p:txBody>
          <a:bodyPr>
            <a:normAutofit/>
          </a:bodyPr>
          <a:lstStyle>
            <a:lvl1pPr marL="346075" indent="-346075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746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6E780BE7-A3FD-A73C-39E2-D71953D7D1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13470"/>
            <a:ext cx="11849147" cy="5144528"/>
          </a:xfrm>
        </p:spPr>
        <p:txBody>
          <a:bodyPr>
            <a:normAutofit/>
          </a:bodyPr>
          <a:lstStyle>
            <a:lvl1pPr marL="346075" indent="-346075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21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D2DAFECF-0877-23D6-5770-A8AE201BE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95849"/>
            <a:ext cx="11849147" cy="5062149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164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92" r:id="rId3"/>
    <p:sldLayoutId id="2147483689" r:id="rId4"/>
    <p:sldLayoutId id="214748368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808A7E73-5775-2583-50AC-36B2061EA7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53"/>
          <a:stretch/>
        </p:blipFill>
        <p:spPr>
          <a:xfrm>
            <a:off x="504" y="284"/>
            <a:ext cx="12190992" cy="4563404"/>
          </a:xfrm>
          <a:prstGeom prst="rect">
            <a:avLst/>
          </a:prstGeom>
        </p:spPr>
      </p:pic>
      <p:pic>
        <p:nvPicPr>
          <p:cNvPr id="7" name="Picture 6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AAE53D94-11CB-8A49-3593-C2C3D7FF9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3391B-52FD-15F2-AABE-A09A77611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Church’s Founder (Matt. 16:18)</a:t>
            </a:r>
          </a:p>
          <a:p>
            <a:pPr lvl="1"/>
            <a:r>
              <a:rPr lang="en-US" sz="2800" dirty="0"/>
              <a:t>Came as a baby to a poor family (Luke 2:1-20)</a:t>
            </a:r>
          </a:p>
          <a:p>
            <a:pPr lvl="1"/>
            <a:r>
              <a:rPr lang="en-US" sz="2800" dirty="0"/>
              <a:t>Raised in an obscure village (John 1:46; 7:52)</a:t>
            </a:r>
          </a:p>
          <a:p>
            <a:pPr lvl="1"/>
            <a:r>
              <a:rPr lang="en-US" sz="2800" dirty="0"/>
              <a:t>Remained poor His entire life (Luke 9:58; 2 Cor. 8:9)</a:t>
            </a:r>
          </a:p>
          <a:p>
            <a:pPr lvl="1"/>
            <a:r>
              <a:rPr lang="en-US" sz="2800" dirty="0"/>
              <a:t>His own people and their leaders rejected Him (John 1:11)</a:t>
            </a:r>
          </a:p>
          <a:p>
            <a:pPr lvl="1"/>
            <a:r>
              <a:rPr lang="en-US" sz="2800" dirty="0"/>
              <a:t>His own brothers did not believe in Him (John 7:5)</a:t>
            </a:r>
          </a:p>
          <a:p>
            <a:pPr lvl="1"/>
            <a:r>
              <a:rPr lang="en-US" sz="2800" dirty="0"/>
              <a:t>His own disciples deserted Him (John 6:66; Mark 14:50)</a:t>
            </a:r>
          </a:p>
          <a:p>
            <a:pPr lvl="1"/>
            <a:r>
              <a:rPr lang="en-US" sz="2800" dirty="0"/>
              <a:t>He was crucified and died alone (Matt. 27:46)</a:t>
            </a:r>
          </a:p>
        </p:txBody>
      </p:sp>
    </p:spTree>
    <p:extLst>
      <p:ext uri="{BB962C8B-B14F-4D97-AF65-F5344CB8AC3E}">
        <p14:creationId xmlns:p14="http://schemas.microsoft.com/office/powerpoint/2010/main" val="10858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3391B-52FD-15F2-AABE-A09A77611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13470"/>
            <a:ext cx="11955164" cy="5144528"/>
          </a:xfrm>
        </p:spPr>
        <p:txBody>
          <a:bodyPr>
            <a:normAutofit/>
          </a:bodyPr>
          <a:lstStyle/>
          <a:p>
            <a:r>
              <a:rPr lang="en-US" sz="3200" dirty="0"/>
              <a:t>The Church’s Founder (Matt. 16:18)</a:t>
            </a:r>
          </a:p>
          <a:p>
            <a:r>
              <a:rPr lang="en-US" sz="3200" dirty="0"/>
              <a:t>The Church’s Foundation (Eph. 2:20)</a:t>
            </a:r>
          </a:p>
          <a:p>
            <a:pPr lvl="1"/>
            <a:r>
              <a:rPr lang="en-US" sz="2700" dirty="0"/>
              <a:t>Ordinary men were chosen to lead this movement (Matt. 4:18-22)</a:t>
            </a:r>
          </a:p>
          <a:p>
            <a:pPr lvl="1"/>
            <a:r>
              <a:rPr lang="en-US" sz="2700" dirty="0"/>
              <a:t>These men were “uneducated and untrained” (Acts 4:13)</a:t>
            </a:r>
          </a:p>
          <a:p>
            <a:pPr lvl="1"/>
            <a:r>
              <a:rPr lang="en-US" sz="2700" dirty="0"/>
              <a:t>These men struggled with their own faith (Matt. 26:47-75; Gal. 2:11-21)</a:t>
            </a:r>
          </a:p>
          <a:p>
            <a:pPr lvl="1"/>
            <a:r>
              <a:rPr lang="en-US" sz="2700" dirty="0"/>
              <a:t>These men were regularly imprisoned and executed (Acts 4-5, 12, 16, 21-28)</a:t>
            </a:r>
          </a:p>
          <a:p>
            <a:pPr lvl="1"/>
            <a:r>
              <a:rPr lang="en-US" sz="2700" dirty="0"/>
              <a:t>Christ chose seemingly foolish, weak, despised intentionally (1 Cor. 1:26-31)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9882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3391B-52FD-15F2-AABE-A09A77611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Church’s Founder (Matt. 16:18)</a:t>
            </a:r>
          </a:p>
          <a:p>
            <a:r>
              <a:rPr lang="en-US" sz="3200" dirty="0"/>
              <a:t>The Church’s Foundation (Eph. 2:20)</a:t>
            </a:r>
          </a:p>
          <a:p>
            <a:r>
              <a:rPr lang="en-US" sz="3200" dirty="0"/>
              <a:t>The Church’s First Location (Luke 24:47)</a:t>
            </a:r>
          </a:p>
          <a:p>
            <a:pPr lvl="1"/>
            <a:r>
              <a:rPr lang="en-US" sz="2800" dirty="0"/>
              <a:t>This movement began in a small, little-known city: Jerusalem (Acts 2)</a:t>
            </a:r>
          </a:p>
          <a:p>
            <a:pPr lvl="1"/>
            <a:r>
              <a:rPr lang="en-US" sz="2800" dirty="0"/>
              <a:t>Its first several years were limited to that city and region (Acts 1-7)</a:t>
            </a:r>
          </a:p>
          <a:p>
            <a:pPr lvl="1"/>
            <a:r>
              <a:rPr lang="en-US" sz="2800" dirty="0"/>
              <a:t>It was persecution that drove the church beyond this city (Acts 8:1; 11:19)</a:t>
            </a:r>
          </a:p>
          <a:p>
            <a:r>
              <a:rPr lang="en-US" sz="3200" dirty="0"/>
              <a:t>While Christ’s church did not seem to have an impressive start, </a:t>
            </a:r>
            <a:br>
              <a:rPr lang="en-US" sz="3200" dirty="0"/>
            </a:br>
            <a:r>
              <a:rPr lang="en-US" sz="3200" dirty="0"/>
              <a:t>we must not despise “small things” </a:t>
            </a:r>
            <a:br>
              <a:rPr lang="en-US" sz="3200" dirty="0"/>
            </a:br>
            <a:r>
              <a:rPr lang="en-US" sz="3200" dirty="0"/>
              <a:t>(Zech. 4:10; John 7:24; 2 Kgs. 6:16; Rom. 8:31)</a:t>
            </a:r>
          </a:p>
        </p:txBody>
      </p:sp>
    </p:spTree>
    <p:extLst>
      <p:ext uri="{BB962C8B-B14F-4D97-AF65-F5344CB8AC3E}">
        <p14:creationId xmlns:p14="http://schemas.microsoft.com/office/powerpoint/2010/main" val="2009762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3391B-52FD-15F2-AABE-A09A77611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34" y="1713470"/>
            <a:ext cx="11849147" cy="5144528"/>
          </a:xfrm>
        </p:spPr>
        <p:txBody>
          <a:bodyPr>
            <a:normAutofit fontScale="92500" lnSpcReduction="20000"/>
          </a:bodyPr>
          <a:lstStyle/>
          <a:p>
            <a:pPr marL="282575" indent="-282575"/>
            <a:r>
              <a:rPr lang="en-US" sz="2700" dirty="0"/>
              <a:t>The church grew steadily in its early years</a:t>
            </a:r>
          </a:p>
          <a:p>
            <a:pPr lvl="1"/>
            <a:r>
              <a:rPr lang="en-US" dirty="0"/>
              <a:t>Started with 3,000 (Acts 2:41)</a:t>
            </a:r>
          </a:p>
          <a:p>
            <a:pPr lvl="1"/>
            <a:r>
              <a:rPr lang="en-US" dirty="0"/>
              <a:t>Grew to 5,000 (4:4)</a:t>
            </a:r>
          </a:p>
          <a:p>
            <a:pPr lvl="1"/>
            <a:r>
              <a:rPr lang="en-US" dirty="0"/>
              <a:t>Believers were increasingly added (5:14)</a:t>
            </a:r>
          </a:p>
          <a:p>
            <a:pPr lvl="1"/>
            <a:r>
              <a:rPr lang="en-US" dirty="0"/>
              <a:t>Number of disciples was multiplying (6:1) </a:t>
            </a:r>
          </a:p>
          <a:p>
            <a:pPr lvl="1"/>
            <a:r>
              <a:rPr lang="en-US" dirty="0"/>
              <a:t>Number of disciples multiplied greatly (6:7)</a:t>
            </a:r>
          </a:p>
          <a:p>
            <a:pPr lvl="1"/>
            <a:r>
              <a:rPr lang="en-US" dirty="0"/>
              <a:t>Multitudes heeded (8:6)</a:t>
            </a:r>
          </a:p>
          <a:p>
            <a:pPr lvl="1"/>
            <a:r>
              <a:rPr lang="en-US" dirty="0"/>
              <a:t>Churches multiplied (9:31)</a:t>
            </a:r>
          </a:p>
          <a:p>
            <a:pPr lvl="1"/>
            <a:r>
              <a:rPr lang="en-US" dirty="0"/>
              <a:t>Great number believed and turned (11:21, 24)</a:t>
            </a:r>
          </a:p>
          <a:p>
            <a:pPr lvl="1"/>
            <a:r>
              <a:rPr lang="en-US" dirty="0"/>
              <a:t>Great multitude believed (14:1)</a:t>
            </a:r>
          </a:p>
          <a:p>
            <a:pPr lvl="1"/>
            <a:r>
              <a:rPr lang="en-US" dirty="0"/>
              <a:t>Made many disciples (14:21)</a:t>
            </a:r>
          </a:p>
          <a:p>
            <a:pPr lvl="1"/>
            <a:r>
              <a:rPr lang="en-US" dirty="0"/>
              <a:t>Increased in number daily (16:5)</a:t>
            </a:r>
          </a:p>
          <a:p>
            <a:pPr lvl="1"/>
            <a:r>
              <a:rPr lang="en-US" dirty="0"/>
              <a:t>Great multitude joined (17:4)</a:t>
            </a:r>
          </a:p>
          <a:p>
            <a:pPr lvl="1"/>
            <a:r>
              <a:rPr lang="en-US" dirty="0"/>
              <a:t>Many believed (17:12)</a:t>
            </a:r>
          </a:p>
          <a:p>
            <a:pPr lvl="1"/>
            <a:r>
              <a:rPr lang="en-US" dirty="0"/>
              <a:t>Some joined and believed (17:34)</a:t>
            </a:r>
          </a:p>
          <a:p>
            <a:pPr lvl="1"/>
            <a:r>
              <a:rPr lang="en-US" dirty="0"/>
              <a:t>Many believed and were baptized (18:8)</a:t>
            </a:r>
          </a:p>
          <a:p>
            <a:pPr lvl="1"/>
            <a:r>
              <a:rPr lang="en-US" dirty="0"/>
              <a:t>Some were persuaded (28:24) </a:t>
            </a:r>
          </a:p>
          <a:p>
            <a:pPr lvl="1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3E8AA6E-42BF-0029-8F2C-F25104DCF3CB}"/>
              </a:ext>
            </a:extLst>
          </p:cNvPr>
          <p:cNvSpPr txBox="1">
            <a:spLocks/>
          </p:cNvSpPr>
          <p:nvPr/>
        </p:nvSpPr>
        <p:spPr>
          <a:xfrm>
            <a:off x="6021589" y="1713471"/>
            <a:ext cx="6475200" cy="52533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1pPr>
            <a:lvl2pPr marL="687388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700" dirty="0"/>
              <a:t>BECAUSE disciples were steadily preaching</a:t>
            </a:r>
          </a:p>
          <a:p>
            <a:pPr marL="454025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 BECAUSE of preaching (2:40-41)</a:t>
            </a:r>
          </a:p>
          <a:p>
            <a:pPr marL="454025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 BECAUSE of preaching (4:1-2)</a:t>
            </a:r>
          </a:p>
          <a:p>
            <a:pPr marL="454025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 BECAUSE of preaching (4:18-20; 5:12)</a:t>
            </a:r>
          </a:p>
          <a:p>
            <a:pPr marL="454025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 BECAUSE of preaching (5:42)</a:t>
            </a:r>
          </a:p>
          <a:p>
            <a:pPr marL="454025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 BECAUSE of preaching (6:7a)</a:t>
            </a:r>
          </a:p>
          <a:p>
            <a:pPr marL="454025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 BECAUSE of preaching (8:4-6)</a:t>
            </a:r>
          </a:p>
          <a:p>
            <a:pPr marL="454025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 BECAUSE of preaching (9:20, 22, 28-29)</a:t>
            </a:r>
          </a:p>
          <a:p>
            <a:pPr marL="454025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 BECAUSE of preaching (11:19-20)</a:t>
            </a:r>
          </a:p>
          <a:p>
            <a:pPr marL="454025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 BECAUSE of preaching (13:49; 14:1)</a:t>
            </a:r>
          </a:p>
          <a:p>
            <a:pPr marL="454025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 BECAUSE of preaching (14:21a)</a:t>
            </a:r>
          </a:p>
          <a:p>
            <a:pPr marL="454025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 BECAUSE of preaching (16:4-5)</a:t>
            </a:r>
          </a:p>
          <a:p>
            <a:pPr marL="454025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 BECAUSE of preaching (17:2-3)</a:t>
            </a:r>
          </a:p>
          <a:p>
            <a:pPr marL="454025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 BECAUSE of preaching (17:10-11, 13)</a:t>
            </a:r>
          </a:p>
          <a:p>
            <a:pPr marL="454025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 BECAUSE of preaching (17:22-33)</a:t>
            </a:r>
          </a:p>
          <a:p>
            <a:pPr marL="454025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 BECAUSE of preaching (18:4, 8)</a:t>
            </a:r>
          </a:p>
          <a:p>
            <a:pPr marL="454025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 BECAUSE of preaching (28:23-24)</a:t>
            </a:r>
          </a:p>
        </p:txBody>
      </p:sp>
    </p:spTree>
    <p:extLst>
      <p:ext uri="{BB962C8B-B14F-4D97-AF65-F5344CB8AC3E}">
        <p14:creationId xmlns:p14="http://schemas.microsoft.com/office/powerpoint/2010/main" val="22504756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3391B-52FD-15F2-AABE-A09A77611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The growth of THE CHURCH was proportional to the activity of THE WORD</a:t>
            </a:r>
          </a:p>
          <a:p>
            <a:pPr lvl="1"/>
            <a:r>
              <a:rPr lang="en-US" dirty="0"/>
              <a:t>“The word of God grew and multiplied” (Acts 12:24)</a:t>
            </a:r>
          </a:p>
          <a:p>
            <a:pPr lvl="1"/>
            <a:r>
              <a:rPr lang="en-US" dirty="0"/>
              <a:t>“The word of the Lord grew mightily and prevailed” (Acts 19:20)</a:t>
            </a:r>
          </a:p>
          <a:p>
            <a:r>
              <a:rPr lang="en-US" dirty="0"/>
              <a:t>The church ONLY GROWS where the gospel is preached (Acts 1:8)</a:t>
            </a:r>
          </a:p>
          <a:p>
            <a:r>
              <a:rPr lang="en-US" dirty="0"/>
              <a:t>We must ALL do OUR PART, working TOGETHER (Eph. 4:16; </a:t>
            </a:r>
            <a:r>
              <a:rPr lang="en-US" dirty="0" err="1"/>
              <a:t>Ecc</a:t>
            </a:r>
            <a:r>
              <a:rPr lang="en-US" dirty="0"/>
              <a:t>. 4:9)</a:t>
            </a:r>
          </a:p>
          <a:p>
            <a:r>
              <a:rPr lang="en-US" dirty="0"/>
              <a:t>We must then TRUST GOD with the growth (Mark 4:27)</a:t>
            </a:r>
          </a:p>
        </p:txBody>
      </p:sp>
    </p:spTree>
    <p:extLst>
      <p:ext uri="{BB962C8B-B14F-4D97-AF65-F5344CB8AC3E}">
        <p14:creationId xmlns:p14="http://schemas.microsoft.com/office/powerpoint/2010/main" val="2884313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3391B-52FD-15F2-AABE-A09A77611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Jesus said, “Go and make disciples of ALL the nations” (Matt. 28:19)</a:t>
            </a:r>
          </a:p>
          <a:p>
            <a:r>
              <a:rPr lang="en-US" dirty="0"/>
              <a:t>The Bible says that in about 30 years the gospel reached the whole world </a:t>
            </a:r>
            <a:br>
              <a:rPr lang="en-US" dirty="0"/>
            </a:br>
            <a:r>
              <a:rPr lang="en-US" dirty="0"/>
              <a:t>(Col. 1:6, 23; 1 Thess. 1:8; Rom. 10:18; 16:26; cf. Dan. 2:35)</a:t>
            </a:r>
          </a:p>
          <a:p>
            <a:r>
              <a:rPr lang="en-US" dirty="0"/>
              <a:t>The influence of Christ impacted the world wherever N.T. Christianity spread</a:t>
            </a:r>
          </a:p>
          <a:p>
            <a:r>
              <a:rPr lang="en-US" dirty="0"/>
              <a:t>This is NOT testimony to man’s great strength (2 Cor. 3:5; 4:7)</a:t>
            </a:r>
          </a:p>
          <a:p>
            <a:r>
              <a:rPr lang="en-US" dirty="0"/>
              <a:t>This is testimony to the power of the gospel (Rom. 1:16; Heb. 4:12)</a:t>
            </a:r>
          </a:p>
          <a:p>
            <a:r>
              <a:rPr lang="en-US" dirty="0"/>
              <a:t>The strong success and growth of the church depends on US!</a:t>
            </a:r>
          </a:p>
          <a:p>
            <a:pPr lvl="1"/>
            <a:r>
              <a:rPr lang="en-US" dirty="0"/>
              <a:t>We must sow the seed – plant the gospel one heart at a time (Mark 16:15)</a:t>
            </a:r>
          </a:p>
          <a:p>
            <a:pPr lvl="1"/>
            <a:r>
              <a:rPr lang="en-US" dirty="0"/>
              <a:t>We must help others to teach others – disciples making disciples (2 Tim. 2:2)</a:t>
            </a:r>
          </a:p>
          <a:p>
            <a:pPr lvl="1"/>
            <a:r>
              <a:rPr lang="en-US" dirty="0"/>
              <a:t>We must help to transform someone – from the inside out (2 Cor. 3:18)</a:t>
            </a:r>
          </a:p>
          <a:p>
            <a:pPr lvl="1"/>
            <a:r>
              <a:rPr lang="en-US" dirty="0"/>
              <a:t>We must live visibly for Christ – be salt, light and leaven (Matt. 5:13-16; 1 Cor. 5:6)</a:t>
            </a:r>
          </a:p>
          <a:p>
            <a:pPr lvl="1"/>
            <a:r>
              <a:rPr lang="en-US" dirty="0"/>
              <a:t>We must trust the process – God gives the increase (1 Cor. 3:6-7)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7006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95849"/>
            <a:ext cx="11955164" cy="50621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that Jesus is the Son of God – John 20:31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2 Peter 3:9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Galatians 3:27</a:t>
            </a:r>
          </a:p>
          <a:p>
            <a:pPr marL="801688" lvl="1" indent="-347663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marL="801688" lvl="1" indent="-347663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marL="801688" lvl="1" indent="-347663">
              <a:lnSpc>
                <a:spcPct val="100000"/>
              </a:lnSpc>
            </a:pPr>
            <a:r>
              <a:rPr lang="en-US" dirty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Diligently grow in the Lord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3409</TotalTime>
  <Words>903</Words>
  <Application>Microsoft Office PowerPoint</Application>
  <PresentationFormat>Widescreen</PresentationFormat>
  <Paragraphs>81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25</cp:revision>
  <cp:lastPrinted>2025-04-13T18:24:42Z</cp:lastPrinted>
  <dcterms:created xsi:type="dcterms:W3CDTF">2024-12-31T23:52:29Z</dcterms:created>
  <dcterms:modified xsi:type="dcterms:W3CDTF">2025-10-12T20:26:18Z</dcterms:modified>
</cp:coreProperties>
</file>