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1B2096AD-E574-A2A4-1B92-68BEC49FE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3F961B4C-E3B8-9690-E04D-B36B95CD6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2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4B4CC64A-6BF1-8418-7FF2-DF056B82A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6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fist&#10;&#10;Description automatically generated">
            <a:extLst>
              <a:ext uri="{FF2B5EF4-FFF2-40B4-BE49-F238E27FC236}">
                <a16:creationId xmlns:a16="http://schemas.microsoft.com/office/drawing/2014/main" id="{CBA6F4E9-F187-6127-0C69-AFCF7952A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5DCD042-C513-672A-DB74-EFF141D3F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6"/>
          <a:stretch/>
        </p:blipFill>
        <p:spPr>
          <a:xfrm>
            <a:off x="504" y="284"/>
            <a:ext cx="12190992" cy="4471964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EFA8B18F-D98B-FAE1-3129-77D5CCDA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YES! He cares (John 10:11-14; 1 Pet. 5:7)!</a:t>
            </a:r>
          </a:p>
          <a:p>
            <a:r>
              <a:rPr lang="en-US" dirty="0"/>
              <a:t>YES! He is with me (Heb. 13:5-6; Matt. 28:20)!</a:t>
            </a:r>
          </a:p>
          <a:p>
            <a:r>
              <a:rPr lang="en-US" dirty="0"/>
              <a:t>YES! He is helping, holding and carrying me (Psa. 46:1; Isa. 40:11)!</a:t>
            </a:r>
          </a:p>
          <a:p>
            <a:r>
              <a:rPr lang="en-US" dirty="0"/>
              <a:t>YES! He is working, even when I can’t see it (Phil. 1:6; Rom. 8:28)!</a:t>
            </a:r>
          </a:p>
          <a:p>
            <a:r>
              <a:rPr lang="en-US" dirty="0"/>
              <a:t>Therefore, I need to trust Him!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Because I assume that having Jesus means there will be no storms (Luke 6:22-23)</a:t>
            </a:r>
          </a:p>
          <a:p>
            <a:r>
              <a:rPr lang="en-US" sz="3000" dirty="0"/>
              <a:t>Because I expect Jesus to remove storms rather than refine my faith through them (Jas. 1:2-4)</a:t>
            </a:r>
          </a:p>
          <a:p>
            <a:r>
              <a:rPr lang="en-US" sz="3000" dirty="0"/>
              <a:t>Because I focus on myself instead of my Savior (Heb. 12:2; 2 Cor. 5:7)</a:t>
            </a:r>
          </a:p>
          <a:p>
            <a:r>
              <a:rPr lang="en-US" sz="3000" dirty="0"/>
              <a:t>Because I focus on what’s happening around me instead of who’s in the boat with me (Isa. 43:2; Psa. 23:4)</a:t>
            </a:r>
          </a:p>
          <a:p>
            <a:r>
              <a:rPr lang="en-US" sz="3000" dirty="0"/>
              <a:t>Because I focus on the “light affliction” instead of the “eternal weight of glory” (2 Cor. 4:16-18)</a:t>
            </a:r>
          </a:p>
          <a:p>
            <a:r>
              <a:rPr lang="en-US" sz="3000" dirty="0"/>
              <a:t>Therefore, I need to trust Him!</a:t>
            </a:r>
          </a:p>
        </p:txBody>
      </p:sp>
    </p:spTree>
    <p:extLst>
      <p:ext uri="{BB962C8B-B14F-4D97-AF65-F5344CB8AC3E}">
        <p14:creationId xmlns:p14="http://schemas.microsoft.com/office/powerpoint/2010/main" val="149987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commands every realm – He rebuked fevers (Luke 4:39), demons (Luke 4:35, 41) and storms (Luke 8:24)</a:t>
            </a:r>
          </a:p>
          <a:p>
            <a:r>
              <a:rPr lang="en-US" dirty="0"/>
              <a:t>Jesus controls all that He created </a:t>
            </a:r>
            <a:br>
              <a:rPr lang="en-US" dirty="0"/>
            </a:br>
            <a:r>
              <a:rPr lang="en-US" dirty="0"/>
              <a:t>(Psa. 95:5; Col. 1:16-17)</a:t>
            </a:r>
          </a:p>
          <a:p>
            <a:r>
              <a:rPr lang="en-US" dirty="0"/>
              <a:t>Jesus elicits obedience simply by His Word </a:t>
            </a:r>
            <a:br>
              <a:rPr lang="en-US" dirty="0"/>
            </a:br>
            <a:r>
              <a:rPr lang="en-US" dirty="0"/>
              <a:t>(Mark 4:41; Gen. 1:3; Matt. 7:24-25)</a:t>
            </a:r>
          </a:p>
          <a:p>
            <a:r>
              <a:rPr lang="en-US" dirty="0"/>
              <a:t>Jesus brings a supernatural calm to those who trust Him </a:t>
            </a:r>
            <a:br>
              <a:rPr lang="en-US" dirty="0"/>
            </a:br>
            <a:r>
              <a:rPr lang="en-US" dirty="0"/>
              <a:t>(Phil. 4:6-7; John 14:27)</a:t>
            </a:r>
          </a:p>
          <a:p>
            <a:r>
              <a:rPr lang="en-US" dirty="0"/>
              <a:t>Therefore, I need to trust Him! </a:t>
            </a:r>
          </a:p>
        </p:txBody>
      </p:sp>
    </p:spTree>
    <p:extLst>
      <p:ext uri="{BB962C8B-B14F-4D97-AF65-F5344CB8AC3E}">
        <p14:creationId xmlns:p14="http://schemas.microsoft.com/office/powerpoint/2010/main" val="1689331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4"/>
          </a:xfrm>
        </p:spPr>
        <p:txBody>
          <a:bodyPr>
            <a:normAutofit/>
          </a:bodyPr>
          <a:lstStyle/>
          <a:p>
            <a:r>
              <a:rPr lang="en-US" dirty="0"/>
              <a:t>There was only one boat of safety then—</a:t>
            </a:r>
            <a:br>
              <a:rPr lang="en-US" dirty="0"/>
            </a:br>
            <a:r>
              <a:rPr lang="en-US" dirty="0"/>
              <a:t>there is only one body of salvation now (Eph. 4:4-5)</a:t>
            </a:r>
          </a:p>
          <a:p>
            <a:r>
              <a:rPr lang="en-US" dirty="0"/>
              <a:t>There is only one way into that boat with Jesus—</a:t>
            </a:r>
            <a:br>
              <a:rPr lang="en-US" dirty="0"/>
            </a:br>
            <a:r>
              <a:rPr lang="en-US" dirty="0"/>
              <a:t>obedience to His commands (Acts 2:38, 47; Rom. 6:3-4)</a:t>
            </a:r>
          </a:p>
          <a:p>
            <a:pPr marL="914400" lvl="1" indent="-463550">
              <a:buFont typeface="Wingdings" panose="05000000000000000000" pitchFamily="2" charset="2"/>
              <a:buChar char="à"/>
            </a:pPr>
            <a:r>
              <a:rPr lang="en-US" dirty="0"/>
              <a:t>Salvation in Christ requires believing Jesus </a:t>
            </a:r>
            <a:r>
              <a:rPr lang="en-US"/>
              <a:t>is God’s Son (</a:t>
            </a:r>
            <a:r>
              <a:rPr lang="en-US" dirty="0"/>
              <a:t>Acts 16:31)</a:t>
            </a:r>
          </a:p>
          <a:p>
            <a:pPr marL="914400" lvl="1" indent="-463550">
              <a:buFont typeface="Wingdings" panose="05000000000000000000" pitchFamily="2" charset="2"/>
              <a:buChar char="à"/>
            </a:pPr>
            <a:r>
              <a:rPr lang="en-US" dirty="0"/>
              <a:t>Salvation in Christ requires repentance of sins (Acts 17:30)</a:t>
            </a:r>
          </a:p>
          <a:p>
            <a:pPr marL="914400" lvl="1" indent="-463550">
              <a:buFont typeface="Wingdings" panose="05000000000000000000" pitchFamily="2" charset="2"/>
              <a:buChar char="à"/>
            </a:pPr>
            <a:r>
              <a:rPr lang="en-US" dirty="0"/>
              <a:t>Salvation in Christ requires confession of faith (Rom. 10:9)</a:t>
            </a:r>
          </a:p>
          <a:p>
            <a:pPr marL="914400" lvl="1" indent="-463550">
              <a:buFont typeface="Wingdings" panose="05000000000000000000" pitchFamily="2" charset="2"/>
              <a:buChar char="à"/>
            </a:pPr>
            <a:r>
              <a:rPr lang="en-US" dirty="0"/>
              <a:t>Salvation in Christ requires baptism for salvation (Mark 16:16)</a:t>
            </a:r>
          </a:p>
          <a:p>
            <a:pPr marL="1314450" lvl="2" indent="-230188"/>
            <a:r>
              <a:rPr lang="en-US" dirty="0"/>
              <a:t>Only then is one forgiven of sins and added to His church (Acts 2:38, 47)</a:t>
            </a:r>
          </a:p>
          <a:p>
            <a:pPr marL="1314450" lvl="2" indent="-230188"/>
            <a:r>
              <a:rPr lang="en-US" dirty="0"/>
              <a:t>Only then is one registered as a citizen of heaven (Heb. 12:23)</a:t>
            </a:r>
          </a:p>
          <a:p>
            <a:pPr marL="914400" lvl="1" indent="-463550">
              <a:buFont typeface="Wingdings" panose="05000000000000000000" pitchFamily="2" charset="2"/>
              <a:buChar char="à"/>
            </a:pPr>
            <a:r>
              <a:rPr lang="en-US" dirty="0"/>
              <a:t>Salvation in Christ requires remaining faithful in His boat (Rev. 2:10)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418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cp:lastPrinted>2025-04-13T18:24:42Z</cp:lastPrinted>
  <dcterms:created xsi:type="dcterms:W3CDTF">2024-12-31T23:52:29Z</dcterms:created>
  <dcterms:modified xsi:type="dcterms:W3CDTF">2025-11-02T13:33:24Z</dcterms:modified>
</cp:coreProperties>
</file>