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7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C4"/>
    <a:srgbClr val="06396B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curtain&#10;&#10;Description automatically generated">
            <a:extLst>
              <a:ext uri="{FF2B5EF4-FFF2-40B4-BE49-F238E27FC236}">
                <a16:creationId xmlns:a16="http://schemas.microsoft.com/office/drawing/2014/main" id="{CF6ABBB8-0EFF-8663-51CF-997D83FC0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581665"/>
            <a:ext cx="11849147" cy="5276333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urtain&#10;&#10;Description automatically generated">
            <a:extLst>
              <a:ext uri="{FF2B5EF4-FFF2-40B4-BE49-F238E27FC236}">
                <a16:creationId xmlns:a16="http://schemas.microsoft.com/office/drawing/2014/main" id="{8B10E9DB-2C2E-8994-EC9B-06DCC477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0CA2A5-0780-0CD0-E002-9868A1866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9"/>
          <a:stretch/>
        </p:blipFill>
        <p:spPr>
          <a:xfrm>
            <a:off x="504" y="284"/>
            <a:ext cx="12190992" cy="456229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573D618-D243-3A65-A460-23F031C0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5590098"/>
            <a:ext cx="11870084" cy="1338602"/>
          </a:xfrm>
        </p:spPr>
        <p:txBody>
          <a:bodyPr>
            <a:normAutofit fontScale="92500"/>
          </a:bodyPr>
          <a:lstStyle/>
          <a:p>
            <a:pPr marL="282575" indent="-282575">
              <a:lnSpc>
                <a:spcPct val="85000"/>
              </a:lnSpc>
              <a:spcBef>
                <a:spcPts val="500"/>
              </a:spcBef>
            </a:pPr>
            <a:r>
              <a:rPr lang="en-US" sz="2800" dirty="0" err="1"/>
              <a:t>CHRISTians</a:t>
            </a:r>
            <a:r>
              <a:rPr lang="en-US" sz="2800" dirty="0"/>
              <a:t> are part of CHRIST’s church/body (Acts 2:41-47), NOT in isolation</a:t>
            </a:r>
          </a:p>
          <a:p>
            <a:pPr marL="282575" indent="-282575">
              <a:lnSpc>
                <a:spcPct val="85000"/>
              </a:lnSpc>
              <a:spcBef>
                <a:spcPts val="500"/>
              </a:spcBef>
            </a:pPr>
            <a:r>
              <a:rPr lang="en-US" sz="2800" dirty="0"/>
              <a:t>The Greek for “church” (</a:t>
            </a:r>
            <a:r>
              <a:rPr lang="en-US" sz="2800" i="1" dirty="0" err="1"/>
              <a:t>ekklesia</a:t>
            </a:r>
            <a:r>
              <a:rPr lang="en-US" sz="2800" dirty="0"/>
              <a:t>) means “assembly, gathering” (Acts 19:32, 39, 41)</a:t>
            </a:r>
          </a:p>
          <a:p>
            <a:pPr marL="282575" indent="-282575">
              <a:lnSpc>
                <a:spcPct val="85000"/>
              </a:lnSpc>
              <a:spcBef>
                <a:spcPts val="500"/>
              </a:spcBef>
            </a:pPr>
            <a:r>
              <a:rPr lang="en-US" sz="2800" dirty="0"/>
              <a:t>Choosing to NOT assemble does not align with being in Christ’s church (Heb. 10:25)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63D5-5F1A-C8E7-F523-1F032067DDF3}"/>
              </a:ext>
            </a:extLst>
          </p:cNvPr>
          <p:cNvSpPr txBox="1"/>
          <p:nvPr/>
        </p:nvSpPr>
        <p:spPr>
          <a:xfrm>
            <a:off x="161280" y="2879328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REMEMBER JESUS IN THE LORD’S SUPPER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Mt. 26:26-29; Acts 20:7; 1 Cor. 11:17-34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45734-9947-83BE-A518-91695D658FA0}"/>
              </a:ext>
            </a:extLst>
          </p:cNvPr>
          <p:cNvSpPr txBox="1"/>
          <p:nvPr/>
        </p:nvSpPr>
        <p:spPr>
          <a:xfrm>
            <a:off x="161280" y="3310215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SING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Eph. 5:19; Col. 3:16; 1 Cor. 14:15; Heb. 13:15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CBB2B-7095-E3A4-2708-DDABD66DE191}"/>
              </a:ext>
            </a:extLst>
          </p:cNvPr>
          <p:cNvSpPr txBox="1"/>
          <p:nvPr/>
        </p:nvSpPr>
        <p:spPr>
          <a:xfrm>
            <a:off x="161280" y="3748404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GIVE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Cor. 16:1-2; 2 Cor. 8-9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45081-7E6F-646A-EAB7-FB60677FE241}"/>
              </a:ext>
            </a:extLst>
          </p:cNvPr>
          <p:cNvSpPr txBox="1"/>
          <p:nvPr/>
        </p:nvSpPr>
        <p:spPr>
          <a:xfrm>
            <a:off x="161280" y="4171989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PRAY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Acts 2:42; Col. 3:17; Heb. 4:16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344E1-DF8D-724E-7A7D-667ED54C8CAD}"/>
              </a:ext>
            </a:extLst>
          </p:cNvPr>
          <p:cNvSpPr txBox="1"/>
          <p:nvPr/>
        </p:nvSpPr>
        <p:spPr>
          <a:xfrm>
            <a:off x="161280" y="4595574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ACTIVELY RECEIVE THE PREACHING OF GOD’S WORD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Acts 17:11; 20:7; 2 Tim. 4:2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40143-00F5-3025-0558-707C68657181}"/>
              </a:ext>
            </a:extLst>
          </p:cNvPr>
          <p:cNvSpPr txBox="1"/>
          <p:nvPr/>
        </p:nvSpPr>
        <p:spPr>
          <a:xfrm>
            <a:off x="161280" y="5026461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WHILE ASSEMBLED TOGETHER </a:t>
            </a:r>
            <a:r>
              <a:rPr lang="en-US" sz="2500" b="0" spc="-2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500" b="0" spc="-2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Acts 20:7; 1 Cor. 11:17-34; 14:23, 26, 40; Heb. 10:24-25</a:t>
            </a:r>
            <a:r>
              <a:rPr lang="en-US" sz="2500" b="0" spc="-2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4664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to the Lord in all things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950898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2158737"/>
            <a:ext cx="11849147" cy="2224726"/>
          </a:xfrm>
        </p:spPr>
        <p:txBody>
          <a:bodyPr>
            <a:normAutofit/>
          </a:bodyPr>
          <a:lstStyle/>
          <a:p>
            <a:r>
              <a:rPr lang="en-US" sz="3000" dirty="0"/>
              <a:t>Worship is not focused on self, things, wishes or traditions </a:t>
            </a:r>
            <a:br>
              <a:rPr lang="en-US" sz="3000" dirty="0"/>
            </a:br>
            <a:r>
              <a:rPr lang="en-US" sz="3000" dirty="0"/>
              <a:t>(Col. 2:22-23; 2 John 9)</a:t>
            </a:r>
          </a:p>
          <a:p>
            <a:r>
              <a:rPr lang="en-US" sz="3000" dirty="0"/>
              <a:t>Worship must be done according to Christ’s authority </a:t>
            </a:r>
            <a:br>
              <a:rPr lang="en-US" sz="3000" dirty="0"/>
            </a:br>
            <a:r>
              <a:rPr lang="en-US" sz="3000" dirty="0"/>
              <a:t>(Col. 3:17; John 4:23-24)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54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2601796"/>
            <a:ext cx="11849147" cy="2941164"/>
          </a:xfrm>
        </p:spPr>
        <p:txBody>
          <a:bodyPr>
            <a:normAutofit/>
          </a:bodyPr>
          <a:lstStyle/>
          <a:p>
            <a:r>
              <a:rPr lang="en-US" sz="3000" dirty="0"/>
              <a:t>Worship in the Old Testament was on the Sabbath (Ex. 20:8)</a:t>
            </a:r>
          </a:p>
          <a:p>
            <a:r>
              <a:rPr lang="en-US" sz="3000" dirty="0"/>
              <a:t>But that law was removed at the cross </a:t>
            </a:r>
            <a:br>
              <a:rPr lang="en-US" sz="3000" dirty="0"/>
            </a:br>
            <a:r>
              <a:rPr lang="en-US" sz="3000" dirty="0"/>
              <a:t>(Eph. 2:15-16; Col. 2:14; Gal. 3:19-25; Heb. 10:1-10)</a:t>
            </a:r>
          </a:p>
          <a:p>
            <a:r>
              <a:rPr lang="en-US" sz="3000" dirty="0"/>
              <a:t>We are under a new covenant, specifying the first day of week</a:t>
            </a:r>
            <a:br>
              <a:rPr lang="en-US" sz="3000" dirty="0"/>
            </a:br>
            <a:r>
              <a:rPr lang="en-US" sz="3000" dirty="0"/>
              <a:t>(Heb. 8:8-13; 9:15-17)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015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3035429"/>
            <a:ext cx="11849147" cy="2941164"/>
          </a:xfrm>
        </p:spPr>
        <p:txBody>
          <a:bodyPr>
            <a:normAutofit/>
          </a:bodyPr>
          <a:lstStyle/>
          <a:p>
            <a:r>
              <a:rPr lang="en-US" sz="3000" dirty="0"/>
              <a:t>God does not permit women to teach over or </a:t>
            </a:r>
            <a:br>
              <a:rPr lang="en-US" sz="3000" dirty="0"/>
            </a:br>
            <a:r>
              <a:rPr lang="en-US" sz="3000" dirty="0"/>
              <a:t>exercise authority over a man (1 Tim. 2:11-12)</a:t>
            </a:r>
          </a:p>
          <a:p>
            <a:r>
              <a:rPr lang="en-US" sz="3000" dirty="0"/>
              <a:t>God’s authority specifies roles for those in His church </a:t>
            </a:r>
            <a:br>
              <a:rPr lang="en-US" sz="3000" dirty="0"/>
            </a:br>
            <a:r>
              <a:rPr lang="en-US" sz="3000" dirty="0"/>
              <a:t>(1 Cor. 11:3; 1 Tim. 2:8; 3:1-13)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0115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3459638"/>
            <a:ext cx="11955164" cy="2941164"/>
          </a:xfrm>
        </p:spPr>
        <p:txBody>
          <a:bodyPr>
            <a:normAutofit/>
          </a:bodyPr>
          <a:lstStyle/>
          <a:p>
            <a:r>
              <a:rPr lang="en-US" sz="3000" dirty="0"/>
              <a:t>Observe the Lord’s Supper every first day of the week </a:t>
            </a:r>
            <a:br>
              <a:rPr lang="en-US" sz="3000" dirty="0"/>
            </a:br>
            <a:r>
              <a:rPr lang="en-US" sz="3000" dirty="0"/>
              <a:t>(Acts 2:42; 20:7; 1 Cor. 11:17-34; 16:1-2)</a:t>
            </a:r>
          </a:p>
          <a:p>
            <a:r>
              <a:rPr lang="en-US" sz="3000" dirty="0"/>
              <a:t>“Do this in remembrance of Me” (1 Cor. 11:24-25)</a:t>
            </a:r>
          </a:p>
          <a:p>
            <a:r>
              <a:rPr lang="en-US" sz="3000" dirty="0"/>
              <a:t>This is “communion” with the Lord and with each other (1 Cor. 10:16-17)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63D5-5F1A-C8E7-F523-1F032067DDF3}"/>
              </a:ext>
            </a:extLst>
          </p:cNvPr>
          <p:cNvSpPr txBox="1"/>
          <p:nvPr/>
        </p:nvSpPr>
        <p:spPr>
          <a:xfrm>
            <a:off x="161280" y="2879328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REMEMBER JESUS IN THE LORD’S SUPPER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Mt. 26:26-29; Acts 20:7; 1 Cor. 11:17-34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7547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3902698"/>
            <a:ext cx="11955164" cy="2941164"/>
          </a:xfrm>
        </p:spPr>
        <p:txBody>
          <a:bodyPr>
            <a:normAutofit/>
          </a:bodyPr>
          <a:lstStyle/>
          <a:p>
            <a:r>
              <a:rPr lang="en-US" sz="2800" dirty="0"/>
              <a:t>First, it is “to the Lord” (Eph. 5:19; Col. 3:16; Heb. 13:15)</a:t>
            </a:r>
          </a:p>
          <a:p>
            <a:r>
              <a:rPr lang="en-US" sz="2800" dirty="0"/>
              <a:t>Second, it is to “one another” (Eph. 5:19; Col. 3:16)</a:t>
            </a:r>
          </a:p>
          <a:p>
            <a:r>
              <a:rPr lang="en-US" sz="2800" dirty="0"/>
              <a:t>It must come from our “hearts” to be acceptable (Eph. 5:19; Col. 3:16)</a:t>
            </a:r>
          </a:p>
          <a:p>
            <a:r>
              <a:rPr lang="en-US" sz="2800" dirty="0"/>
              <a:t>God specifies vocal music, which excludes mechanical music (Rev. 22:18-19)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63D5-5F1A-C8E7-F523-1F032067DDF3}"/>
              </a:ext>
            </a:extLst>
          </p:cNvPr>
          <p:cNvSpPr txBox="1"/>
          <p:nvPr/>
        </p:nvSpPr>
        <p:spPr>
          <a:xfrm>
            <a:off x="161280" y="2879328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REMEMBER JESUS IN THE LORD’S SUPPER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Mt. 26:26-29; Acts 20:7; 1 Cor. 11:17-34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45734-9947-83BE-A518-91695D658FA0}"/>
              </a:ext>
            </a:extLst>
          </p:cNvPr>
          <p:cNvSpPr txBox="1"/>
          <p:nvPr/>
        </p:nvSpPr>
        <p:spPr>
          <a:xfrm>
            <a:off x="161280" y="3310215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SING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Eph. 5:19; Col. 3:16; 1 Cor. 14:15; Heb. 13:15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826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4326902"/>
            <a:ext cx="11955164" cy="2187018"/>
          </a:xfrm>
        </p:spPr>
        <p:txBody>
          <a:bodyPr>
            <a:normAutofit/>
          </a:bodyPr>
          <a:lstStyle/>
          <a:p>
            <a:r>
              <a:rPr lang="en-US" sz="2800" dirty="0"/>
              <a:t>Give as part of worship every first day of the week (1 Cor. 16:1-2)</a:t>
            </a:r>
          </a:p>
          <a:p>
            <a:r>
              <a:rPr lang="en-US" sz="2800" dirty="0"/>
              <a:t>Give as you have “purposed” and have “prospered” (2 Cor. 9:7; 1 Cor. 16:2)</a:t>
            </a:r>
          </a:p>
          <a:p>
            <a:r>
              <a:rPr lang="en-US" sz="2800" dirty="0"/>
              <a:t>Give cheerfully and willingly, with a longing heart (2 Cor. 8:3-5; 9:6-7)</a:t>
            </a:r>
          </a:p>
          <a:p>
            <a:r>
              <a:rPr lang="en-US" sz="2800" dirty="0"/>
              <a:t>Giving is designed to show “the sincerity of your love” (2 Cor. 8:8-9)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63D5-5F1A-C8E7-F523-1F032067DDF3}"/>
              </a:ext>
            </a:extLst>
          </p:cNvPr>
          <p:cNvSpPr txBox="1"/>
          <p:nvPr/>
        </p:nvSpPr>
        <p:spPr>
          <a:xfrm>
            <a:off x="161280" y="2879328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REMEMBER JESUS IN THE LORD’S SUPPER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Mt. 26:26-29; Acts 20:7; 1 Cor. 11:17-34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45734-9947-83BE-A518-91695D658FA0}"/>
              </a:ext>
            </a:extLst>
          </p:cNvPr>
          <p:cNvSpPr txBox="1"/>
          <p:nvPr/>
        </p:nvSpPr>
        <p:spPr>
          <a:xfrm>
            <a:off x="161280" y="3310215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SING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Eph. 5:19; Col. 3:16; 1 Cor. 14:15; Heb. 13:15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CBB2B-7095-E3A4-2708-DDABD66DE191}"/>
              </a:ext>
            </a:extLst>
          </p:cNvPr>
          <p:cNvSpPr txBox="1"/>
          <p:nvPr/>
        </p:nvSpPr>
        <p:spPr>
          <a:xfrm>
            <a:off x="161280" y="3748404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GIVE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Cor. 16:1-2; 2 Cor. 8-9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9982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4751111"/>
            <a:ext cx="11955164" cy="1960773"/>
          </a:xfrm>
        </p:spPr>
        <p:txBody>
          <a:bodyPr>
            <a:normAutofit/>
          </a:bodyPr>
          <a:lstStyle/>
          <a:p>
            <a:r>
              <a:rPr lang="en-US" sz="2800" dirty="0"/>
              <a:t>Prayer is to be directed to the Father (Matt. 6:9; John 16:23)</a:t>
            </a:r>
          </a:p>
          <a:p>
            <a:r>
              <a:rPr lang="en-US" sz="2800" dirty="0"/>
              <a:t>Prayer conveys our hearts to God in praise, thanksgiving, intercession, petitions (1 Tim. 2:1)</a:t>
            </a:r>
          </a:p>
          <a:p>
            <a:r>
              <a:rPr lang="en-US" sz="2800" dirty="0"/>
              <a:t>Prayer joins our hearts together before God’s throne (Acts 1:14; 4:24; 12:5)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63D5-5F1A-C8E7-F523-1F032067DDF3}"/>
              </a:ext>
            </a:extLst>
          </p:cNvPr>
          <p:cNvSpPr txBox="1"/>
          <p:nvPr/>
        </p:nvSpPr>
        <p:spPr>
          <a:xfrm>
            <a:off x="161280" y="2879328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REMEMBER JESUS IN THE LORD’S SUPPER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Mt. 26:26-29; Acts 20:7; 1 Cor. 11:17-34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45734-9947-83BE-A518-91695D658FA0}"/>
              </a:ext>
            </a:extLst>
          </p:cNvPr>
          <p:cNvSpPr txBox="1"/>
          <p:nvPr/>
        </p:nvSpPr>
        <p:spPr>
          <a:xfrm>
            <a:off x="161280" y="3310215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SING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Eph. 5:19; Col. 3:16; 1 Cor. 14:15; Heb. 13:15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CBB2B-7095-E3A4-2708-DDABD66DE191}"/>
              </a:ext>
            </a:extLst>
          </p:cNvPr>
          <p:cNvSpPr txBox="1"/>
          <p:nvPr/>
        </p:nvSpPr>
        <p:spPr>
          <a:xfrm>
            <a:off x="161280" y="3748404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GIVE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Cor. 16:1-2; 2 Cor. 8-9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45081-7E6F-646A-EAB7-FB60677FE241}"/>
              </a:ext>
            </a:extLst>
          </p:cNvPr>
          <p:cNvSpPr txBox="1"/>
          <p:nvPr/>
        </p:nvSpPr>
        <p:spPr>
          <a:xfrm>
            <a:off x="161280" y="4171989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PRAY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Acts 2:42; Col. 3:17; Heb. 4:16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0548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605D7-92BD-3D92-4EFB-80DA66F4E475}"/>
              </a:ext>
            </a:extLst>
          </p:cNvPr>
          <p:cNvSpPr txBox="1"/>
          <p:nvPr/>
        </p:nvSpPr>
        <p:spPr>
          <a:xfrm>
            <a:off x="161280" y="1586667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GOD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4:24; Matt. 4:10; Rev. 22:9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E32B8-B1B9-DF03-7528-1C6C785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5175318"/>
            <a:ext cx="11870084" cy="1498858"/>
          </a:xfrm>
        </p:spPr>
        <p:txBody>
          <a:bodyPr>
            <a:normAutofit/>
          </a:bodyPr>
          <a:lstStyle/>
          <a:p>
            <a:r>
              <a:rPr lang="en-US" sz="2800" dirty="0"/>
              <a:t>Preaching is the time when God speaks to us through His Word (1 Th. 2:13)</a:t>
            </a:r>
          </a:p>
          <a:p>
            <a:r>
              <a:rPr lang="en-US" sz="2800" dirty="0"/>
              <a:t>Preaching is the time for us to draw closer to God, learn the will of God, write His Word on our hearts, increase our faith (Rom. 10:14-17)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3C30BC-A9ED-16D4-A622-0D3D12CDCB2A}"/>
              </a:ext>
            </a:extLst>
          </p:cNvPr>
          <p:cNvSpPr txBox="1"/>
          <p:nvPr/>
        </p:nvSpPr>
        <p:spPr>
          <a:xfrm>
            <a:off x="161280" y="2017554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WORSHIP ON SUNDAY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John 20:1-28; Acts 20:7; 1 Cor. 16:1-2; Rev. 1:10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BE147-E1FA-DF32-F444-15BD216DC8FE}"/>
              </a:ext>
            </a:extLst>
          </p:cNvPr>
          <p:cNvSpPr txBox="1"/>
          <p:nvPr/>
        </p:nvSpPr>
        <p:spPr>
          <a:xfrm>
            <a:off x="161280" y="2455743"/>
            <a:ext cx="11945640" cy="430887"/>
          </a:xfrm>
          <a:prstGeom prst="rect">
            <a:avLst/>
          </a:prstGeom>
          <a:solidFill>
            <a:srgbClr val="06396B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LED BY CHRISTIAN MALES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Tim. 2:8-14; 1 Cor. 14:26-40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63D5-5F1A-C8E7-F523-1F032067DDF3}"/>
              </a:ext>
            </a:extLst>
          </p:cNvPr>
          <p:cNvSpPr txBox="1"/>
          <p:nvPr/>
        </p:nvSpPr>
        <p:spPr>
          <a:xfrm>
            <a:off x="161280" y="2879328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REMEMBER JESUS IN THE LORD’S SUPPER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Mt. 26:26-29; Acts 20:7; 1 Cor. 11:17-34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45734-9947-83BE-A518-91695D658FA0}"/>
              </a:ext>
            </a:extLst>
          </p:cNvPr>
          <p:cNvSpPr txBox="1"/>
          <p:nvPr/>
        </p:nvSpPr>
        <p:spPr>
          <a:xfrm>
            <a:off x="161280" y="3310215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SING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Eph. 5:19; Col. 3:16; 1 Cor. 14:15; Heb. 13:15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CBB2B-7095-E3A4-2708-DDABD66DE191}"/>
              </a:ext>
            </a:extLst>
          </p:cNvPr>
          <p:cNvSpPr txBox="1"/>
          <p:nvPr/>
        </p:nvSpPr>
        <p:spPr>
          <a:xfrm>
            <a:off x="161280" y="3748404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GIVE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pt-BR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 Cor. 16:1-2; 2 Cor. 8-9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45081-7E6F-646A-EAB7-FB60677FE241}"/>
              </a:ext>
            </a:extLst>
          </p:cNvPr>
          <p:cNvSpPr txBox="1"/>
          <p:nvPr/>
        </p:nvSpPr>
        <p:spPr>
          <a:xfrm>
            <a:off x="161280" y="4171989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PRAY TO THE LORD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Acts 2:42; Col. 3:17; Heb. 4:16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344E1-DF8D-724E-7A7D-667ED54C8CAD}"/>
              </a:ext>
            </a:extLst>
          </p:cNvPr>
          <p:cNvSpPr txBox="1"/>
          <p:nvPr/>
        </p:nvSpPr>
        <p:spPr>
          <a:xfrm>
            <a:off x="161280" y="4595574"/>
            <a:ext cx="1194564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ACTIVELY RECEIVE THE PREACHING OF GOD’S WORD 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(</a:t>
            </a:r>
            <a:r>
              <a:rPr lang="en-US" sz="2600" b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Acts 17:11; 20:7; 2 Tim. 4:2</a:t>
            </a:r>
            <a:r>
              <a:rPr lang="en-US" sz="2600" b="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18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1357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22</cp:revision>
  <cp:lastPrinted>2025-04-13T18:24:42Z</cp:lastPrinted>
  <dcterms:created xsi:type="dcterms:W3CDTF">2024-12-31T23:52:29Z</dcterms:created>
  <dcterms:modified xsi:type="dcterms:W3CDTF">2025-11-30T13:41:59Z</dcterms:modified>
</cp:coreProperties>
</file>