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301" r:id="rId3"/>
    <p:sldId id="258" r:id="rId4"/>
    <p:sldId id="312" r:id="rId5"/>
    <p:sldId id="259" r:id="rId6"/>
    <p:sldId id="261" r:id="rId7"/>
    <p:sldId id="267" r:id="rId8"/>
    <p:sldId id="271" r:id="rId9"/>
    <p:sldId id="273" r:id="rId10"/>
    <p:sldId id="276" r:id="rId11"/>
    <p:sldId id="282" r:id="rId12"/>
    <p:sldId id="309" r:id="rId13"/>
    <p:sldId id="283" r:id="rId14"/>
    <p:sldId id="284" r:id="rId15"/>
    <p:sldId id="307" r:id="rId16"/>
    <p:sldId id="285" r:id="rId17"/>
    <p:sldId id="310" r:id="rId18"/>
    <p:sldId id="286" r:id="rId19"/>
    <p:sldId id="287" r:id="rId20"/>
    <p:sldId id="288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9" r:id="rId29"/>
    <p:sldId id="300" r:id="rId30"/>
    <p:sldId id="305" r:id="rId31"/>
    <p:sldId id="306" r:id="rId32"/>
    <p:sldId id="302" r:id="rId33"/>
    <p:sldId id="303" r:id="rId34"/>
    <p:sldId id="304" r:id="rId35"/>
    <p:sldId id="311" r:id="rId36"/>
    <p:sldId id="308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78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1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5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8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7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30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680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7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6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78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8863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D203A-5B3A-A749-784F-B9F0969D0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25" y="746840"/>
            <a:ext cx="5402454" cy="251044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2556A2-5ABA-BA77-3ED0-4FF087416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25" y="3425899"/>
            <a:ext cx="5185297" cy="145861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 descr="Neon laser lights aligned to form a triangle">
            <a:extLst>
              <a:ext uri="{FF2B5EF4-FFF2-40B4-BE49-F238E27FC236}">
                <a16:creationId xmlns:a16="http://schemas.microsoft.com/office/drawing/2014/main" id="{F567C2D1-658F-3308-B03B-FFBBAA31C4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916" r="22305"/>
          <a:stretch/>
        </p:blipFill>
        <p:spPr>
          <a:xfrm>
            <a:off x="6062050" y="-1554"/>
            <a:ext cx="6120571" cy="6857999"/>
          </a:xfrm>
          <a:custGeom>
            <a:avLst/>
            <a:gdLst/>
            <a:ahLst/>
            <a:cxnLst/>
            <a:rect l="l" t="t" r="r" b="b"/>
            <a:pathLst>
              <a:path w="6129950" h="6861439">
                <a:moveTo>
                  <a:pt x="1687527" y="0"/>
                </a:moveTo>
                <a:lnTo>
                  <a:pt x="6129950" y="0"/>
                </a:lnTo>
                <a:lnTo>
                  <a:pt x="6129950" y="6858000"/>
                </a:lnTo>
                <a:lnTo>
                  <a:pt x="5040333" y="6858000"/>
                </a:lnTo>
                <a:lnTo>
                  <a:pt x="5040333" y="6861439"/>
                </a:lnTo>
                <a:lnTo>
                  <a:pt x="272442" y="6861439"/>
                </a:lnTo>
                <a:lnTo>
                  <a:pt x="196402" y="6549696"/>
                </a:lnTo>
                <a:cubicBezTo>
                  <a:pt x="-517926" y="3427393"/>
                  <a:pt x="946083" y="3323532"/>
                  <a:pt x="946083" y="1"/>
                </a:cubicBezTo>
                <a:lnTo>
                  <a:pt x="1687527" y="1"/>
                </a:lnTo>
                <a:close/>
              </a:path>
            </a:pathLst>
          </a:custGeom>
        </p:spPr>
      </p:pic>
      <p:pic>
        <p:nvPicPr>
          <p:cNvPr id="8" name="Picture 7" descr="A group of crosses on a hill&#10;&#10;Description automatically generated">
            <a:extLst>
              <a:ext uri="{FF2B5EF4-FFF2-40B4-BE49-F238E27FC236}">
                <a16:creationId xmlns:a16="http://schemas.microsoft.com/office/drawing/2014/main" id="{107C28B3-FDAF-0A45-EC83-AEF6A55490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554"/>
            <a:ext cx="12182621" cy="68579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446C478-0925-8633-BE2C-3F4078A069CD}"/>
              </a:ext>
            </a:extLst>
          </p:cNvPr>
          <p:cNvSpPr txBox="1"/>
          <p:nvPr/>
        </p:nvSpPr>
        <p:spPr>
          <a:xfrm>
            <a:off x="1180618" y="902825"/>
            <a:ext cx="96532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  From Worry To Happiness</a:t>
            </a:r>
          </a:p>
          <a:p>
            <a:r>
              <a:rPr lang="en-US" sz="5400" b="1" dirty="0">
                <a:solidFill>
                  <a:schemeClr val="bg1"/>
                </a:solidFill>
              </a:rPr>
              <a:t>                   Lesson 2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B39D36-A746-F434-84D3-E68EA09C28CC}"/>
              </a:ext>
            </a:extLst>
          </p:cNvPr>
          <p:cNvSpPr txBox="1"/>
          <p:nvPr/>
        </p:nvSpPr>
        <p:spPr>
          <a:xfrm>
            <a:off x="5602147" y="3739708"/>
            <a:ext cx="498290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Wednesday</a:t>
            </a:r>
            <a:r>
              <a:rPr lang="en-US" sz="28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Night</a:t>
            </a:r>
          </a:p>
          <a:p>
            <a:r>
              <a:rPr lang="en-US" sz="28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         </a:t>
            </a:r>
            <a:r>
              <a:rPr lang="en-US" sz="32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Bible class</a:t>
            </a:r>
          </a:p>
          <a:p>
            <a:r>
              <a:rPr lang="en-US" sz="32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 Palm Beach Lakes</a:t>
            </a:r>
          </a:p>
          <a:p>
            <a:r>
              <a:rPr lang="en-US" sz="3200" b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   church </a:t>
            </a:r>
            <a:r>
              <a:rPr lang="en-US" sz="32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of Christ</a:t>
            </a:r>
            <a:endParaRPr lang="en-US" sz="2800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32133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E21D6-3DC5-D894-9588-DDCA14968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468B-2F3F-E96A-4E7A-E2AB7C24B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0CA12-EC70-D350-9E80-088B67E0D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2160016"/>
            <a:ext cx="9627080" cy="3926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                            </a:t>
            </a:r>
            <a:r>
              <a:rPr lang="en-US" sz="2800" dirty="0"/>
              <a:t>The Bible Has The Answers</a:t>
            </a:r>
          </a:p>
          <a:p>
            <a:pPr marL="0" indent="0">
              <a:buNone/>
            </a:pPr>
            <a:r>
              <a:rPr lang="en-US" sz="2800" dirty="0"/>
              <a:t>	Guilt			Worry			Grief                </a:t>
            </a:r>
          </a:p>
          <a:p>
            <a:pPr marL="0" indent="0">
              <a:buNone/>
            </a:pPr>
            <a:r>
              <a:rPr lang="en-US" sz="2800" dirty="0"/>
              <a:t>	Sorrow		Anxiety			Insecurities </a:t>
            </a:r>
          </a:p>
          <a:p>
            <a:pPr marL="0" indent="0">
              <a:buNone/>
            </a:pPr>
            <a:r>
              <a:rPr lang="en-US" sz="2800" dirty="0"/>
              <a:t>	Joy			Fear				Sin</a:t>
            </a:r>
          </a:p>
          <a:p>
            <a:pPr marL="0" indent="0">
              <a:buNone/>
            </a:pPr>
            <a:r>
              <a:rPr lang="en-US" sz="2800" dirty="0"/>
              <a:t>	Hate			Discouragement		Love</a:t>
            </a:r>
          </a:p>
        </p:txBody>
      </p:sp>
    </p:spTree>
    <p:extLst>
      <p:ext uri="{BB962C8B-B14F-4D97-AF65-F5344CB8AC3E}">
        <p14:creationId xmlns:p14="http://schemas.microsoft.com/office/powerpoint/2010/main" val="1829288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E034F-7DEA-B314-5364-4077B4180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CE580-48D8-F0CC-B2BE-4DF81B398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                Our brain can produce </a:t>
            </a:r>
            <a:r>
              <a:rPr lang="en-US" sz="2800" u="sng" dirty="0"/>
              <a:t>False Memories</a:t>
            </a:r>
          </a:p>
          <a:p>
            <a:pPr marL="0" indent="0">
              <a:buNone/>
            </a:pPr>
            <a:r>
              <a:rPr lang="en-US" sz="2400" dirty="0"/>
              <a:t>*National Center for Biotechnology Information</a:t>
            </a:r>
          </a:p>
          <a:p>
            <a:pPr marL="0" indent="0">
              <a:buNone/>
            </a:pPr>
            <a:r>
              <a:rPr lang="en-US" sz="2400" dirty="0"/>
              <a:t>*Cognitive Neuroscience Society </a:t>
            </a:r>
          </a:p>
          <a:p>
            <a:pPr marL="0" indent="0">
              <a:buNone/>
            </a:pPr>
            <a:r>
              <a:rPr lang="en-US" sz="2400" dirty="0"/>
              <a:t>*Association of Psychological Science</a:t>
            </a:r>
          </a:p>
          <a:p>
            <a:pPr marL="0" indent="0">
              <a:buNone/>
            </a:pPr>
            <a:r>
              <a:rPr lang="en-US" sz="2400" dirty="0"/>
              <a:t>*National Institute of Health</a:t>
            </a:r>
          </a:p>
        </p:txBody>
      </p:sp>
    </p:spTree>
    <p:extLst>
      <p:ext uri="{BB962C8B-B14F-4D97-AF65-F5344CB8AC3E}">
        <p14:creationId xmlns:p14="http://schemas.microsoft.com/office/powerpoint/2010/main" val="2688596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69A85-42FB-9757-9CA1-04B0F0A1B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F170-8AD8-2780-D98F-74D2D3015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            </a:t>
            </a:r>
            <a:r>
              <a:rPr lang="en-US" sz="2800" b="1" dirty="0"/>
              <a:t>What we feel can be wrong and deceiving. </a:t>
            </a:r>
          </a:p>
          <a:p>
            <a:pPr marL="0" indent="0">
              <a:buNone/>
            </a:pPr>
            <a:r>
              <a:rPr lang="en-US" sz="2400" b="1" dirty="0"/>
              <a:t>            </a:t>
            </a:r>
            <a:r>
              <a:rPr lang="en-US" sz="2800" b="1" dirty="0"/>
              <a:t>Joshua chapter 7   Achan’s desire was wrong</a:t>
            </a:r>
          </a:p>
          <a:p>
            <a:pPr marL="0" indent="0">
              <a:buNone/>
            </a:pPr>
            <a:r>
              <a:rPr lang="en-US" sz="2800" b="1" dirty="0"/>
              <a:t>                                          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Best Bible Battles &amp; War Strategy">
            <a:extLst>
              <a:ext uri="{FF2B5EF4-FFF2-40B4-BE49-F238E27FC236}">
                <a16:creationId xmlns:a16="http://schemas.microsoft.com/office/drawing/2014/main" id="{8C26FBD6-D8A8-ECF4-D2E2-3984ECF172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460" y="4010138"/>
            <a:ext cx="4617080" cy="2757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787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539D4-F98F-DFC8-C4C4-7F0BF5C65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A546F-3D92-C6AA-1C11-88224EB1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47437-AC91-5F3E-AC5B-F697D4125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sz="2800" dirty="0"/>
              <a:t>What we feel can be wrong and deceiving  </a:t>
            </a:r>
          </a:p>
          <a:p>
            <a:r>
              <a:rPr lang="en-US" sz="2800" dirty="0"/>
              <a:t> Having a “feeling” is different than following </a:t>
            </a:r>
          </a:p>
          <a:p>
            <a:pPr marL="0" indent="0">
              <a:buNone/>
            </a:pPr>
            <a:r>
              <a:rPr lang="en-US" sz="2800" dirty="0"/>
              <a:t>    the truth. </a:t>
            </a:r>
          </a:p>
          <a:p>
            <a:pPr marL="0" indent="0">
              <a:buNone/>
            </a:pPr>
            <a:r>
              <a:rPr lang="en-US" sz="2800" dirty="0"/>
              <a:t>    Salvation is too important of a subject to depend on </a:t>
            </a:r>
          </a:p>
          <a:p>
            <a:pPr marL="0" indent="0">
              <a:buNone/>
            </a:pPr>
            <a:r>
              <a:rPr lang="en-US" sz="2800" dirty="0"/>
              <a:t>    a </a:t>
            </a:r>
            <a:r>
              <a:rPr lang="en-US" sz="2800" u="sng" dirty="0"/>
              <a:t>feeling</a:t>
            </a:r>
            <a:r>
              <a:rPr lang="en-US" sz="2800" dirty="0"/>
              <a:t>. It must be according to God’s word.</a:t>
            </a:r>
          </a:p>
          <a:p>
            <a:pPr marL="0" indent="0">
              <a:buNone/>
            </a:pPr>
            <a:r>
              <a:rPr lang="en-US" sz="2800" dirty="0"/>
              <a:t>    Jeremiah 17:9 </a:t>
            </a:r>
          </a:p>
        </p:txBody>
      </p:sp>
    </p:spTree>
    <p:extLst>
      <p:ext uri="{BB962C8B-B14F-4D97-AF65-F5344CB8AC3E}">
        <p14:creationId xmlns:p14="http://schemas.microsoft.com/office/powerpoint/2010/main" val="3385123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DD67C-D348-4FCE-21B3-26AD5269B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6CC4C-4F54-1573-6D3D-1170DD719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</a:t>
            </a:r>
            <a:r>
              <a:rPr lang="en-US" sz="2800" dirty="0"/>
              <a:t>From the author</a:t>
            </a:r>
          </a:p>
          <a:p>
            <a:pPr marL="0" indent="0">
              <a:buNone/>
            </a:pPr>
            <a:r>
              <a:rPr lang="en-US" sz="2400" dirty="0"/>
              <a:t>“Cognitive restructuring of the mind goes deeper than mere</a:t>
            </a:r>
          </a:p>
          <a:p>
            <a:pPr marL="0" indent="0">
              <a:buNone/>
            </a:pPr>
            <a:r>
              <a:rPr lang="en-US" sz="2400" dirty="0"/>
              <a:t> intellectual assent. We need to learn and internalize vital </a:t>
            </a:r>
          </a:p>
          <a:p>
            <a:pPr marL="0" indent="0">
              <a:buNone/>
            </a:pPr>
            <a:r>
              <a:rPr lang="en-US" sz="2400" dirty="0"/>
              <a:t>  principles until they become second nature to us. Such</a:t>
            </a:r>
          </a:p>
          <a:p>
            <a:pPr marL="0" indent="0">
              <a:buNone/>
            </a:pPr>
            <a:r>
              <a:rPr lang="en-US" sz="2400" dirty="0"/>
              <a:t> changes will produce a life of happiness and productivity.” </a:t>
            </a:r>
          </a:p>
          <a:p>
            <a:pPr marL="0" indent="0">
              <a:buNone/>
            </a:pPr>
            <a:r>
              <a:rPr lang="en-US" sz="2400" dirty="0"/>
              <a:t>                     From Worry to Happiness-  Bill W. Flatt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42041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A517-37B2-1971-ADEC-BDDFFD68A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A957F-C35B-AD59-F1DC-54FF615F3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5281" y="2160016"/>
            <a:ext cx="9486690" cy="39261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</a:t>
            </a:r>
            <a:r>
              <a:rPr lang="en-US" sz="3200" dirty="0"/>
              <a:t>Take Away from Last Week</a:t>
            </a:r>
          </a:p>
          <a:p>
            <a:pPr marL="0" indent="0">
              <a:buNone/>
            </a:pPr>
            <a:r>
              <a:rPr lang="en-US" sz="2800" dirty="0"/>
              <a:t>Our feelings come from our brain taking in outside </a:t>
            </a:r>
            <a:r>
              <a:rPr lang="en-US" sz="2800" u="sng" dirty="0"/>
              <a:t>stimuli</a:t>
            </a:r>
            <a:r>
              <a:rPr lang="en-US" sz="2800" dirty="0"/>
              <a:t> and trying to handle what is coming in.</a:t>
            </a:r>
          </a:p>
          <a:p>
            <a:pPr marL="0" indent="0">
              <a:buNone/>
            </a:pPr>
            <a:r>
              <a:rPr lang="en-US" sz="2800" dirty="0"/>
              <a:t>So, WE DO NOT have to be mad at the driver that cuts us off on the highway.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259751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16157-A14E-DEA9-A3C0-37ECD7BB6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9AE7A-8FE3-12BE-A62E-E5106232E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              </a:t>
            </a:r>
            <a:r>
              <a:rPr lang="en-US" sz="4000" b="1" dirty="0"/>
              <a:t>How to Handle Guilt Feelings</a:t>
            </a:r>
          </a:p>
          <a:p>
            <a:pPr marL="0" indent="0">
              <a:buNone/>
            </a:pPr>
            <a:r>
              <a:rPr lang="en-US" sz="2800" b="1" dirty="0"/>
              <a:t>                                Regret and Addiction</a:t>
            </a:r>
            <a:endParaRPr lang="en-US" sz="1400" b="1" dirty="0"/>
          </a:p>
        </p:txBody>
      </p:sp>
      <p:pic>
        <p:nvPicPr>
          <p:cNvPr id="2050" name="Picture 2" descr="Guilt - Emotions - iResearchNet">
            <a:extLst>
              <a:ext uri="{FF2B5EF4-FFF2-40B4-BE49-F238E27FC236}">
                <a16:creationId xmlns:a16="http://schemas.microsoft.com/office/drawing/2014/main" id="{D7DFAE27-B8D6-2474-AA67-AC64D7C26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420" y="4123092"/>
            <a:ext cx="3185160" cy="2279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579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7221F-AA5D-27FD-ACA3-79A1A2C73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D4FE7-93CC-97BE-4697-3C1282DB3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/>
              <a:t>Guilt:      a. the state of one who has committed an offense </a:t>
            </a:r>
          </a:p>
          <a:p>
            <a:pPr marL="0" indent="0">
              <a:buNone/>
            </a:pPr>
            <a:r>
              <a:rPr lang="en-US" b="1" dirty="0"/>
              <a:t>                        especially consciously. </a:t>
            </a:r>
          </a:p>
          <a:p>
            <a:pPr marL="0" indent="0">
              <a:buNone/>
            </a:pPr>
            <a:r>
              <a:rPr lang="en-US" b="1" dirty="0"/>
              <a:t>                       b. feelings of deserving blame especially for imagined </a:t>
            </a:r>
          </a:p>
          <a:p>
            <a:pPr marL="0" indent="0">
              <a:buNone/>
            </a:pPr>
            <a:r>
              <a:rPr lang="en-US" b="1" dirty="0"/>
              <a:t>                       offenses or from a sense on inadequacy.</a:t>
            </a:r>
          </a:p>
        </p:txBody>
      </p:sp>
    </p:spTree>
    <p:extLst>
      <p:ext uri="{BB962C8B-B14F-4D97-AF65-F5344CB8AC3E}">
        <p14:creationId xmlns:p14="http://schemas.microsoft.com/office/powerpoint/2010/main" val="2273314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D5B08-CD89-AE84-75FE-2CB576E6E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3F479-3375-4F64-9E34-9443F01F9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                        Problems with guilt</a:t>
            </a:r>
          </a:p>
          <a:p>
            <a:pPr marL="514350" indent="-514350">
              <a:buAutoNum type="arabicPeriod"/>
            </a:pPr>
            <a:r>
              <a:rPr lang="en-US" sz="3200" dirty="0"/>
              <a:t>So many suffer from guilt that do not</a:t>
            </a:r>
          </a:p>
          <a:p>
            <a:pPr marL="0" indent="0">
              <a:buNone/>
            </a:pPr>
            <a:r>
              <a:rPr lang="en-US" sz="3200" dirty="0"/>
              <a:t>     need to.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2"/>
                </a:solidFill>
              </a:rPr>
              <a:t>2.</a:t>
            </a:r>
            <a:r>
              <a:rPr lang="en-US" sz="3200" dirty="0"/>
              <a:t>  Others do not feel guilt  and should.</a:t>
            </a:r>
          </a:p>
        </p:txBody>
      </p:sp>
    </p:spTree>
    <p:extLst>
      <p:ext uri="{BB962C8B-B14F-4D97-AF65-F5344CB8AC3E}">
        <p14:creationId xmlns:p14="http://schemas.microsoft.com/office/powerpoint/2010/main" val="3704833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6572A-186B-F553-A44F-636659BBF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B589B-7FBB-2DB1-07AF-B2D792E7D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lphaUcPeriod"/>
            </a:pPr>
            <a:r>
              <a:rPr lang="en-US" sz="2400" dirty="0"/>
              <a:t>We can be entrapped in “bothered conscience”</a:t>
            </a:r>
          </a:p>
          <a:p>
            <a:pPr marL="457200" indent="-457200">
              <a:buAutoNum type="alphaUcPeriod"/>
            </a:pPr>
            <a:r>
              <a:rPr lang="en-US" sz="2400" dirty="0"/>
              <a:t>The problem for many is accepting God’s forgiveness.</a:t>
            </a:r>
          </a:p>
          <a:p>
            <a:pPr marL="457200" indent="-457200">
              <a:buAutoNum type="alphaUcPeriod"/>
            </a:pPr>
            <a:r>
              <a:rPr lang="en-US" sz="2400" dirty="0"/>
              <a:t>Guilt can be defined as: A subjective feeling of </a:t>
            </a:r>
          </a:p>
          <a:p>
            <a:pPr marL="0" indent="0">
              <a:buNone/>
            </a:pPr>
            <a:r>
              <a:rPr lang="en-US" sz="2400" dirty="0"/>
              <a:t>      responsibility for wrongdoing, for sin. </a:t>
            </a:r>
          </a:p>
          <a:p>
            <a:pPr marL="457200" indent="-457200">
              <a:buAutoNum type="alphaUcPeriod" startAt="4"/>
            </a:pPr>
            <a:r>
              <a:rPr lang="en-US" sz="2400" dirty="0"/>
              <a:t>When we ask God for forgiveness, the feeling of guilt</a:t>
            </a:r>
          </a:p>
          <a:p>
            <a:pPr marL="0" indent="0">
              <a:buNone/>
            </a:pPr>
            <a:r>
              <a:rPr lang="en-US" sz="2400" dirty="0"/>
              <a:t>      needs to be set aside.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/>
                </a:solidFill>
              </a:rPr>
              <a:t>E.</a:t>
            </a:r>
            <a:r>
              <a:rPr lang="en-US" sz="2400" dirty="0"/>
              <a:t>  Degrees of guilt.</a:t>
            </a:r>
          </a:p>
        </p:txBody>
      </p:sp>
    </p:spTree>
    <p:extLst>
      <p:ext uri="{BB962C8B-B14F-4D97-AF65-F5344CB8AC3E}">
        <p14:creationId xmlns:p14="http://schemas.microsoft.com/office/powerpoint/2010/main" val="75811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DF08B-9840-60AB-11D0-3526E0944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CB235-3D67-6730-F863-5C78A659F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</a:t>
            </a:r>
            <a:r>
              <a:rPr lang="en-US" sz="4000" b="1" dirty="0"/>
              <a:t>How to Handle Guilt Feelings</a:t>
            </a:r>
          </a:p>
          <a:p>
            <a:pPr marL="0" indent="0">
              <a:buNone/>
            </a:pPr>
            <a:r>
              <a:rPr lang="en-US" sz="4000" b="1" dirty="0"/>
              <a:t>        </a:t>
            </a:r>
            <a:endParaRPr lang="en-US" b="1" dirty="0"/>
          </a:p>
        </p:txBody>
      </p:sp>
      <p:pic>
        <p:nvPicPr>
          <p:cNvPr id="1026" name="Picture 2" descr="5 Ways Guilt Negatively Impacts You ...">
            <a:extLst>
              <a:ext uri="{FF2B5EF4-FFF2-40B4-BE49-F238E27FC236}">
                <a16:creationId xmlns:a16="http://schemas.microsoft.com/office/drawing/2014/main" id="{D14A52E4-47AF-6F5D-B454-314125896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3840480"/>
            <a:ext cx="4160520" cy="2712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4028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2BECC-B23F-6FBF-1E8D-8F04574CE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9471E-B604-EDCC-C1C7-F23A483CC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sz="3200" dirty="0"/>
              <a:t>Forgiveness must be more than a feeling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2"/>
                </a:solidFill>
              </a:rPr>
              <a:t>1.</a:t>
            </a:r>
            <a:r>
              <a:rPr lang="en-US" sz="3200" dirty="0"/>
              <a:t>  We regulate forgiveness to a “feeling”</a:t>
            </a:r>
          </a:p>
          <a:p>
            <a:pPr marL="514350" indent="-514350">
              <a:buAutoNum type="arabicPeriod" startAt="2"/>
            </a:pPr>
            <a:r>
              <a:rPr lang="en-US" sz="3200" dirty="0"/>
              <a:t>Forgiveness is a </a:t>
            </a:r>
            <a:r>
              <a:rPr lang="en-US" sz="3200" u="sng" dirty="0"/>
              <a:t>condition</a:t>
            </a:r>
            <a:r>
              <a:rPr lang="en-US" sz="3200" dirty="0"/>
              <a:t>. </a:t>
            </a:r>
          </a:p>
          <a:p>
            <a:pPr marL="514350" indent="-514350">
              <a:buAutoNum type="arabicPeriod" startAt="2"/>
            </a:pPr>
            <a:r>
              <a:rPr lang="en-US" sz="3200" dirty="0"/>
              <a:t>Jesus died for our “</a:t>
            </a:r>
            <a:r>
              <a:rPr lang="en-US" sz="3200"/>
              <a:t>saved condition” </a:t>
            </a:r>
            <a:endParaRPr lang="en-US" sz="3200" dirty="0"/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57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6DB08-9190-2B87-AB37-62C4816A5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8C641-AA2E-5CE5-BDE7-E05D85C82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</a:t>
            </a:r>
            <a:r>
              <a:rPr lang="en-US" sz="3200" dirty="0"/>
              <a:t>Consequences of Guilt</a:t>
            </a:r>
          </a:p>
          <a:p>
            <a:pPr marL="514350" indent="-514350">
              <a:buAutoNum type="arabicPeriod"/>
            </a:pPr>
            <a:r>
              <a:rPr lang="en-US" sz="2800" dirty="0"/>
              <a:t>Bad self esteem</a:t>
            </a:r>
          </a:p>
          <a:p>
            <a:pPr marL="457200" indent="-457200">
              <a:buAutoNum type="arabicPeriod"/>
            </a:pPr>
            <a:r>
              <a:rPr lang="en-US" sz="2800" dirty="0"/>
              <a:t>Problems in marriage &amp; </a:t>
            </a:r>
            <a:r>
              <a:rPr lang="en-US" sz="2800"/>
              <a:t>other relationships</a:t>
            </a:r>
            <a:endParaRPr lang="en-US" sz="2800" dirty="0"/>
          </a:p>
          <a:p>
            <a:pPr marL="457200" indent="-457200">
              <a:buAutoNum type="arabicPeriod"/>
            </a:pPr>
            <a:r>
              <a:rPr lang="en-US" sz="2800" dirty="0"/>
              <a:t>Self punishment</a:t>
            </a:r>
          </a:p>
          <a:p>
            <a:pPr marL="457200" indent="-457200">
              <a:buAutoNum type="arabicPeriod"/>
            </a:pPr>
            <a:r>
              <a:rPr lang="en-US" sz="2800" dirty="0"/>
              <a:t>Unproductive life</a:t>
            </a:r>
          </a:p>
          <a:p>
            <a:pPr marL="457200" indent="-457200">
              <a:buAutoNum type="arabicPeriod"/>
            </a:pPr>
            <a:r>
              <a:rPr lang="en-US" sz="2800" dirty="0"/>
              <a:t>Unproductive spiritual life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11962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73D65-1B8E-A3B8-DA92-0A180E1CC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BCCAB-5F9E-993D-B2DA-383B50010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7BF55-4CF1-BB53-6956-D6661108A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</a:t>
            </a:r>
            <a:r>
              <a:rPr lang="en-US" sz="3200" dirty="0"/>
              <a:t>Consequences of Guilt</a:t>
            </a:r>
            <a:endParaRPr lang="en-US" sz="2800" dirty="0"/>
          </a:p>
          <a:p>
            <a:r>
              <a:rPr lang="en-US" sz="2800" dirty="0"/>
              <a:t>Esau  (Gen. 25:29-34; Hebrews 12:14-17)</a:t>
            </a:r>
          </a:p>
          <a:p>
            <a:r>
              <a:rPr lang="en-US" sz="2800" dirty="0"/>
              <a:t>Saul &amp; David  (1 Samuel 17 &amp; 18)</a:t>
            </a:r>
          </a:p>
          <a:p>
            <a:r>
              <a:rPr lang="en-US" sz="2800" dirty="0"/>
              <a:t>David handling his guilt  (Psalm 51)</a:t>
            </a:r>
          </a:p>
          <a:p>
            <a:pPr marL="0" indent="0">
              <a:buNone/>
            </a:pPr>
            <a:r>
              <a:rPr lang="en-US" sz="2800" dirty="0"/>
              <a:t>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311432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BAB8A-7A3D-1065-7E0A-B404EC052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E9DA9-43CE-712C-26A4-D64CF7AFE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</a:t>
            </a:r>
            <a:r>
              <a:rPr lang="en-US" sz="2800" dirty="0"/>
              <a:t>A Deeper Look at David</a:t>
            </a:r>
          </a:p>
          <a:p>
            <a:r>
              <a:rPr lang="en-US" sz="2800" dirty="0"/>
              <a:t>David sins. (2 Samuel 11–12)</a:t>
            </a:r>
          </a:p>
          <a:p>
            <a:r>
              <a:rPr lang="en-US" sz="2800" dirty="0"/>
              <a:t>David’s sins bothered him.  (Psalm 32)</a:t>
            </a:r>
          </a:p>
          <a:p>
            <a:r>
              <a:rPr lang="en-US" sz="2800" dirty="0"/>
              <a:t>David believed in deliverance. (Psalm 37)</a:t>
            </a:r>
          </a:p>
          <a:p>
            <a:r>
              <a:rPr lang="en-US" sz="2800" dirty="0"/>
              <a:t>David believed in repentance. (Psalm 51)</a:t>
            </a:r>
            <a:endParaRPr lang="en-US" dirty="0"/>
          </a:p>
        </p:txBody>
      </p:sp>
      <p:pic>
        <p:nvPicPr>
          <p:cNvPr id="4" name="Picture 2" descr="explorefaith.org - Grief and Lament">
            <a:extLst>
              <a:ext uri="{FF2B5EF4-FFF2-40B4-BE49-F238E27FC236}">
                <a16:creationId xmlns:a16="http://schemas.microsoft.com/office/drawing/2014/main" id="{4598FB61-BDC7-6AA4-5521-11C1C1E5E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2302" y="4726744"/>
            <a:ext cx="2569698" cy="2131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677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6D696-5E33-B7F9-11DF-C8C4EDE4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570F0-A20E-9134-7D7A-4E2B6B217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09" y="2160016"/>
            <a:ext cx="10403008" cy="3926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                          </a:t>
            </a:r>
            <a:r>
              <a:rPr lang="en-US" sz="3200" dirty="0"/>
              <a:t>Causes of Guilt</a:t>
            </a:r>
          </a:p>
          <a:p>
            <a:pPr marL="514350" indent="-514350">
              <a:buAutoNum type="arabicPeriod"/>
            </a:pPr>
            <a:r>
              <a:rPr lang="en-US" sz="3200" dirty="0"/>
              <a:t>Sin</a:t>
            </a:r>
          </a:p>
          <a:p>
            <a:pPr marL="457200" indent="-457200">
              <a:buAutoNum type="arabicPeriod"/>
            </a:pPr>
            <a:r>
              <a:rPr lang="en-US" sz="3200" dirty="0"/>
              <a:t>Conditioning </a:t>
            </a:r>
          </a:p>
          <a:p>
            <a:pPr marL="0" indent="0">
              <a:buNone/>
            </a:pPr>
            <a:r>
              <a:rPr lang="en-US" sz="3200" dirty="0"/>
              <a:t>     </a:t>
            </a:r>
            <a:r>
              <a:rPr lang="en-US" sz="2800" dirty="0"/>
              <a:t>The Bible talks about proper conditioning in Proverbs 22:6. 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3.</a:t>
            </a:r>
            <a:r>
              <a:rPr lang="en-US" sz="2800" dirty="0"/>
              <a:t>  We can be conditioned for guilt.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755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6E597-E989-387F-F1B5-000FA9D6B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282C4-2AC7-D410-6CBE-C229B421A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</a:t>
            </a:r>
            <a:r>
              <a:rPr lang="en-US" sz="2800" dirty="0"/>
              <a:t>The Answer to Guilt</a:t>
            </a:r>
          </a:p>
          <a:p>
            <a:r>
              <a:rPr lang="en-US" sz="2800" dirty="0"/>
              <a:t>The answer is Jesus.</a:t>
            </a:r>
          </a:p>
          <a:p>
            <a:pPr marL="228600" lvl="1" indent="0">
              <a:buNone/>
            </a:pPr>
            <a:r>
              <a:rPr lang="en-US" sz="2800" dirty="0"/>
              <a:t>(Isaiah 53:5; Jeremiah 31:34; Titus 2:14; 1 Peter 1:18-19)</a:t>
            </a:r>
          </a:p>
          <a:p>
            <a:pPr marL="0" indent="0">
              <a:buNone/>
            </a:pPr>
            <a:r>
              <a:rPr lang="en-US" sz="2800" dirty="0"/>
              <a:t>     Jesus died for us.  God does not remember sin.</a:t>
            </a:r>
          </a:p>
          <a:p>
            <a:pPr marL="0" indent="0">
              <a:buNone/>
            </a:pPr>
            <a:r>
              <a:rPr lang="en-US" sz="2800" dirty="0"/>
              <a:t>     We are raised in </a:t>
            </a:r>
            <a:r>
              <a:rPr lang="en-US" sz="2800" u="sng" dirty="0"/>
              <a:t>newness of life</a:t>
            </a:r>
            <a:r>
              <a:rPr lang="en-US" sz="2800" dirty="0"/>
              <a:t>.</a:t>
            </a:r>
            <a:r>
              <a:rPr lang="en-US" sz="2800" u="sng" dirty="0"/>
              <a:t> </a:t>
            </a:r>
          </a:p>
          <a:p>
            <a:pPr marL="0" indent="0">
              <a:buNone/>
            </a:pPr>
            <a:r>
              <a:rPr lang="en-US" sz="2800" dirty="0"/>
              <a:t>     We are redeemed.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6651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D309F-CC16-8FDD-A7B6-1109D8A3B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2D862-084B-51D4-E986-FF1ADB0AF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</a:t>
            </a:r>
            <a:r>
              <a:rPr lang="en-US" sz="3200" dirty="0"/>
              <a:t>Looking at Psalm 103</a:t>
            </a:r>
          </a:p>
          <a:p>
            <a:pPr marL="0" indent="0">
              <a:buNone/>
            </a:pPr>
            <a:r>
              <a:rPr lang="en-US" sz="2800" dirty="0"/>
              <a:t>*Who forgives all your iniquities</a:t>
            </a:r>
          </a:p>
          <a:p>
            <a:pPr marL="0" indent="0">
              <a:buNone/>
            </a:pPr>
            <a:r>
              <a:rPr lang="en-US" sz="2800" dirty="0"/>
              <a:t>*Who redeems your life from destruction</a:t>
            </a:r>
          </a:p>
          <a:p>
            <a:pPr marL="0" indent="0">
              <a:buNone/>
            </a:pPr>
            <a:r>
              <a:rPr lang="en-US" sz="2800" dirty="0"/>
              <a:t>*Slow to anger and abounding in mercy</a:t>
            </a:r>
          </a:p>
          <a:p>
            <a:pPr marL="0" indent="0">
              <a:buNone/>
            </a:pPr>
            <a:r>
              <a:rPr lang="en-US" sz="2800" dirty="0"/>
              <a:t>*As far as east is from west, So far has He removed our</a:t>
            </a:r>
          </a:p>
          <a:p>
            <a:pPr marL="0" indent="0">
              <a:buNone/>
            </a:pPr>
            <a:r>
              <a:rPr lang="en-US" sz="2800" dirty="0"/>
              <a:t> transgressions from us.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1844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E916E-4C3E-B77E-A195-8FE7E277E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7644E-EE6F-5C67-6C52-076475248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                             </a:t>
            </a:r>
            <a:r>
              <a:rPr lang="en-US" sz="3200" dirty="0"/>
              <a:t>Dealing with Regret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                 The thief on the cross (Luke 23:43)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800" dirty="0"/>
              <a:t>Did he have regrets?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800" dirty="0"/>
              <a:t>Did his regrets bring him to a relationship</a:t>
            </a:r>
          </a:p>
          <a:p>
            <a:pPr marL="0" indent="0">
              <a:buNone/>
            </a:pPr>
            <a:r>
              <a:rPr lang="en-US" sz="2800" dirty="0"/>
              <a:t>with Jesus?   </a:t>
            </a:r>
          </a:p>
        </p:txBody>
      </p:sp>
      <p:pic>
        <p:nvPicPr>
          <p:cNvPr id="1026" name="Picture 2" descr="The Thief - GoodSalt">
            <a:extLst>
              <a:ext uri="{FF2B5EF4-FFF2-40B4-BE49-F238E27FC236}">
                <a16:creationId xmlns:a16="http://schemas.microsoft.com/office/drawing/2014/main" id="{852E9471-A811-DD9B-87F1-2AA984FAF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4404360"/>
            <a:ext cx="2667000" cy="245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41079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D2A1F-9E48-9B03-2F52-9C0C442D5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2B92B-DAE7-7490-2E62-26F888EFE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4390" y="2051501"/>
            <a:ext cx="9486690" cy="3926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                       Dealing With Regret</a:t>
            </a:r>
          </a:p>
          <a:p>
            <a:pPr marL="0" indent="0">
              <a:buNone/>
            </a:pPr>
            <a:r>
              <a:rPr lang="en-US" sz="3200" dirty="0"/>
              <a:t>                          Peter Denies Jesus</a:t>
            </a:r>
          </a:p>
          <a:p>
            <a:pPr marL="0" indent="0">
              <a:buNone/>
            </a:pPr>
            <a:r>
              <a:rPr lang="en-US" sz="3200" dirty="0"/>
              <a:t>           </a:t>
            </a:r>
            <a:r>
              <a:rPr lang="en-US" sz="2800" dirty="0"/>
              <a:t>“But he denied it before them all, saying, </a:t>
            </a:r>
          </a:p>
          <a:p>
            <a:pPr marL="0" indent="0">
              <a:buNone/>
            </a:pPr>
            <a:r>
              <a:rPr lang="en-US" sz="2800" dirty="0"/>
              <a:t>              I do not know what you are saying.”</a:t>
            </a:r>
          </a:p>
          <a:p>
            <a:pPr marL="0" indent="0">
              <a:buNone/>
            </a:pPr>
            <a:r>
              <a:rPr lang="en-US" sz="2800" dirty="0"/>
              <a:t>                                Matthew 26:70</a:t>
            </a:r>
            <a:endParaRPr lang="en-US" sz="3200" dirty="0"/>
          </a:p>
        </p:txBody>
      </p:sp>
      <p:pic>
        <p:nvPicPr>
          <p:cNvPr id="1028" name="Picture 4" descr="The denial of Peter - Gospelimages">
            <a:extLst>
              <a:ext uri="{FF2B5EF4-FFF2-40B4-BE49-F238E27FC236}">
                <a16:creationId xmlns:a16="http://schemas.microsoft.com/office/drawing/2014/main" id="{E0DEB015-11B7-A23D-A972-A2FF7B478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120" y="4709161"/>
            <a:ext cx="2829560" cy="2140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86444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66497-CB0C-DD52-2158-8C8E8D3A9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0F49A-48FF-22C1-13D3-FF5B6EF8A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                                   </a:t>
            </a:r>
            <a:r>
              <a:rPr lang="en-US" sz="2800" b="1" dirty="0"/>
              <a:t>The Addiction Cycle</a:t>
            </a:r>
          </a:p>
          <a:p>
            <a:pPr marL="0" indent="0">
              <a:buNone/>
            </a:pPr>
            <a:r>
              <a:rPr lang="en-US" sz="2800" b="1" dirty="0"/>
              <a:t>                                            Sin    </a:t>
            </a:r>
          </a:p>
          <a:p>
            <a:pPr marL="0" indent="0">
              <a:buNone/>
            </a:pPr>
            <a:r>
              <a:rPr lang="en-US" sz="2800" b="1" dirty="0"/>
              <a:t>                                                            </a:t>
            </a:r>
          </a:p>
          <a:p>
            <a:pPr marL="0" indent="0">
              <a:buNone/>
            </a:pPr>
            <a:r>
              <a:rPr lang="en-US" sz="2800" b="1" dirty="0"/>
              <a:t>                                                         Guilt &amp; Regret</a:t>
            </a:r>
          </a:p>
          <a:p>
            <a:pPr marL="0" indent="0">
              <a:buNone/>
            </a:pPr>
            <a:r>
              <a:rPr lang="en-US" sz="2800" b="1" dirty="0"/>
              <a:t>                                               </a:t>
            </a:r>
          </a:p>
          <a:p>
            <a:pPr marL="0" indent="0">
              <a:buNone/>
            </a:pPr>
            <a:r>
              <a:rPr lang="en-US" sz="2800" b="1" dirty="0"/>
              <a:t>                               Repentance                              </a:t>
            </a:r>
            <a:endParaRPr lang="en-US" sz="2400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36BC8695-2864-9249-EC52-F78BA0D5E3ED}"/>
              </a:ext>
            </a:extLst>
          </p:cNvPr>
          <p:cNvSpPr/>
          <p:nvPr/>
        </p:nvSpPr>
        <p:spPr>
          <a:xfrm rot="2582108">
            <a:off x="6577873" y="31866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CB000DC2-72AA-5304-CE5E-305E9386C9D9}"/>
              </a:ext>
            </a:extLst>
          </p:cNvPr>
          <p:cNvSpPr/>
          <p:nvPr/>
        </p:nvSpPr>
        <p:spPr>
          <a:xfrm rot="19550777">
            <a:off x="6566756" y="4864940"/>
            <a:ext cx="978408" cy="62521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9CE9F63A-9445-F7D3-2830-257BF78EFA99}"/>
              </a:ext>
            </a:extLst>
          </p:cNvPr>
          <p:cNvSpPr/>
          <p:nvPr/>
        </p:nvSpPr>
        <p:spPr>
          <a:xfrm rot="7509075">
            <a:off x="3914852" y="3643877"/>
            <a:ext cx="1348027" cy="71605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38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AEABE-D7D5-32DD-8BCF-B7AC36507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6EAE7-F0DA-00F8-1CFE-D9C02DFB1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                       Class Objectives</a:t>
            </a:r>
          </a:p>
          <a:p>
            <a:pPr marL="514350" indent="-514350">
              <a:buAutoNum type="arabicPeriod"/>
            </a:pPr>
            <a:r>
              <a:rPr lang="en-US" sz="3200" dirty="0"/>
              <a:t>Understand our God given emotions.</a:t>
            </a:r>
          </a:p>
          <a:p>
            <a:pPr marL="514350" indent="-514350">
              <a:buAutoNum type="arabicPeriod"/>
            </a:pPr>
            <a:r>
              <a:rPr lang="en-US" sz="3200" dirty="0"/>
              <a:t>Understand the nature of God.</a:t>
            </a:r>
          </a:p>
          <a:p>
            <a:pPr marL="514350" indent="-514350">
              <a:buAutoNum type="arabicPeriod"/>
            </a:pPr>
            <a:r>
              <a:rPr lang="en-US" sz="3200" dirty="0"/>
              <a:t>Gain coping skills and move toward happiness</a:t>
            </a:r>
          </a:p>
        </p:txBody>
      </p:sp>
    </p:spTree>
    <p:extLst>
      <p:ext uri="{BB962C8B-B14F-4D97-AF65-F5344CB8AC3E}">
        <p14:creationId xmlns:p14="http://schemas.microsoft.com/office/powerpoint/2010/main" val="1182910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E4B42-612E-EE85-578D-4E488C1FA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0BF46-04F3-BA68-F187-241F5F824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Addiction originates in the brain’s reward system, particularly </a:t>
            </a:r>
          </a:p>
          <a:p>
            <a:pPr marL="0" indent="0">
              <a:buNone/>
            </a:pPr>
            <a:r>
              <a:rPr lang="en-US" dirty="0"/>
              <a:t> the </a:t>
            </a:r>
            <a:r>
              <a:rPr lang="en-US" u="sng" dirty="0"/>
              <a:t>nucleus </a:t>
            </a:r>
            <a:r>
              <a:rPr lang="en-US" u="sng" dirty="0" err="1"/>
              <a:t>accumbens</a:t>
            </a:r>
            <a:r>
              <a:rPr lang="en-US" dirty="0"/>
              <a:t>.  Flood of dopamine creates an intense</a:t>
            </a:r>
          </a:p>
          <a:p>
            <a:pPr marL="0" indent="0">
              <a:buNone/>
            </a:pPr>
            <a:r>
              <a:rPr lang="en-US" dirty="0"/>
              <a:t> feeling of pleasure, motivating the brain to repeat the behavior.</a:t>
            </a:r>
          </a:p>
          <a:p>
            <a:pPr marL="0" indent="0">
              <a:buNone/>
            </a:pPr>
            <a:r>
              <a:rPr lang="en-US" dirty="0"/>
              <a:t>Over time this disrupts the prefrontal cortex, which is responsible for </a:t>
            </a:r>
          </a:p>
          <a:p>
            <a:pPr marL="0" indent="0">
              <a:buNone/>
            </a:pPr>
            <a:r>
              <a:rPr lang="en-US" dirty="0"/>
              <a:t>decision making, and leads to a cycle of use </a:t>
            </a:r>
            <a:r>
              <a:rPr lang="en-US" u="sng" dirty="0"/>
              <a:t>despite negative </a:t>
            </a:r>
          </a:p>
          <a:p>
            <a:pPr marL="0" indent="0">
              <a:buNone/>
            </a:pPr>
            <a:r>
              <a:rPr lang="en-US" u="sng" dirty="0"/>
              <a:t>consequences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02683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1C15A-7AA7-CCD5-DA53-C87DBBEDF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403F6-181C-E904-5EE8-C9BDF0B08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The area of the brain that has to do with addiction, the </a:t>
            </a:r>
          </a:p>
          <a:p>
            <a:pPr marL="0" indent="0">
              <a:buNone/>
            </a:pPr>
            <a:r>
              <a:rPr lang="en-US" dirty="0"/>
              <a:t>                nucleus </a:t>
            </a:r>
            <a:r>
              <a:rPr lang="en-US" dirty="0" err="1"/>
              <a:t>accumbens</a:t>
            </a:r>
            <a:r>
              <a:rPr lang="en-US" dirty="0"/>
              <a:t>, also has to do with the desire to </a:t>
            </a:r>
          </a:p>
          <a:p>
            <a:pPr marL="0" indent="0">
              <a:buNone/>
            </a:pPr>
            <a:r>
              <a:rPr lang="en-US" dirty="0"/>
              <a:t>                build things, create, paint a picture etc.……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Should I Sell My House Before Building A New One? | Bankrate">
            <a:extLst>
              <a:ext uri="{FF2B5EF4-FFF2-40B4-BE49-F238E27FC236}">
                <a16:creationId xmlns:a16="http://schemas.microsoft.com/office/drawing/2014/main" id="{EF369874-2835-0644-ED48-E3F112131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644" y="4088784"/>
            <a:ext cx="2450708" cy="2196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85 Fun Painting Ideas To Save You From ...">
            <a:extLst>
              <a:ext uri="{FF2B5EF4-FFF2-40B4-BE49-F238E27FC236}">
                <a16:creationId xmlns:a16="http://schemas.microsoft.com/office/drawing/2014/main" id="{49FBC3BB-47E8-A44A-2414-11B2C4CD6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1130" y="4123092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reationary gives adults a great excuse ...">
            <a:extLst>
              <a:ext uri="{FF2B5EF4-FFF2-40B4-BE49-F238E27FC236}">
                <a16:creationId xmlns:a16="http://schemas.microsoft.com/office/drawing/2014/main" id="{DBA457E7-7516-4FA2-85F4-576E392B6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536" y="4125142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3838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4D6A4-BF4B-DA77-79E3-2DD2D4B28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54424-F3A6-9822-4EA2-A65183D5C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</a:t>
            </a:r>
            <a:r>
              <a:rPr lang="en-US" b="1" dirty="0"/>
              <a:t>IMPORTANT TONIGHT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		You can not conquer your addiction by yourself.</a:t>
            </a:r>
          </a:p>
          <a:p>
            <a:pPr marL="0" indent="0">
              <a:buNone/>
            </a:pPr>
            <a:r>
              <a:rPr lang="en-US" b="1" dirty="0"/>
              <a:t>		You must have help from a person or a group of people.</a:t>
            </a:r>
          </a:p>
          <a:p>
            <a:pPr marL="0" indent="0">
              <a:buNone/>
            </a:pPr>
            <a:r>
              <a:rPr lang="en-US" b="1" dirty="0"/>
              <a:t>		Sometimes professional help. </a:t>
            </a:r>
          </a:p>
        </p:txBody>
      </p:sp>
    </p:spTree>
    <p:extLst>
      <p:ext uri="{BB962C8B-B14F-4D97-AF65-F5344CB8AC3E}">
        <p14:creationId xmlns:p14="http://schemas.microsoft.com/office/powerpoint/2010/main" val="29375772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FF1B-3396-8738-1E4A-8642D2AF5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3DC74-869D-71F2-04C1-6981F2903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</a:t>
            </a:r>
          </a:p>
          <a:p>
            <a:pPr marL="0" indent="0">
              <a:buNone/>
            </a:pPr>
            <a:r>
              <a:rPr lang="en-US" dirty="0"/>
              <a:t>           “For we do not have a High Priest who cannot sympathize </a:t>
            </a:r>
          </a:p>
          <a:p>
            <a:pPr marL="0" indent="0">
              <a:buNone/>
            </a:pPr>
            <a:r>
              <a:rPr lang="en-US" dirty="0"/>
              <a:t>            with our weaknesses, but was in all points tempted as </a:t>
            </a:r>
          </a:p>
          <a:p>
            <a:pPr marL="0" indent="0">
              <a:buNone/>
            </a:pPr>
            <a:r>
              <a:rPr lang="en-US" dirty="0"/>
              <a:t>            are, yet without sin.”</a:t>
            </a:r>
          </a:p>
          <a:p>
            <a:pPr marL="0" indent="0">
              <a:buNone/>
            </a:pPr>
            <a:r>
              <a:rPr lang="en-US" dirty="0"/>
              <a:t>                                          Hebrews 4:15</a:t>
            </a:r>
          </a:p>
        </p:txBody>
      </p:sp>
    </p:spTree>
    <p:extLst>
      <p:ext uri="{BB962C8B-B14F-4D97-AF65-F5344CB8AC3E}">
        <p14:creationId xmlns:p14="http://schemas.microsoft.com/office/powerpoint/2010/main" val="897953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9B6DF-9AD9-2C8F-DE8A-AC032005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E7E70-BCC3-D716-BF38-6D466101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Helpful Steps to Conquer Addiction</a:t>
            </a:r>
          </a:p>
          <a:p>
            <a:pPr marL="0" indent="0">
              <a:buNone/>
            </a:pPr>
            <a:r>
              <a:rPr lang="en-US" dirty="0"/>
              <a:t>                  1. Love and community are Christian principles.</a:t>
            </a:r>
          </a:p>
          <a:p>
            <a:pPr marL="0" indent="0">
              <a:buNone/>
            </a:pPr>
            <a:r>
              <a:rPr lang="en-US" dirty="0"/>
              <a:t>                  2. Prayer provides guidance. </a:t>
            </a:r>
          </a:p>
          <a:p>
            <a:pPr marL="0" indent="0">
              <a:buNone/>
            </a:pPr>
            <a:r>
              <a:rPr lang="en-US" dirty="0"/>
              <a:t>                  3. God is always there for you.</a:t>
            </a:r>
          </a:p>
          <a:p>
            <a:pPr marL="0" indent="0">
              <a:buNone/>
            </a:pPr>
            <a:r>
              <a:rPr lang="en-US" dirty="0"/>
              <a:t>                 4. Focus on God’s word. </a:t>
            </a:r>
          </a:p>
          <a:p>
            <a:pPr marL="0" indent="0">
              <a:buNone/>
            </a:pPr>
            <a:r>
              <a:rPr lang="en-US" dirty="0"/>
              <a:t>                                  James 4:7     Matthew 26:41      </a:t>
            </a:r>
          </a:p>
        </p:txBody>
      </p:sp>
    </p:spTree>
    <p:extLst>
      <p:ext uri="{BB962C8B-B14F-4D97-AF65-F5344CB8AC3E}">
        <p14:creationId xmlns:p14="http://schemas.microsoft.com/office/powerpoint/2010/main" val="17233682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1F8D0-A412-7FF4-3A61-4CC4FC2AD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C6244-9A57-1727-CD34-3E2BABCFD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         </a:t>
            </a:r>
          </a:p>
          <a:p>
            <a:pPr marL="0" indent="0">
              <a:buNone/>
            </a:pPr>
            <a:r>
              <a:rPr lang="en-US" sz="3200" dirty="0"/>
              <a:t> Our feelings come from our brain taking in outside </a:t>
            </a:r>
          </a:p>
          <a:p>
            <a:pPr marL="0" indent="0">
              <a:buNone/>
            </a:pPr>
            <a:r>
              <a:rPr lang="en-US" sz="3200" dirty="0"/>
              <a:t> </a:t>
            </a:r>
            <a:r>
              <a:rPr lang="en-US" sz="3200" u="sng" dirty="0"/>
              <a:t>stimuli</a:t>
            </a:r>
            <a:r>
              <a:rPr lang="en-US" sz="3200" dirty="0"/>
              <a:t> and trying to handle what is coming in. </a:t>
            </a:r>
          </a:p>
          <a:p>
            <a:pPr marL="0" indent="0">
              <a:buNone/>
            </a:pPr>
            <a:r>
              <a:rPr lang="en-US" sz="3200" dirty="0"/>
              <a:t> So, WE DO NOT have to be mad at the driver that </a:t>
            </a:r>
          </a:p>
          <a:p>
            <a:pPr marL="0" indent="0">
              <a:buNone/>
            </a:pPr>
            <a:r>
              <a:rPr lang="en-US" sz="3200" dirty="0"/>
              <a:t> cuts us off on the highway.                                  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421983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84992-D06A-4A04-1673-3C5E204F4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01844-EF2C-8563-09E9-F21238F28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                To quote one of our preachers;</a:t>
            </a:r>
          </a:p>
          <a:p>
            <a:pPr marL="0" indent="0">
              <a:buNone/>
            </a:pPr>
            <a:r>
              <a:rPr lang="en-US" sz="3200" dirty="0"/>
              <a:t>       Boston was right, “it’s more than a feeling” </a:t>
            </a:r>
          </a:p>
          <a:p>
            <a:pPr marL="0" indent="0">
              <a:buNone/>
            </a:pPr>
            <a:r>
              <a:rPr lang="en-US" sz="3200" dirty="0"/>
              <a:t>       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Boston sticker logo rock band weatherproof bumper vinyl decal">
            <a:extLst>
              <a:ext uri="{FF2B5EF4-FFF2-40B4-BE49-F238E27FC236}">
                <a16:creationId xmlns:a16="http://schemas.microsoft.com/office/drawing/2014/main" id="{B1A8F331-0532-1751-0822-BC1032DC5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50" y="3757305"/>
            <a:ext cx="3543299" cy="275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498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5E477-D1A5-610D-116E-44CE4FD86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D3D3B-D7E8-AF9F-3B5E-E2A0ABE0C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</a:t>
            </a:r>
            <a:r>
              <a:rPr lang="en-US" sz="2800" dirty="0"/>
              <a:t>Why are we on the Earth ?</a:t>
            </a:r>
          </a:p>
          <a:p>
            <a:pPr marL="0" indent="0">
              <a:buNone/>
            </a:pPr>
            <a:r>
              <a:rPr lang="en-US" sz="2800" dirty="0"/>
              <a:t>                                        Isaiah 43:7</a:t>
            </a:r>
          </a:p>
          <a:p>
            <a:pPr marL="0" indent="0">
              <a:buNone/>
            </a:pPr>
            <a:r>
              <a:rPr lang="en-US" sz="2800" dirty="0"/>
              <a:t>              “Everyone who is called by My name, Whom</a:t>
            </a:r>
          </a:p>
          <a:p>
            <a:pPr marL="0" indent="0">
              <a:buNone/>
            </a:pPr>
            <a:r>
              <a:rPr lang="en-US" sz="2800" dirty="0"/>
              <a:t>                I have created for My glory; I have formed</a:t>
            </a:r>
          </a:p>
          <a:p>
            <a:pPr marL="0" indent="0">
              <a:buNone/>
            </a:pPr>
            <a:r>
              <a:rPr lang="en-US" sz="2800" dirty="0"/>
              <a:t>                him, yes, I have formed him.”</a:t>
            </a:r>
          </a:p>
          <a:p>
            <a:pPr marL="0" indent="0">
              <a:buNone/>
            </a:pPr>
            <a:r>
              <a:rPr lang="en-US" sz="2400" dirty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242968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2FCE-E6C7-DD1B-89BE-83C607B82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50B41-0E5B-ADFD-F59A-5ADC7429C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2160016"/>
            <a:ext cx="10006192" cy="392615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A. </a:t>
            </a:r>
            <a:r>
              <a:rPr lang="en-US" sz="2400" dirty="0"/>
              <a:t>Percent of adults with regular feelings of worry, nervousness,</a:t>
            </a:r>
          </a:p>
          <a:p>
            <a:pPr marL="0" indent="0">
              <a:buNone/>
            </a:pPr>
            <a:r>
              <a:rPr lang="en-US" sz="2400" dirty="0"/>
              <a:t>      or anxiety. – </a:t>
            </a:r>
            <a:r>
              <a:rPr lang="en-US" sz="2400"/>
              <a:t>12.5%</a:t>
            </a:r>
          </a:p>
          <a:p>
            <a:pPr marL="457200" indent="-457200">
              <a:buAutoNum type="alphaUcPeriod" startAt="2"/>
            </a:pPr>
            <a:r>
              <a:rPr lang="en-US" sz="2400"/>
              <a:t>Percentage </a:t>
            </a:r>
            <a:r>
              <a:rPr lang="en-US" sz="2400" dirty="0"/>
              <a:t>of adults with regular depression. – 5% </a:t>
            </a:r>
          </a:p>
          <a:p>
            <a:pPr marL="457200" indent="-457200">
              <a:buAutoNum type="alphaUcPeriod" startAt="2"/>
            </a:pPr>
            <a:r>
              <a:rPr lang="en-US" sz="2400" dirty="0"/>
              <a:t>Percentage of doctor visits with Mental Disorder diagnosis. –  57%</a:t>
            </a:r>
          </a:p>
          <a:p>
            <a:pPr marL="457200" indent="-457200">
              <a:buAutoNum type="alphaUcPeriod" startAt="2"/>
            </a:pPr>
            <a:r>
              <a:rPr lang="en-US" sz="2400" dirty="0"/>
              <a:t>Number of suicides. 2024 Data – 48,821</a:t>
            </a:r>
          </a:p>
          <a:p>
            <a:pPr marL="0" indent="0">
              <a:buNone/>
            </a:pPr>
            <a:r>
              <a:rPr lang="en-US" dirty="0"/>
              <a:t>                      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524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1E728-DD28-59DF-87AC-852C092F9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C74A7-80D3-3BF7-CCE7-B1AB490FA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</a:t>
            </a:r>
            <a:r>
              <a:rPr lang="en-US" sz="3200" dirty="0"/>
              <a:t>The Human Brain </a:t>
            </a:r>
          </a:p>
          <a:p>
            <a:r>
              <a:rPr lang="en-US" sz="3200" dirty="0"/>
              <a:t> </a:t>
            </a:r>
            <a:r>
              <a:rPr lang="en-US" sz="2800" dirty="0"/>
              <a:t>At every moment, our brain orchestrates a</a:t>
            </a:r>
          </a:p>
          <a:p>
            <a:pPr marL="0" indent="0">
              <a:buNone/>
            </a:pPr>
            <a:r>
              <a:rPr lang="en-US" sz="2800" dirty="0"/>
              <a:t>   complex symphony of perfectly coordinated </a:t>
            </a:r>
          </a:p>
          <a:p>
            <a:pPr marL="0" indent="0">
              <a:buNone/>
            </a:pPr>
            <a:r>
              <a:rPr lang="en-US" sz="2800" dirty="0"/>
              <a:t>   signals across billions of neurons and</a:t>
            </a:r>
          </a:p>
          <a:p>
            <a:pPr marL="0" indent="0">
              <a:buNone/>
            </a:pPr>
            <a:r>
              <a:rPr lang="en-US" sz="2800" dirty="0"/>
              <a:t>   trillions of synapses.</a:t>
            </a:r>
          </a:p>
          <a:p>
            <a:pPr marL="0" indent="0">
              <a:buNone/>
            </a:pPr>
            <a:r>
              <a:rPr lang="en-US" sz="3200" dirty="0"/>
              <a:t>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2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7F762-A081-ED82-BAFE-3359C1894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C7555-AE34-F954-6E81-BC6CF9EC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</a:t>
            </a:r>
            <a:r>
              <a:rPr lang="en-US" sz="2800" dirty="0"/>
              <a:t>Pattern of Stress &amp; Worry in The Bain</a:t>
            </a:r>
          </a:p>
          <a:p>
            <a:pPr marL="0" indent="0">
              <a:buNone/>
            </a:pPr>
            <a:r>
              <a:rPr lang="en-US" sz="2400" dirty="0"/>
              <a:t>1</a:t>
            </a:r>
            <a:r>
              <a:rPr lang="en-US" sz="2400" baseline="30000" dirty="0"/>
              <a:t>st</a:t>
            </a:r>
            <a:r>
              <a:rPr lang="en-US" sz="2400" dirty="0"/>
              <a:t>    The Amygdala detects a threat. </a:t>
            </a:r>
          </a:p>
          <a:p>
            <a:pPr marL="0" indent="0">
              <a:buNone/>
            </a:pPr>
            <a:r>
              <a:rPr lang="en-US" sz="2400" dirty="0"/>
              <a:t>2</a:t>
            </a:r>
            <a:r>
              <a:rPr lang="en-US" sz="2400" baseline="30000" dirty="0"/>
              <a:t>nd  </a:t>
            </a:r>
            <a:r>
              <a:rPr lang="en-US" sz="2400" dirty="0"/>
              <a:t> Amygdala sends an alarm to other parts of the brain. </a:t>
            </a:r>
          </a:p>
          <a:p>
            <a:pPr marL="0" indent="0">
              <a:buNone/>
            </a:pPr>
            <a:r>
              <a:rPr lang="en-US" sz="2400" dirty="0"/>
              <a:t>3</a:t>
            </a:r>
            <a:r>
              <a:rPr lang="en-US" sz="2400" baseline="30000" dirty="0"/>
              <a:t>rd</a:t>
            </a:r>
            <a:r>
              <a:rPr lang="en-US" sz="2400" dirty="0"/>
              <a:t>  The Hypothalamus relays the signal to the brain’s</a:t>
            </a:r>
          </a:p>
          <a:p>
            <a:pPr marL="0" indent="0">
              <a:buNone/>
            </a:pPr>
            <a:r>
              <a:rPr lang="en-US" sz="2400" dirty="0"/>
              <a:t>        stress response system.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6067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C3B53-F93C-37A0-44E4-35DF3FE1D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B7600-3100-CD15-4F1F-C9E4F0E0A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07037-CD9B-2F83-8545-1392F97A7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</a:t>
            </a:r>
            <a:r>
              <a:rPr lang="en-US" sz="2800" dirty="0"/>
              <a:t>Pattern of Stress &amp; Worry In The Brain</a:t>
            </a:r>
          </a:p>
          <a:p>
            <a:pPr marL="0" indent="0">
              <a:buNone/>
            </a:pPr>
            <a:r>
              <a:rPr lang="en-US" sz="2400" dirty="0"/>
              <a:t>4</a:t>
            </a:r>
            <a:r>
              <a:rPr lang="en-US" sz="2400" baseline="30000" dirty="0"/>
              <a:t>th</a:t>
            </a:r>
            <a:r>
              <a:rPr lang="en-US" sz="2400" dirty="0"/>
              <a:t>   The brain releases Cortisol and Adrenaline. </a:t>
            </a:r>
          </a:p>
          <a:p>
            <a:pPr marL="0" indent="0">
              <a:buNone/>
            </a:pPr>
            <a:r>
              <a:rPr lang="en-US" sz="2400" dirty="0"/>
              <a:t>5</a:t>
            </a:r>
            <a:r>
              <a:rPr lang="en-US" sz="2400" baseline="30000" dirty="0"/>
              <a:t>th</a:t>
            </a:r>
            <a:r>
              <a:rPr lang="en-US" sz="2400" dirty="0"/>
              <a:t>   The body’s organs respond to the hormones, increasing</a:t>
            </a:r>
          </a:p>
          <a:p>
            <a:pPr marL="0" indent="0">
              <a:buNone/>
            </a:pPr>
            <a:r>
              <a:rPr lang="en-US" sz="2400" dirty="0"/>
              <a:t>        heart rate and breathing rate.</a:t>
            </a:r>
          </a:p>
          <a:p>
            <a:pPr marL="0" indent="0">
              <a:buNone/>
            </a:pPr>
            <a:r>
              <a:rPr lang="en-US" sz="2400" dirty="0"/>
              <a:t>6</a:t>
            </a:r>
            <a:r>
              <a:rPr lang="en-US" sz="2400" baseline="30000" dirty="0"/>
              <a:t>th</a:t>
            </a:r>
            <a:r>
              <a:rPr lang="en-US" sz="2400" dirty="0"/>
              <a:t>   The brain attempts to put the threat into context by </a:t>
            </a:r>
          </a:p>
          <a:p>
            <a:pPr marL="0" indent="0">
              <a:buNone/>
            </a:pPr>
            <a:r>
              <a:rPr lang="en-US" sz="2400" dirty="0"/>
              <a:t>        drawing on past experiences. </a:t>
            </a:r>
          </a:p>
        </p:txBody>
      </p:sp>
    </p:spTree>
    <p:extLst>
      <p:ext uri="{BB962C8B-B14F-4D97-AF65-F5344CB8AC3E}">
        <p14:creationId xmlns:p14="http://schemas.microsoft.com/office/powerpoint/2010/main" val="3056303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3893D-FC6A-30D0-B05F-3234FE3EB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From Worry To Happiness</a:t>
            </a:r>
            <a:br>
              <a:rPr lang="en-US" dirty="0"/>
            </a:br>
            <a:r>
              <a:rPr lang="en-US" dirty="0"/>
              <a:t>                        Lesson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BDEC5-BC47-3BCE-6BA9-DC063C3FD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2160016"/>
            <a:ext cx="10290864" cy="3926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                            </a:t>
            </a:r>
            <a:r>
              <a:rPr lang="en-US" sz="2800" dirty="0"/>
              <a:t>The Bible Has The Answers</a:t>
            </a:r>
          </a:p>
          <a:p>
            <a:pPr marL="0" indent="0">
              <a:buNone/>
            </a:pPr>
            <a:r>
              <a:rPr lang="en-US" sz="2800" dirty="0"/>
              <a:t>Marriages		The Boss			Good works</a:t>
            </a:r>
          </a:p>
          <a:p>
            <a:pPr marL="0" indent="0">
              <a:buNone/>
            </a:pPr>
            <a:r>
              <a:rPr lang="en-US" sz="2800" dirty="0"/>
              <a:t>Parenting		Employees			Abstaining from evil</a:t>
            </a:r>
          </a:p>
          <a:p>
            <a:pPr marL="0" indent="0">
              <a:buNone/>
            </a:pPr>
            <a:r>
              <a:rPr lang="en-US" sz="2800" dirty="0"/>
              <a:t>Friends		Siblings			Stewardship</a:t>
            </a:r>
          </a:p>
          <a:p>
            <a:pPr marL="0" indent="0">
              <a:buNone/>
            </a:pPr>
            <a:r>
              <a:rPr lang="en-US" sz="2800" dirty="0"/>
              <a:t>Enemies		Fellow Christians	Salvation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3153839"/>
      </p:ext>
    </p:extLst>
  </p:cSld>
  <p:clrMapOvr>
    <a:masterClrMapping/>
  </p:clrMapOvr>
</p:sld>
</file>

<file path=ppt/theme/theme1.xml><?xml version="1.0" encoding="utf-8"?>
<a:theme xmlns:a="http://schemas.openxmlformats.org/drawingml/2006/main" name="Vappr Trail">
  <a:themeElements>
    <a:clrScheme name="Interweave-R1">
      <a:dk1>
        <a:srgbClr val="000000"/>
      </a:dk1>
      <a:lt1>
        <a:srgbClr val="FFFFFF"/>
      </a:lt1>
      <a:dk2>
        <a:srgbClr val="292C2D"/>
      </a:dk2>
      <a:lt2>
        <a:srgbClr val="DDDEDD"/>
      </a:lt2>
      <a:accent1>
        <a:srgbClr val="0BA5E8"/>
      </a:accent1>
      <a:accent2>
        <a:srgbClr val="5066E1"/>
      </a:accent2>
      <a:accent3>
        <a:srgbClr val="894EC0"/>
      </a:accent3>
      <a:accent4>
        <a:srgbClr val="E54196"/>
      </a:accent4>
      <a:accent5>
        <a:srgbClr val="BE4449"/>
      </a:accent5>
      <a:accent6>
        <a:srgbClr val="F55822"/>
      </a:accent6>
      <a:hlink>
        <a:srgbClr val="C22DD8"/>
      </a:hlink>
      <a:folHlink>
        <a:srgbClr val="737F82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pr Trail" id="{9C2A7022-FEBA-446D-A108-BF8FFE4D8C93}" vid="{6CEDB495-A2D5-407B-827B-31A152F4A8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Vappr Trail</Template>
  <TotalTime>1753</TotalTime>
  <Words>1604</Words>
  <Application>Microsoft Office PowerPoint</Application>
  <PresentationFormat>Widescreen</PresentationFormat>
  <Paragraphs>218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Aharoni</vt:lpstr>
      <vt:lpstr>Arial</vt:lpstr>
      <vt:lpstr>Neue Haas Grotesk Text Pro</vt:lpstr>
      <vt:lpstr>Vappr Trail</vt:lpstr>
      <vt:lpstr>PowerPoint Presentation</vt:lpstr>
      <vt:lpstr>         From Worry To Happiness                         Lesson 2</vt:lpstr>
      <vt:lpstr>       From Worry To Happiness                         Lesson 2</vt:lpstr>
      <vt:lpstr>  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1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  From Worry To Happiness                         Lesson 2</vt:lpstr>
      <vt:lpstr>        From Worry To Happiness                         Lesson 2</vt:lpstr>
      <vt:lpstr>  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From Worry To Happiness                         Lesson 2</vt:lpstr>
      <vt:lpstr>         From Worry To Happiness                         Lesson 2</vt:lpstr>
      <vt:lpstr>         From Worry To Happiness                         Lesson 2</vt:lpstr>
      <vt:lpstr>          From Worry To Happiness                         Lesson 2</vt:lpstr>
      <vt:lpstr>           From Worry To Happiness                         Lesson 2</vt:lpstr>
      <vt:lpstr>          From Worry To Happiness                         Lesson 2</vt:lpstr>
      <vt:lpstr>         From Worry To Happiness                         Lesson 2</vt:lpstr>
      <vt:lpstr>          From Worry To Happiness                         Lesson 2</vt:lpstr>
      <vt:lpstr>          From Worry To Happiness                         Lesson 2</vt:lpstr>
      <vt:lpstr>          From Worry To Happiness                         Lesson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fulle</dc:creator>
  <cp:lastModifiedBy>Cindy Nelson</cp:lastModifiedBy>
  <cp:revision>182</cp:revision>
  <dcterms:created xsi:type="dcterms:W3CDTF">2023-06-16T19:30:03Z</dcterms:created>
  <dcterms:modified xsi:type="dcterms:W3CDTF">2025-12-10T14:04:14Z</dcterms:modified>
</cp:coreProperties>
</file>