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6" r:id="rId5"/>
    <p:sldId id="267" r:id="rId6"/>
    <p:sldId id="262" r:id="rId7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2F25"/>
    <a:srgbClr val="B4762B"/>
    <a:srgbClr val="073363"/>
    <a:srgbClr val="08275A"/>
    <a:srgbClr val="E4B262"/>
    <a:srgbClr val="F2D7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446BB-60EC-0357-CE4D-22A5417E7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E3CDC-36CD-61A1-DD75-2DBEDB566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31A86-DCD9-4D30-39ED-B036B8805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0C1F0-4CF9-EF45-CABB-ED58AFED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ACB1C-5981-AADB-155C-7C62EB3D7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69469DEB-EA30-5EE8-9495-2D4C2F6FD2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9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ADD84-C6B1-02C4-6AB9-0F02FB07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C52901-90C3-B363-DE99-E1DA4D359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A509E-B387-6019-67EB-03DB31B4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03503-7EEF-B55A-18A5-03771B35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6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E5EE1-F53D-9F31-BD70-0BB94DBE4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7DC72-962A-E439-73E2-6647A8DE0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41ACF-2FAE-8FD2-0C82-C94D57FC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56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FEA9B-A917-0FB3-8E70-9D33C1F51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9A46-401A-4399-37E0-32C15DA7E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3E7F2-AE11-E844-2EB4-E3E3C62FD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B48BC-C6E8-081F-EE59-6A5BF0FC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9ED39-B136-98DA-4C9B-533D0C2FB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DD04F-E728-3FD5-0252-F7AD52EF0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70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B1AA5-ACE3-2888-D392-26978E13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5513C-EEC7-A69E-48DA-DC8174B573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AEAF6-4192-836D-57AB-8AA6C92DF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F61B8-1013-22E1-F55B-BFB07E78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15E6A-73B0-A93E-00CE-029FCBD8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3392F-FC4B-153B-157E-D729BF7D8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23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27C44-7F5D-CD88-CA42-E1B256C07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78A39-FDDA-0003-721F-A4864FCA3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53262-36DC-3860-4C48-A458D1E38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B37D2-CD24-47A3-FE2B-F64CE0460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BD448-1E26-2D1F-E258-C8F9CD2C1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75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625793-7CC7-D264-F7E0-C4BAC1D68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0ABE8E-3FD6-3E00-0606-8A99B5EE5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882BF-43FD-7F3F-28F9-860580519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1DA5A-25BA-5435-3506-76BA996E1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85078-5F27-5CF3-68EF-9DFE58312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70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10C77E78-0B90-6053-7E71-B90845A86D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05232"/>
            <a:ext cx="11849147" cy="5152766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6141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2566D9E5-966D-9587-25ED-E296A1409E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05232"/>
            <a:ext cx="11849147" cy="5152766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0968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45107251-4489-56F2-8A11-00EFF6D348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05232"/>
            <a:ext cx="11849147" cy="5152766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1687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's shadow on the ground&#10;&#10;Description automatically generated">
            <a:extLst>
              <a:ext uri="{FF2B5EF4-FFF2-40B4-BE49-F238E27FC236}">
                <a16:creationId xmlns:a16="http://schemas.microsoft.com/office/drawing/2014/main" id="{7AA18166-7530-86D9-CA21-56E2BCF3DE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05232"/>
            <a:ext cx="11849147" cy="5152766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5589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9B6F92EC-9120-18AA-4F6D-C66385E0A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38184"/>
            <a:ext cx="11849147" cy="511981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1646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D2851-4961-52C0-85D6-64F316EA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7080E-D79F-9681-2D2A-A2C30C23F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8AA5D-AB30-C529-0317-DB582137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5C853-59C8-EAF4-5484-DB18A5E8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BFB93-5FB4-2AD1-F3E0-8283D4AD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24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DD47-4114-3723-0347-4E23289F2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27478-49F6-3706-B572-062FA3871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5E90B-1C49-18CB-73D5-8C9A2BD13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68C33-5EE5-3959-4A99-66FBF8D68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E66AD-AFE5-CB8D-9362-2463F521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D031A-56B7-C0C1-C841-E792099B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8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2CB98-3296-3D46-CE0B-23C3E630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8035D-045B-0E08-9967-04C42CC5D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D9D58-FDA1-A0A3-1CA8-4DEB044B2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3BAE6-C3BE-4E0C-8A72-47333A67D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D44917-0A55-2C64-AFB0-E99CD4574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F1701F-5D37-C6B8-FA48-BE5A1A2E7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1962A-1E17-52B7-9B5E-601951D6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D9C46D-BF37-E78F-B8CF-802BAA46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48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8FE4D8-36F4-AC36-36FF-9F82827E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3C21C-F2CF-58DC-29D3-3E958CEDB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14438-4658-E4DE-DEA5-ED264D8D4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7328-7681-40EF-ADC4-74BDD81DEC7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360E7-4732-9DA6-0971-9C1DFD441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275A5-167E-10EC-2A2B-CB9A1C240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0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89" r:id="rId3"/>
    <p:sldLayoutId id="2147483690" r:id="rId4"/>
    <p:sldLayoutId id="2147483691" r:id="rId5"/>
    <p:sldLayoutId id="214748368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CBECBBA-D883-1DBA-8438-5887411682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>
            <a:off x="504" y="284"/>
            <a:ext cx="12190992" cy="4289084"/>
          </a:xfrm>
          <a:prstGeom prst="rect">
            <a:avLst/>
          </a:prstGeom>
        </p:spPr>
      </p:pic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A001936-768A-5025-84AB-09BA53A4F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9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3391B-52FD-15F2-AABE-A09A77611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Option: Sit, fume, write them off, but do nothing</a:t>
            </a:r>
          </a:p>
          <a:p>
            <a:r>
              <a:rPr lang="en-US" dirty="0"/>
              <a:t>Option: “Go and tell” others (Psa. 15:3; Prov. 26:20; Rom. 1:29-32)</a:t>
            </a:r>
          </a:p>
          <a:p>
            <a:r>
              <a:rPr lang="en-US" dirty="0"/>
              <a:t>Right option: According to Jesus, “Go and tell him alone” (18:15)</a:t>
            </a:r>
          </a:p>
          <a:p>
            <a:r>
              <a:rPr lang="en-US" dirty="0"/>
              <a:t>GOD took the initiative with us, when we sinned against Him (Rom. 5:8)</a:t>
            </a:r>
          </a:p>
        </p:txBody>
      </p:sp>
    </p:spTree>
    <p:extLst>
      <p:ext uri="{BB962C8B-B14F-4D97-AF65-F5344CB8AC3E}">
        <p14:creationId xmlns:p14="http://schemas.microsoft.com/office/powerpoint/2010/main" val="1085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3391B-52FD-15F2-AABE-A09A77611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05232"/>
            <a:ext cx="11955164" cy="5152766"/>
          </a:xfrm>
        </p:spPr>
        <p:txBody>
          <a:bodyPr>
            <a:normAutofit/>
          </a:bodyPr>
          <a:lstStyle/>
          <a:p>
            <a:r>
              <a:rPr lang="en-US" dirty="0"/>
              <a:t>The reason for going to him is to “gain your brother” (18:15)</a:t>
            </a:r>
          </a:p>
          <a:p>
            <a:r>
              <a:rPr lang="en-US" dirty="0"/>
              <a:t>You keep going to him for the same reason (18:16-17; Luke 17:3-4)</a:t>
            </a:r>
          </a:p>
          <a:p>
            <a:r>
              <a:rPr lang="en-US" dirty="0"/>
              <a:t>The whole intent from beginning to end, including church discipline if necessary, is to save him (1 Cor. 5:4-5)</a:t>
            </a:r>
          </a:p>
          <a:p>
            <a:r>
              <a:rPr lang="en-US" dirty="0"/>
              <a:t>GOD is in the saving business and wants all to be saved (1 Tim. 2:4); therefore, God’s business of forgiving must be my business, too</a:t>
            </a:r>
          </a:p>
        </p:txBody>
      </p:sp>
    </p:spTree>
    <p:extLst>
      <p:ext uri="{BB962C8B-B14F-4D97-AF65-F5344CB8AC3E}">
        <p14:creationId xmlns:p14="http://schemas.microsoft.com/office/powerpoint/2010/main" val="30203595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3391B-52FD-15F2-AABE-A09A77611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100" dirty="0"/>
              <a:t>The Jews LIMITED forgiveness of another at 3 times (in lifetime)</a:t>
            </a:r>
          </a:p>
          <a:p>
            <a:r>
              <a:rPr lang="en-US" sz="3100" dirty="0"/>
              <a:t>Peter offered up LIBERAL forgiveness at 7 times (18:21)</a:t>
            </a:r>
          </a:p>
          <a:p>
            <a:r>
              <a:rPr lang="en-US" sz="3100" dirty="0"/>
              <a:t>Jesus demands LIMITLESS forgiveness as many times as necessary (18:22)</a:t>
            </a:r>
          </a:p>
          <a:p>
            <a:r>
              <a:rPr lang="en-US" sz="3100" dirty="0"/>
              <a:t>The extent of our forgiveness from God is tied to our forgiveness of others</a:t>
            </a:r>
          </a:p>
          <a:p>
            <a:pPr lvl="1"/>
            <a:r>
              <a:rPr lang="en-US" dirty="0"/>
              <a:t>Forgive and you will be forgiven (Luke 6:37)</a:t>
            </a:r>
          </a:p>
          <a:p>
            <a:pPr lvl="1"/>
            <a:r>
              <a:rPr lang="en-US" dirty="0"/>
              <a:t>Show mercy and you will be shown mercy (Luke 6:36; Matt. 5:7)</a:t>
            </a:r>
          </a:p>
          <a:p>
            <a:pPr lvl="1"/>
            <a:r>
              <a:rPr lang="en-US" dirty="0"/>
              <a:t>Refuse to forgive and God will refuse to forgive you (Matt. 6:14-15)</a:t>
            </a:r>
          </a:p>
          <a:p>
            <a:pPr lvl="1"/>
            <a:r>
              <a:rPr lang="en-US" dirty="0"/>
              <a:t>Refuse to show mercy and God will refuse to show mercy (Jas. 2:13)</a:t>
            </a:r>
          </a:p>
          <a:p>
            <a:pPr lvl="1"/>
            <a:r>
              <a:rPr lang="en-US" dirty="0"/>
              <a:t>God will use the same measure toward us that we use (</a:t>
            </a:r>
            <a:r>
              <a:rPr lang="en-US"/>
              <a:t>Luke 6:38</a:t>
            </a:r>
            <a:r>
              <a:rPr lang="en-US" dirty="0"/>
              <a:t>; Eph. 4:32)</a:t>
            </a:r>
          </a:p>
          <a:p>
            <a:r>
              <a:rPr lang="en-US" dirty="0"/>
              <a:t>GOD has forgiven us an unpayable debt (18:23-27), so that we will forgive others of their smaller debts against us (18:28-33)</a:t>
            </a:r>
          </a:p>
        </p:txBody>
      </p:sp>
    </p:spTree>
    <p:extLst>
      <p:ext uri="{BB962C8B-B14F-4D97-AF65-F5344CB8AC3E}">
        <p14:creationId xmlns:p14="http://schemas.microsoft.com/office/powerpoint/2010/main" val="13232444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3391B-52FD-15F2-AABE-A09A77611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We must refuse to hate or hold a grudge (Lev. 19:17)</a:t>
            </a:r>
          </a:p>
          <a:p>
            <a:r>
              <a:rPr lang="en-US" dirty="0"/>
              <a:t>We must love another even as our own self (Lev. 19:18; Matt. 22:39)</a:t>
            </a:r>
          </a:p>
          <a:p>
            <a:r>
              <a:rPr lang="en-US" dirty="0"/>
              <a:t>That love requires/involves:</a:t>
            </a:r>
          </a:p>
          <a:p>
            <a:pPr lvl="1"/>
            <a:r>
              <a:rPr lang="en-US" dirty="0"/>
              <a:t>Patience (18:26, 29; cf. 1 Cor. 13:4) </a:t>
            </a:r>
          </a:p>
          <a:p>
            <a:pPr lvl="1"/>
            <a:r>
              <a:rPr lang="en-US" dirty="0"/>
              <a:t>Compassion (18:27, 33; cf. Col. 3:12)</a:t>
            </a:r>
          </a:p>
          <a:p>
            <a:pPr lvl="1"/>
            <a:r>
              <a:rPr lang="en-US" dirty="0"/>
              <a:t>No record keeping (1 Cor. 13:5; Heb. 10:17)</a:t>
            </a:r>
          </a:p>
          <a:p>
            <a:pPr lvl="1"/>
            <a:r>
              <a:rPr lang="en-US" dirty="0"/>
              <a:t>Enduring all things (1 Cor. 13:7; 2 Pet. 3:9)</a:t>
            </a:r>
          </a:p>
          <a:p>
            <a:pPr lvl="1"/>
            <a:r>
              <a:rPr lang="en-US" dirty="0"/>
              <a:t>Practicing the Golden Rule (Luke 6:31; Col. 3:13)</a:t>
            </a:r>
          </a:p>
          <a:p>
            <a:r>
              <a:rPr lang="en-US" dirty="0"/>
              <a:t>Before forgiveness is ever necessary and is ever extended/voiced, forgiveness must reside in my heart (18:35)</a:t>
            </a:r>
          </a:p>
          <a:p>
            <a:r>
              <a:rPr lang="en-US" dirty="0"/>
              <a:t>GOD is the God of mercy (Eph. 2:4), always ready to forgive (Psa. 86:5)</a:t>
            </a:r>
          </a:p>
        </p:txBody>
      </p:sp>
    </p:spTree>
    <p:extLst>
      <p:ext uri="{BB962C8B-B14F-4D97-AF65-F5344CB8AC3E}">
        <p14:creationId xmlns:p14="http://schemas.microsoft.com/office/powerpoint/2010/main" val="19271088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EE7111-BBB3-9719-9B4C-DC363849D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95849"/>
            <a:ext cx="11955164" cy="506214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Believe that Jesus is the Son of God – John 3:16</a:t>
            </a:r>
          </a:p>
          <a:p>
            <a:pPr>
              <a:lnSpc>
                <a:spcPct val="100000"/>
              </a:lnSpc>
            </a:pPr>
            <a:r>
              <a:rPr lang="en-US" dirty="0"/>
              <a:t>Repent of your sins and turn toward God – Luke 13:3</a:t>
            </a:r>
          </a:p>
          <a:p>
            <a:pPr>
              <a:lnSpc>
                <a:spcPct val="100000"/>
              </a:lnSpc>
            </a:pPr>
            <a:r>
              <a:rPr lang="en-US" dirty="0"/>
              <a:t>Confess your faith in Jesus Christ – Matthew 10:32</a:t>
            </a:r>
          </a:p>
          <a:p>
            <a:pPr>
              <a:lnSpc>
                <a:spcPct val="100000"/>
              </a:lnSpc>
            </a:pPr>
            <a:r>
              <a:rPr lang="en-US" dirty="0"/>
              <a:t>Be immersed into Christ – Mark 16:16</a:t>
            </a:r>
          </a:p>
          <a:p>
            <a:pPr marL="801688" lvl="1" indent="-347663">
              <a:lnSpc>
                <a:spcPct val="100000"/>
              </a:lnSpc>
            </a:pPr>
            <a:r>
              <a:rPr lang="en-US" dirty="0"/>
              <a:t>God will forgive all of your sins – Acts 2:38</a:t>
            </a:r>
          </a:p>
          <a:p>
            <a:pPr marL="801688" lvl="1" indent="-347663">
              <a:lnSpc>
                <a:spcPct val="100000"/>
              </a:lnSpc>
            </a:pPr>
            <a:r>
              <a:rPr lang="en-US" dirty="0"/>
              <a:t>God will add you to His church – Acts 2:47</a:t>
            </a:r>
          </a:p>
          <a:p>
            <a:pPr marL="801688" lvl="1" indent="-347663">
              <a:lnSpc>
                <a:spcPct val="100000"/>
              </a:lnSpc>
            </a:pPr>
            <a:r>
              <a:rPr lang="en-US" dirty="0"/>
              <a:t>God will register you in heaven – Hebrews 12:23</a:t>
            </a:r>
          </a:p>
          <a:p>
            <a:pPr>
              <a:lnSpc>
                <a:spcPct val="100000"/>
              </a:lnSpc>
            </a:pPr>
            <a:r>
              <a:rPr lang="en-US" dirty="0"/>
              <a:t>Faithfully live like Jesus </a:t>
            </a:r>
            <a:r>
              <a:rPr lang="en-US"/>
              <a:t>– Galatians 2:20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9184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3371</TotalTime>
  <Words>521</Words>
  <Application>Microsoft Office PowerPoint</Application>
  <PresentationFormat>Widescreen</PresentationFormat>
  <Paragraphs>36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27</cp:revision>
  <cp:lastPrinted>2025-04-13T18:24:42Z</cp:lastPrinted>
  <dcterms:created xsi:type="dcterms:W3CDTF">2024-12-31T23:52:29Z</dcterms:created>
  <dcterms:modified xsi:type="dcterms:W3CDTF">2025-12-28T20:38:32Z</dcterms:modified>
</cp:coreProperties>
</file>