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3" r:id="rId7"/>
    <p:sldId id="268" r:id="rId8"/>
    <p:sldId id="269" r:id="rId9"/>
    <p:sldId id="270" r:id="rId10"/>
    <p:sldId id="271" r:id="rId11"/>
    <p:sldId id="262" r:id="rId1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2F25"/>
    <a:srgbClr val="B4762B"/>
    <a:srgbClr val="073363"/>
    <a:srgbClr val="08275A"/>
    <a:srgbClr val="E4B262"/>
    <a:srgbClr val="F2D7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446BB-60EC-0357-CE4D-22A5417E7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5E3CDC-36CD-61A1-DD75-2DBEDB566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31A86-DCD9-4D30-39ED-B036B8805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0C1F0-4CF9-EF45-CABB-ED58AFED3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ACB1C-5981-AADB-155C-7C62EB3D7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9469DEB-EA30-5EE8-9495-2D4C2F6FD2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97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BD2851-4961-52C0-85D6-64F316EAB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07080E-D79F-9681-2D2A-A2C30C23F5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8AA5D-AB30-C529-0317-DB5821376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5C853-59C8-EAF4-5484-DB18A5E8B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BFB93-5FB4-2AD1-F3E0-8283D4AD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7DD47-4114-3723-0347-4E23289F2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27478-49F6-3706-B572-062FA3871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45E90B-1C49-18CB-73D5-8C9A2BD13A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68C33-5EE5-3959-4A99-66FBF8D68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8E66AD-AFE5-CB8D-9362-2463F521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9D031A-56B7-C0C1-C841-E792099B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2847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2CB98-3296-3D46-CE0B-23C3E6304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8035D-045B-0E08-9967-04C42CC5D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D9D58-FDA1-A0A3-1CA8-4DEB044B2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53BAE6-C3BE-4E0C-8A72-47333A67DB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D44917-0A55-2C64-AFB0-E99CD4574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1701F-5D37-C6B8-FA48-BE5A1A2E7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31962A-1E17-52B7-9B5E-601951D6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D9C46D-BF37-E78F-B8CF-802BAA461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DD84-C6B1-02C4-6AB9-0F02FB079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C52901-90C3-B363-DE99-E1DA4D359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A509E-B387-6019-67EB-03DB31B4F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103503-7EEF-B55A-18A5-03771B35E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863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E5EE1-F53D-9F31-BD70-0BB94DBE4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7DC72-962A-E439-73E2-6647A8DE0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41ACF-2FAE-8FD2-0C82-C94D57FCA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566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FEA9B-A917-0FB3-8E70-9D33C1F51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9A46-401A-4399-37E0-32C15DA7E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43E7F2-AE11-E844-2EB4-E3E3C62FD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B48BC-C6E8-081F-EE59-6A5BF0FC8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A9ED39-B136-98DA-4C9B-533D0C2FB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FDD04F-E728-3FD5-0252-F7AD52EF0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2700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B1AA5-ACE3-2888-D392-26978E13C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5513C-EEC7-A69E-48DA-DC8174B573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0AEAF6-4192-836D-57AB-8AA6C92DF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F61B8-1013-22E1-F55B-BFB07E780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915E6A-73B0-A93E-00CE-029FCBD8D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3392F-FC4B-153B-157E-D729BF7D8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23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7C44-7F5D-CD88-CA42-E1B256C0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378A39-FDDA-0003-721F-A4864FCA3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53262-36DC-3860-4C48-A458D1E3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B37D2-CD24-47A3-FE2B-F64CE0460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BD448-1E26-2D1F-E258-C8F9CD2C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1759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625793-7CC7-D264-F7E0-C4BAC1D68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0ABE8E-3FD6-3E00-0606-8A99B5EE58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882BF-43FD-7F3F-28F9-860580519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DA5A-25BA-5435-3506-76BA996E1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85078-5F27-5CF3-68EF-9DFE58312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0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shadow on the ground&#10;&#10;Description automatically generated">
            <a:extLst>
              <a:ext uri="{FF2B5EF4-FFF2-40B4-BE49-F238E27FC236}">
                <a16:creationId xmlns:a16="http://schemas.microsoft.com/office/drawing/2014/main" id="{A079BC2F-5E90-648C-4B52-ADC78681E5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61419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A409E099-F518-AEC7-9C21-F1426B784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1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9250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 marL="1260475" indent="-228600"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777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084FF32-FD99-3384-6359-D2095B147A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4926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6A8BB17C-9D1F-6C13-EB70-4D5BCC56EA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597981"/>
            <a:ext cx="11849147" cy="526001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5991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8E557821-7C0F-1925-996D-96CC6060A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600199"/>
            <a:ext cx="11849147" cy="525779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0570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the ground&#10;&#10;Description automatically generated">
            <a:extLst>
              <a:ext uri="{FF2B5EF4-FFF2-40B4-BE49-F238E27FC236}">
                <a16:creationId xmlns:a16="http://schemas.microsoft.com/office/drawing/2014/main" id="{13F1F305-E883-B19F-B039-778BF0974F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600199"/>
            <a:ext cx="11849147" cy="525779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5338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alking on a green field&#10;&#10;Description automatically generated">
            <a:extLst>
              <a:ext uri="{FF2B5EF4-FFF2-40B4-BE49-F238E27FC236}">
                <a16:creationId xmlns:a16="http://schemas.microsoft.com/office/drawing/2014/main" id="{8FC475C5-1197-0C51-16EF-395A1DB198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253330"/>
            <a:ext cx="11849147" cy="560466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5800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222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's legs walking on the ground&#10;&#10;Description automatically generated">
            <a:extLst>
              <a:ext uri="{FF2B5EF4-FFF2-40B4-BE49-F238E27FC236}">
                <a16:creationId xmlns:a16="http://schemas.microsoft.com/office/drawing/2014/main" id="{B02519C9-DE13-4210-BD53-90872B5815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49289-FA61-1A8F-8D2B-4702B94A1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062680"/>
            <a:ext cx="11849147" cy="579531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687388" indent="-233363"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646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8FE4D8-36F4-AC36-36FF-9F82827E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D3C21C-F2CF-58DC-29D3-3E958CEDB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C14438-4658-E4DE-DEA5-ED264D8D49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7328-7681-40EF-ADC4-74BDD81DEC7E}" type="datetimeFigureOut">
              <a:rPr lang="en-US" smtClean="0"/>
              <a:t>1/11/2026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0E7-4732-9DA6-0971-9C1DFD4413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275A5-167E-10EC-2A2B-CB9A1C240A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5B064D-8B1E-46A7-BD31-0D51EDC81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0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8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6C1A97C-5D68-6405-8528-5CF25083EC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26"/>
          <a:stretch/>
        </p:blipFill>
        <p:spPr>
          <a:xfrm>
            <a:off x="504" y="283"/>
            <a:ext cx="12190992" cy="4338961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A3D89B02-7DC3-D011-2B8E-B4CF34B95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9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659118"/>
            <a:ext cx="11849147" cy="5198881"/>
          </a:xfrm>
        </p:spPr>
        <p:txBody>
          <a:bodyPr>
            <a:normAutofit/>
          </a:bodyPr>
          <a:lstStyle/>
          <a:p>
            <a:r>
              <a:rPr lang="en-US" sz="3200" dirty="0"/>
              <a:t>Mission Sunday ought to be a MAJOR highlight of OUR year!</a:t>
            </a:r>
          </a:p>
          <a:p>
            <a:pPr lvl="1"/>
            <a:r>
              <a:rPr lang="en-US" dirty="0"/>
              <a:t>We are reminded that beyond these walls is a lost world still waiting to hear the good news we know!</a:t>
            </a:r>
          </a:p>
          <a:p>
            <a:pPr lvl="1"/>
            <a:r>
              <a:rPr lang="en-US" dirty="0"/>
              <a:t>We are reminded that it is God’s gospel that saves souls, not human wisdom or effort!</a:t>
            </a:r>
          </a:p>
          <a:p>
            <a:pPr lvl="1"/>
            <a:r>
              <a:rPr lang="en-US" dirty="0"/>
              <a:t>We are reminded that our simple responsibility is to pass along the truth that first reached our own hearts!</a:t>
            </a:r>
          </a:p>
          <a:p>
            <a:pPr lvl="1"/>
            <a:r>
              <a:rPr lang="en-US" dirty="0"/>
              <a:t>We get to stand in awe of what God has accomplished through ordinary people who were willing to both give and go!</a:t>
            </a:r>
          </a:p>
          <a:p>
            <a:pPr lvl="1"/>
            <a:r>
              <a:rPr lang="en-US" dirty="0"/>
              <a:t>We get to reflect deeply on the greatness and goodness of the God we serve!</a:t>
            </a:r>
          </a:p>
          <a:p>
            <a:pPr lvl="1"/>
            <a:r>
              <a:rPr lang="en-US" dirty="0"/>
              <a:t>We get to give God the glory He alone deserves for all that has been accomplished!</a:t>
            </a:r>
          </a:p>
        </p:txBody>
      </p:sp>
    </p:spTree>
    <p:extLst>
      <p:ext uri="{BB962C8B-B14F-4D97-AF65-F5344CB8AC3E}">
        <p14:creationId xmlns:p14="http://schemas.microsoft.com/office/powerpoint/2010/main" val="15850011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836" y="1147156"/>
            <a:ext cx="11849147" cy="571084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3600" dirty="0"/>
              <a:t>Believe that Jesus is the Son of God – John 8:24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Repent of your sins and turn toward God – 2 Peter 3:9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Confess your faith in Jesus Christ – Romans 10:9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Be immersed into Christ – Acts 22:16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forgive all of your sins – Acts 2:38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add you to His church – Acts 2:47</a:t>
            </a:r>
          </a:p>
          <a:p>
            <a:pPr marL="801688" lvl="1" indent="-347663">
              <a:lnSpc>
                <a:spcPct val="100000"/>
              </a:lnSpc>
            </a:pPr>
            <a:r>
              <a:rPr lang="en-US" sz="3200" dirty="0"/>
              <a:t>God will register you in heaven – Hebrews 12:23</a:t>
            </a:r>
          </a:p>
          <a:p>
            <a:pPr>
              <a:lnSpc>
                <a:spcPct val="100000"/>
              </a:lnSpc>
            </a:pPr>
            <a:r>
              <a:rPr lang="en-US" sz="3600" dirty="0"/>
              <a:t>Humbly follow the Lord for life – Matthew 25:23</a:t>
            </a:r>
          </a:p>
        </p:txBody>
      </p:sp>
    </p:spTree>
    <p:extLst>
      <p:ext uri="{BB962C8B-B14F-4D97-AF65-F5344CB8AC3E}">
        <p14:creationId xmlns:p14="http://schemas.microsoft.com/office/powerpoint/2010/main" val="23709184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is darkness—by God’s definition? </a:t>
            </a:r>
          </a:p>
          <a:p>
            <a:pPr lvl="1"/>
            <a:r>
              <a:rPr lang="en-US" dirty="0"/>
              <a:t>The complete opposite of God/light (Isa. 5:20; 1 John 1:5)</a:t>
            </a:r>
          </a:p>
          <a:p>
            <a:pPr lvl="1"/>
            <a:r>
              <a:rPr lang="en-US" dirty="0"/>
              <a:t>Represents evil, error and the way of the wicked (John 3:19-21; Prov. 4:19)</a:t>
            </a:r>
          </a:p>
          <a:p>
            <a:r>
              <a:rPr lang="en-US" dirty="0"/>
              <a:t>Who is behind it—who benefits from it?</a:t>
            </a:r>
          </a:p>
          <a:p>
            <a:pPr lvl="1"/>
            <a:r>
              <a:rPr lang="en-US" dirty="0"/>
              <a:t>The god of this age (2 Cor. 4:4; Eph. 6:12)</a:t>
            </a:r>
          </a:p>
          <a:p>
            <a:pPr lvl="1"/>
            <a:r>
              <a:rPr lang="en-US" dirty="0"/>
              <a:t>The power of Satan himself (Acts 26:18)</a:t>
            </a:r>
          </a:p>
          <a:p>
            <a:r>
              <a:rPr lang="en-US" dirty="0"/>
              <a:t>What does darkness do to people over time?</a:t>
            </a:r>
          </a:p>
          <a:p>
            <a:pPr lvl="1"/>
            <a:r>
              <a:rPr lang="en-US" dirty="0"/>
              <a:t>It blinds (1 John 2:11; 2 Cor. 4:4; Eph. 4:18)</a:t>
            </a:r>
          </a:p>
          <a:p>
            <a:pPr lvl="1"/>
            <a:r>
              <a:rPr lang="en-US" dirty="0"/>
              <a:t>It confuses (John 12:35; Prov. 4:19)</a:t>
            </a:r>
          </a:p>
          <a:p>
            <a:pPr lvl="1"/>
            <a:r>
              <a:rPr lang="en-US" dirty="0"/>
              <a:t>It deceives (Isa. 29:15)</a:t>
            </a:r>
          </a:p>
          <a:p>
            <a:pPr lvl="1"/>
            <a:r>
              <a:rPr lang="en-US" dirty="0"/>
              <a:t>It hardens (John 3:19-21; 1 John 1:6)</a:t>
            </a:r>
          </a:p>
          <a:p>
            <a:pPr lvl="1"/>
            <a:r>
              <a:rPr lang="en-US" dirty="0"/>
              <a:t>It becomes a lifestyle (John 3:19; Isa. 9:2; 29:15; Luke 1:79)</a:t>
            </a:r>
          </a:p>
          <a:p>
            <a:r>
              <a:rPr lang="en-US" dirty="0"/>
              <a:t>Where does it always lead, no matter how appealing it feels now?</a:t>
            </a:r>
          </a:p>
          <a:p>
            <a:pPr lvl="1"/>
            <a:r>
              <a:rPr lang="en-US" dirty="0"/>
              <a:t>It leads to nothing fruitful (Eph. 5:11)</a:t>
            </a:r>
          </a:p>
          <a:p>
            <a:pPr lvl="1"/>
            <a:r>
              <a:rPr lang="en-US" dirty="0"/>
              <a:t>It can totally overtake one’s life (John 12:35)</a:t>
            </a:r>
          </a:p>
          <a:p>
            <a:pPr lvl="1"/>
            <a:r>
              <a:rPr lang="en-US" dirty="0"/>
              <a:t>It ends in outer darkness (Matt. 8:12; 22:13; 25:30)</a:t>
            </a:r>
          </a:p>
        </p:txBody>
      </p:sp>
    </p:spTree>
    <p:extLst>
      <p:ext uri="{BB962C8B-B14F-4D97-AF65-F5344CB8AC3E}">
        <p14:creationId xmlns:p14="http://schemas.microsoft.com/office/powerpoint/2010/main" val="10858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53A56-08AE-D327-4BA8-EA92AAD9E9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is the light?</a:t>
            </a:r>
          </a:p>
          <a:p>
            <a:pPr lvl="1"/>
            <a:r>
              <a:rPr lang="en-US" dirty="0"/>
              <a:t>The complete opposite of darkness (Isa. 5:20)</a:t>
            </a:r>
          </a:p>
          <a:p>
            <a:pPr lvl="1"/>
            <a:r>
              <a:rPr lang="en-US" dirty="0"/>
              <a:t>Represents the truth (John 3:19-21), the gospel (2 Cor. 4:4) and righteousness (Prov. 2:13)</a:t>
            </a:r>
          </a:p>
          <a:p>
            <a:r>
              <a:rPr lang="en-US" dirty="0"/>
              <a:t>Who alone is its source?</a:t>
            </a:r>
          </a:p>
          <a:p>
            <a:pPr lvl="1"/>
            <a:r>
              <a:rPr lang="en-US" dirty="0"/>
              <a:t>God (1 John 1:5) – Jesus IS the Light (John 8:12)</a:t>
            </a:r>
          </a:p>
          <a:p>
            <a:r>
              <a:rPr lang="en-US" dirty="0"/>
              <a:t>What happens when someone truly steps into the light?</a:t>
            </a:r>
          </a:p>
          <a:p>
            <a:pPr lvl="1"/>
            <a:r>
              <a:rPr lang="en-US" dirty="0"/>
              <a:t>Light shines in darkness (John 1:5; Luke 1:79; 2 Pet. 1:19)</a:t>
            </a:r>
          </a:p>
          <a:p>
            <a:pPr lvl="1"/>
            <a:r>
              <a:rPr lang="en-US" dirty="0"/>
              <a:t>Light opens eyes to darkness (Acts 26:18)</a:t>
            </a:r>
          </a:p>
          <a:p>
            <a:pPr lvl="1"/>
            <a:r>
              <a:rPr lang="en-US" dirty="0"/>
              <a:t>Light calls people out of darkness (1 Pet. 2:9)</a:t>
            </a:r>
          </a:p>
          <a:p>
            <a:pPr lvl="1"/>
            <a:r>
              <a:rPr lang="en-US" dirty="0"/>
              <a:t>Light rescues people from darkness (Col. 1:13)</a:t>
            </a:r>
          </a:p>
          <a:p>
            <a:pPr lvl="1"/>
            <a:r>
              <a:rPr lang="en-US" dirty="0"/>
              <a:t>Light provides life now and eternally (John 8:12)</a:t>
            </a:r>
          </a:p>
          <a:p>
            <a:r>
              <a:rPr lang="en-US" dirty="0"/>
              <a:t>What must I do if I am truly following Jesus?</a:t>
            </a:r>
          </a:p>
          <a:p>
            <a:pPr lvl="1"/>
            <a:r>
              <a:rPr lang="en-US" dirty="0"/>
              <a:t>Turn fully to the light (Acts 26:18)</a:t>
            </a:r>
          </a:p>
          <a:p>
            <a:pPr lvl="1"/>
            <a:r>
              <a:rPr lang="en-US" dirty="0"/>
              <a:t>Cast off the works of darkness (Rom. 13:12)</a:t>
            </a:r>
          </a:p>
          <a:p>
            <a:pPr lvl="1"/>
            <a:r>
              <a:rPr lang="en-US" dirty="0"/>
              <a:t>Walk distinctly in the light (1 John 1:7; Eph. 5:8)</a:t>
            </a:r>
          </a:p>
          <a:p>
            <a:pPr lvl="1"/>
            <a:r>
              <a:rPr lang="en-US" dirty="0"/>
              <a:t>Have no fellowship with darkness but expose it with the light (Eph. 5:11-13)</a:t>
            </a:r>
          </a:p>
          <a:p>
            <a:pPr lvl="1"/>
            <a:r>
              <a:rPr lang="en-US" dirty="0"/>
              <a:t>Let my light shine for others to see (Matt. 5:14-16; Luke 8:16)</a:t>
            </a:r>
          </a:p>
          <a:p>
            <a:pPr lvl="1"/>
            <a:r>
              <a:rPr lang="en-US" dirty="0"/>
              <a:t>Help others to turn from darkness to light (Acts 26:18)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43513A-1B96-DF7F-9CE7-F9727CFD5646}"/>
              </a:ext>
            </a:extLst>
          </p:cNvPr>
          <p:cNvSpPr txBox="1"/>
          <p:nvPr/>
        </p:nvSpPr>
        <p:spPr>
          <a:xfrm>
            <a:off x="10426698" y="5245997"/>
            <a:ext cx="1782051" cy="1421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THIS is “following” Jesus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63500">
                    <a:prstClr val="black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(John 8:12)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EE54C12-2BEA-9C1D-197E-90A5E88D8100}"/>
              </a:ext>
            </a:extLst>
          </p:cNvPr>
          <p:cNvSpPr/>
          <p:nvPr/>
        </p:nvSpPr>
        <p:spPr>
          <a:xfrm>
            <a:off x="1117601" y="4944535"/>
            <a:ext cx="9000066" cy="1816527"/>
          </a:xfrm>
          <a:prstGeom prst="wedgeRectCallout">
            <a:avLst>
              <a:gd name="adj1" fmla="val 52921"/>
              <a:gd name="adj2" fmla="val -22768"/>
            </a:avLst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88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C2F43B-E5B9-2B07-A5F5-8A409D3D2751}"/>
              </a:ext>
            </a:extLst>
          </p:cNvPr>
          <p:cNvSpPr/>
          <p:nvPr/>
        </p:nvSpPr>
        <p:spPr>
          <a:xfrm>
            <a:off x="1512627" y="5545422"/>
            <a:ext cx="8839279" cy="12095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300" b="1" cap="none" spc="0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Every dollar given on Mission Sunday</a:t>
            </a:r>
          </a:p>
          <a:p>
            <a:pPr algn="ctr">
              <a:lnSpc>
                <a:spcPct val="110000"/>
              </a:lnSpc>
            </a:pPr>
            <a:r>
              <a:rPr lang="en-US" sz="3300" b="1" dirty="0">
                <a:ln w="10160">
                  <a:noFill/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glow rad="38100">
                    <a:schemeClr val="tx1"/>
                  </a:glow>
                </a:effectLst>
                <a:latin typeface="Lucida Calligraphy" panose="03010101010101010101" pitchFamily="66" charset="0"/>
              </a:rPr>
              <a:t>goes toward mission work.</a:t>
            </a:r>
            <a:endParaRPr lang="en-US" sz="3300" b="1" cap="none" spc="0" dirty="0">
              <a:ln w="10160">
                <a:noFill/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effectLst>
                <a:glow rad="38100">
                  <a:schemeClr val="tx1"/>
                </a:glow>
              </a:effectLst>
              <a:latin typeface="Lucida Calligraphy" panose="03010101010101010101" pitchFamily="66" charset="0"/>
            </a:endParaRPr>
          </a:p>
        </p:txBody>
      </p:sp>
      <p:pic>
        <p:nvPicPr>
          <p:cNvPr id="5" name="Picture 4" descr="A blue globe with white text&#10;&#10;Description automatically generated">
            <a:extLst>
              <a:ext uri="{FF2B5EF4-FFF2-40B4-BE49-F238E27FC236}">
                <a16:creationId xmlns:a16="http://schemas.microsoft.com/office/drawing/2014/main" id="{64FECF18-C32F-73FE-E2AD-087951ACE1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00" y="1475902"/>
            <a:ext cx="10378911" cy="41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8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88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AA3E88-AEAB-7189-0FF4-738A4270D4B9}"/>
              </a:ext>
            </a:extLst>
          </p:cNvPr>
          <p:cNvSpPr txBox="1"/>
          <p:nvPr/>
        </p:nvSpPr>
        <p:spPr>
          <a:xfrm>
            <a:off x="1842157" y="4604413"/>
            <a:ext cx="9439185" cy="151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Mission Sunday Each Year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$164,252.54</a:t>
            </a:r>
          </a:p>
          <a:p>
            <a:pPr>
              <a:tabLst>
                <a:tab pos="4403725" algn="l"/>
                <a:tab pos="6119813" algn="l"/>
              </a:tabLst>
            </a:pPr>
            <a:r>
              <a:rPr lang="en-US" sz="32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Average Weekly Contribution	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rPr>
              <a:t>$  14,512.65</a:t>
            </a:r>
            <a:endParaRPr lang="en-US" sz="3200" b="1" dirty="0">
              <a:solidFill>
                <a:schemeClr val="bg1"/>
              </a:solidFill>
              <a:effectLst>
                <a:glow rad="63500">
                  <a:schemeClr val="tx1"/>
                </a:glo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CC04DC-79B1-9E4A-4FAD-45AADBB16BED}"/>
              </a:ext>
            </a:extLst>
          </p:cNvPr>
          <p:cNvSpPr/>
          <p:nvPr/>
        </p:nvSpPr>
        <p:spPr>
          <a:xfrm>
            <a:off x="4117448" y="3528596"/>
            <a:ext cx="41398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4800" b="1" cap="small" dirty="0">
                <a:ln w="11430">
                  <a:noFill/>
                </a:ln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  <a:latin typeface="Copperplate Gothic Bold" pitchFamily="34" charset="0"/>
              </a:rPr>
              <a:t>2004 - 2025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F35C1F-1578-9687-0B7F-6D2C3DD5C7A8}"/>
              </a:ext>
            </a:extLst>
          </p:cNvPr>
          <p:cNvSpPr/>
          <p:nvPr/>
        </p:nvSpPr>
        <p:spPr>
          <a:xfrm>
            <a:off x="6370231" y="1813890"/>
            <a:ext cx="4783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US" sz="5400" b="1" cap="small" dirty="0">
                <a:ln w="11430"/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Copperplate Gothic Bold" pitchFamily="34" charset="0"/>
              </a:rPr>
              <a:t>22 Years of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B13818-4B68-7FD5-C16D-C514D237E14A}"/>
              </a:ext>
            </a:extLst>
          </p:cNvPr>
          <p:cNvSpPr/>
          <p:nvPr/>
        </p:nvSpPr>
        <p:spPr>
          <a:xfrm>
            <a:off x="6305300" y="2575890"/>
            <a:ext cx="49760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350" cmpd="sng">
                  <a:noFill/>
                  <a:prstDash val="solid"/>
                </a:ln>
                <a:solidFill>
                  <a:schemeClr val="bg1"/>
                </a:solidFill>
                <a:effectLst>
                  <a:glow rad="50800">
                    <a:schemeClr val="tx1"/>
                  </a:glow>
                </a:effectLst>
                <a:latin typeface="Lucida Calligraphy" pitchFamily="66" charset="0"/>
              </a:rPr>
              <a:t>Sacrificial Giving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FE49F81-8C50-A675-EBC6-2CA1E58AC797}"/>
              </a:ext>
            </a:extLst>
          </p:cNvPr>
          <p:cNvGrpSpPr/>
          <p:nvPr/>
        </p:nvGrpSpPr>
        <p:grpSpPr>
          <a:xfrm>
            <a:off x="702999" y="1651977"/>
            <a:ext cx="4976043" cy="1979235"/>
            <a:chOff x="702999" y="1651977"/>
            <a:chExt cx="4976043" cy="197923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539FED4-2B75-13C2-64CA-8BE878E99BC6}"/>
                </a:ext>
              </a:extLst>
            </p:cNvPr>
            <p:cNvGrpSpPr/>
            <p:nvPr/>
          </p:nvGrpSpPr>
          <p:grpSpPr>
            <a:xfrm>
              <a:off x="702999" y="1651977"/>
              <a:ext cx="4976043" cy="1979235"/>
              <a:chOff x="702999" y="1651977"/>
              <a:chExt cx="4976043" cy="1979235"/>
            </a:xfrm>
          </p:grpSpPr>
          <p:pic>
            <p:nvPicPr>
              <p:cNvPr id="2" name="Picture 1" descr="A blue globe with white text&#10;&#10;Description automatically generated">
                <a:extLst>
                  <a:ext uri="{FF2B5EF4-FFF2-40B4-BE49-F238E27FC236}">
                    <a16:creationId xmlns:a16="http://schemas.microsoft.com/office/drawing/2014/main" id="{41AF907F-5958-58CF-DE77-8D06A9BB83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2999" y="1651977"/>
                <a:ext cx="4976043" cy="1979235"/>
              </a:xfrm>
              <a:prstGeom prst="rect">
                <a:avLst/>
              </a:prstGeom>
            </p:spPr>
          </p:pic>
          <p:pic>
            <p:nvPicPr>
              <p:cNvPr id="10" name="Picture 9" descr="A person's feet in water&#10;&#10;Description automatically generated">
                <a:extLst>
                  <a:ext uri="{FF2B5EF4-FFF2-40B4-BE49-F238E27FC236}">
                    <a16:creationId xmlns:a16="http://schemas.microsoft.com/office/drawing/2014/main" id="{C7FFCEF2-98A6-EAFA-B8A1-CDC11EF774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47882" r="58391" b="50000"/>
              <a:stretch/>
            </p:blipFill>
            <p:spPr>
              <a:xfrm>
                <a:off x="2265678" y="3283774"/>
                <a:ext cx="2807336" cy="244821"/>
              </a:xfrm>
              <a:prstGeom prst="rect">
                <a:avLst/>
              </a:prstGeom>
            </p:spPr>
          </p:pic>
        </p:grpSp>
        <p:pic>
          <p:nvPicPr>
            <p:cNvPr id="4" name="Picture 3" descr="A person walking on the ground&#10;&#10;Description automatically generated">
              <a:extLst>
                <a:ext uri="{FF2B5EF4-FFF2-40B4-BE49-F238E27FC236}">
                  <a16:creationId xmlns:a16="http://schemas.microsoft.com/office/drawing/2014/main" id="{1D67F313-2D06-DA05-695B-80675FD3A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83" t="47882" r="58391" b="47052"/>
            <a:stretch/>
          </p:blipFill>
          <p:spPr>
            <a:xfrm>
              <a:off x="2265678" y="3283774"/>
              <a:ext cx="2807336" cy="3474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2992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Some local evangelism involves </a:t>
            </a:r>
            <a:r>
              <a:rPr lang="en-US" u="sng" dirty="0"/>
              <a:t>MASS</a:t>
            </a:r>
            <a:r>
              <a:rPr lang="en-US" dirty="0"/>
              <a:t> efforts</a:t>
            </a:r>
          </a:p>
          <a:p>
            <a:pPr lvl="1"/>
            <a:r>
              <a:rPr lang="en-US" dirty="0"/>
              <a:t>Increased local, online web, social media and mobile advertising</a:t>
            </a:r>
          </a:p>
          <a:p>
            <a:pPr lvl="1"/>
            <a:r>
              <a:rPr lang="en-US" dirty="0"/>
              <a:t>Radio and television programs and advertisements</a:t>
            </a:r>
          </a:p>
          <a:p>
            <a:pPr lvl="1"/>
            <a:r>
              <a:rPr lang="en-US" dirty="0"/>
              <a:t>Car magnets and plates</a:t>
            </a:r>
          </a:p>
          <a:p>
            <a:pPr lvl="1"/>
            <a:r>
              <a:rPr lang="en-US" dirty="0"/>
              <a:t>Electronic billboard on I-95 </a:t>
            </a:r>
          </a:p>
          <a:p>
            <a:pPr lvl="1"/>
            <a:r>
              <a:rPr lang="en-US" dirty="0"/>
              <a:t>Direct mail campaigns:</a:t>
            </a:r>
            <a:br>
              <a:rPr lang="en-US" dirty="0"/>
            </a:br>
            <a:r>
              <a:rPr lang="en-US" i="1" dirty="0"/>
              <a:t>House to House/Heart to Heart;</a:t>
            </a:r>
            <a:r>
              <a:rPr lang="en-US" dirty="0"/>
              <a:t> New Movers’ Mailers; Various Postcards; etc.</a:t>
            </a:r>
          </a:p>
          <a:p>
            <a:r>
              <a:rPr lang="en-US" dirty="0"/>
              <a:t>Some local evangelism involves </a:t>
            </a:r>
            <a:r>
              <a:rPr lang="en-US" u="sng" dirty="0"/>
              <a:t>PERSONAL</a:t>
            </a:r>
            <a:r>
              <a:rPr lang="en-US" dirty="0"/>
              <a:t> efforts</a:t>
            </a:r>
          </a:p>
          <a:p>
            <a:pPr lvl="1"/>
            <a:r>
              <a:rPr lang="en-US" dirty="0"/>
              <a:t>Various Bible tracts and DVDs</a:t>
            </a:r>
          </a:p>
          <a:p>
            <a:pPr lvl="1"/>
            <a:r>
              <a:rPr lang="en-US" dirty="0"/>
              <a:t>Pocket-sized New Testaments and evangelism Bibles</a:t>
            </a:r>
          </a:p>
          <a:p>
            <a:pPr lvl="1"/>
            <a:r>
              <a:rPr lang="en-US" dirty="0"/>
              <a:t>Variety of invitation cards, flyers, Discovery magazines, etc.</a:t>
            </a:r>
          </a:p>
          <a:p>
            <a:r>
              <a:rPr lang="en-US" dirty="0"/>
              <a:t>Some local evangelism involves </a:t>
            </a:r>
            <a:r>
              <a:rPr lang="en-US" u="sng" dirty="0"/>
              <a:t>ASSISTING</a:t>
            </a:r>
            <a:r>
              <a:rPr lang="en-US" dirty="0"/>
              <a:t> sister congregations to proclaim the good news through their own efforts</a:t>
            </a:r>
          </a:p>
        </p:txBody>
      </p:sp>
    </p:spTree>
    <p:extLst>
      <p:ext uri="{BB962C8B-B14F-4D97-AF65-F5344CB8AC3E}">
        <p14:creationId xmlns:p14="http://schemas.microsoft.com/office/powerpoint/2010/main" val="1944010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Sr. High Mission Trips to 22 congregations in 13 states</a:t>
            </a:r>
          </a:p>
          <a:p>
            <a:r>
              <a:rPr lang="en-US" dirty="0"/>
              <a:t>“In Search of the Lord’s Way” TV program hosted by Phil Sanders</a:t>
            </a:r>
          </a:p>
          <a:p>
            <a:r>
              <a:rPr lang="en-US" dirty="0"/>
              <a:t>Multiple Students in Schools of Preaching</a:t>
            </a:r>
          </a:p>
          <a:p>
            <a:r>
              <a:rPr lang="en-US" dirty="0"/>
              <a:t>Robert C. Lupo in Sneedville, Tennessee</a:t>
            </a:r>
          </a:p>
        </p:txBody>
      </p:sp>
    </p:spTree>
    <p:extLst>
      <p:ext uri="{BB962C8B-B14F-4D97-AF65-F5344CB8AC3E}">
        <p14:creationId xmlns:p14="http://schemas.microsoft.com/office/powerpoint/2010/main" val="35062006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Supporting 15 missionaries (monthly) in 27 countries on 5 continents</a:t>
            </a:r>
          </a:p>
          <a:p>
            <a:r>
              <a:rPr lang="en-US" dirty="0"/>
              <a:t>Sending one-time support to dozens of missionaries and mission works</a:t>
            </a:r>
          </a:p>
          <a:p>
            <a:r>
              <a:rPr lang="en-US" dirty="0"/>
              <a:t>Supporting dozens of mission trips to 35+ countries on 6 continents </a:t>
            </a:r>
          </a:p>
          <a:p>
            <a:r>
              <a:rPr lang="en-US" dirty="0"/>
              <a:t>Mission trips to Marsh </a:t>
            </a:r>
            <a:r>
              <a:rPr lang="en-US" dirty="0" err="1"/>
              <a:t>Harbour</a:t>
            </a:r>
            <a:r>
              <a:rPr lang="en-US" dirty="0"/>
              <a:t>, Freeport and Eight Mile Rock in Bahamas </a:t>
            </a:r>
          </a:p>
          <a:p>
            <a:r>
              <a:rPr lang="en-US" dirty="0"/>
              <a:t>Assisting teachers in PIBC to travel to Pacific and teach with Robert Martin </a:t>
            </a:r>
          </a:p>
          <a:p>
            <a:r>
              <a:rPr lang="en-US" dirty="0"/>
              <a:t>Christian Courier – an online and print teaching resource</a:t>
            </a:r>
          </a:p>
          <a:p>
            <a:r>
              <a:rPr lang="en-US" dirty="0"/>
              <a:t>World Video Bible School – online and DVD teaching resources</a:t>
            </a:r>
          </a:p>
          <a:p>
            <a:r>
              <a:rPr lang="en-US" dirty="0"/>
              <a:t>Students and teachers in the Trinidad School of Preaching </a:t>
            </a:r>
          </a:p>
          <a:p>
            <a:r>
              <a:rPr lang="en-US" dirty="0"/>
              <a:t>Nigeria School of Preaching + Bibles for Nigeria missionary + Chad Wagner</a:t>
            </a:r>
          </a:p>
          <a:p>
            <a:r>
              <a:rPr lang="en-US" dirty="0"/>
              <a:t>Assisting congregations in Paraguay, Puerto Rico and Cuba </a:t>
            </a:r>
          </a:p>
          <a:p>
            <a:r>
              <a:rPr lang="en-US" dirty="0"/>
              <a:t>Truth for Today – assisting 30,000 preachers monthly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5510701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EE7111-BBB3-9719-9B4C-DC363849D8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Supporting Apologetics Press (since 1986, partnering since 2004)</a:t>
            </a:r>
          </a:p>
          <a:p>
            <a:pPr lvl="1"/>
            <a:r>
              <a:rPr lang="en-US" dirty="0"/>
              <a:t>Professional Staff: Eric Lyons, Kyle Butt, Dave Miller, Jeff Miller &amp; Jeremy Pate</a:t>
            </a:r>
          </a:p>
          <a:p>
            <a:pPr lvl="1"/>
            <a:r>
              <a:rPr lang="en-US" dirty="0"/>
              <a:t>Publications: Monthly journals, Books, Tracts, Videos, eBooks, Curriculum, VBS, etc.</a:t>
            </a:r>
          </a:p>
          <a:p>
            <a:pPr lvl="1"/>
            <a:r>
              <a:rPr lang="en-US" dirty="0"/>
              <a:t>Website: ApologeticsPress.org</a:t>
            </a:r>
          </a:p>
          <a:p>
            <a:r>
              <a:rPr lang="en-US" dirty="0"/>
              <a:t>Taking the Gospel to Easter Island</a:t>
            </a:r>
          </a:p>
          <a:p>
            <a:pPr lvl="1"/>
            <a:r>
              <a:rPr lang="en-US" dirty="0"/>
              <a:t>Josh has made 18 trips to the island</a:t>
            </a:r>
          </a:p>
          <a:p>
            <a:pPr lvl="1"/>
            <a:r>
              <a:rPr lang="en-US" dirty="0"/>
              <a:t>4 souls have been converted and are growing (Piki, Uri, Andrea &amp; Anita) + 2 in Chile</a:t>
            </a:r>
          </a:p>
          <a:p>
            <a:pPr lvl="1"/>
            <a:r>
              <a:rPr lang="en-US" dirty="0"/>
              <a:t>Josh has taken more than 500 Bibles to the island </a:t>
            </a:r>
          </a:p>
          <a:p>
            <a:pPr lvl="1"/>
            <a:r>
              <a:rPr lang="en-US" dirty="0"/>
              <a:t>Josh continues to work to strengthen and mature the members remotely every week</a:t>
            </a:r>
          </a:p>
          <a:p>
            <a:r>
              <a:rPr lang="en-US" dirty="0"/>
              <a:t>“Answering Macedonian Calls” (began in 2021)</a:t>
            </a:r>
          </a:p>
          <a:p>
            <a:pPr lvl="1"/>
            <a:r>
              <a:rPr lang="en-US" dirty="0"/>
              <a:t>Evangelize, edify and equip congregations of the Lord’s church in various places</a:t>
            </a:r>
          </a:p>
          <a:p>
            <a:pPr lvl="1"/>
            <a:r>
              <a:rPr lang="en-US" dirty="0"/>
              <a:t>Dan and Josh traveled to multiple places in 2025 to work with various congregations</a:t>
            </a:r>
          </a:p>
        </p:txBody>
      </p:sp>
    </p:spTree>
    <p:extLst>
      <p:ext uri="{BB962C8B-B14F-4D97-AF65-F5344CB8AC3E}">
        <p14:creationId xmlns:p14="http://schemas.microsoft.com/office/powerpoint/2010/main" val="38428471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4355</TotalTime>
  <Words>1060</Words>
  <Application>Microsoft Office PowerPoint</Application>
  <PresentationFormat>Widescreen</PresentationFormat>
  <Paragraphs>95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Copperplate Gothic Bold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27</cp:revision>
  <cp:lastPrinted>2025-04-13T18:24:42Z</cp:lastPrinted>
  <dcterms:created xsi:type="dcterms:W3CDTF">2024-12-31T23:52:29Z</dcterms:created>
  <dcterms:modified xsi:type="dcterms:W3CDTF">2026-01-11T15:23:44Z</dcterms:modified>
</cp:coreProperties>
</file>