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98" r:id="rId3"/>
    <p:sldId id="294" r:id="rId4"/>
    <p:sldId id="297" r:id="rId5"/>
    <p:sldId id="336" r:id="rId6"/>
    <p:sldId id="301" r:id="rId7"/>
    <p:sldId id="304" r:id="rId8"/>
    <p:sldId id="306" r:id="rId9"/>
    <p:sldId id="309" r:id="rId10"/>
    <p:sldId id="311" r:id="rId11"/>
    <p:sldId id="312" r:id="rId12"/>
    <p:sldId id="337" r:id="rId13"/>
    <p:sldId id="338" r:id="rId14"/>
    <p:sldId id="339" r:id="rId15"/>
    <p:sldId id="313" r:id="rId16"/>
    <p:sldId id="314" r:id="rId17"/>
    <p:sldId id="329" r:id="rId18"/>
    <p:sldId id="321" r:id="rId19"/>
    <p:sldId id="328" r:id="rId20"/>
    <p:sldId id="315" r:id="rId21"/>
    <p:sldId id="316" r:id="rId22"/>
    <p:sldId id="317" r:id="rId23"/>
    <p:sldId id="318" r:id="rId24"/>
    <p:sldId id="319" r:id="rId25"/>
    <p:sldId id="320" r:id="rId26"/>
    <p:sldId id="322" r:id="rId27"/>
    <p:sldId id="323" r:id="rId28"/>
    <p:sldId id="330" r:id="rId29"/>
    <p:sldId id="325" r:id="rId30"/>
    <p:sldId id="333" r:id="rId31"/>
    <p:sldId id="334" r:id="rId32"/>
    <p:sldId id="335" r:id="rId33"/>
    <p:sldId id="326" r:id="rId34"/>
    <p:sldId id="327" r:id="rId35"/>
    <p:sldId id="331" r:id="rId36"/>
    <p:sldId id="332" r:id="rId37"/>
    <p:sldId id="340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7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1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8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7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8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6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7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86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thalamus&amp;oq=biology+behind+catastrphic+thinking&amp;gs_lcrp=EgZjaHJvbWUyBggAEEUYOdIBCjI0NjkxajBqMTWoAgiwAgE&amp;sourceid=chrome&amp;ie=UTF-8&amp;mstk=AUtExfBIF6yEIFt6zcApOPdi4Apc6AOv-3_AXpJg13ilieZxBHhN99vvSYwSnF1uJM8fiCekhC3jh7ePTfuYApvIBELKcBrGPObRWKytm3OT5rq8zURw5xUd3x0tj9pfHofCrIq7gH38JabBtDKADtHiVvsuiKzhyO9Bv-RdhExiB7qQmbDg3C_rT8HQNIlkhMi6cwrW&amp;csui=3&amp;ved=2ahUKEwjWoLC9yrGRAxWcZzABHQrjImcQgK4QegQIARAF" TargetMode="External"/><Relationship Id="rId2" Type="http://schemas.openxmlformats.org/officeDocument/2006/relationships/hyperlink" Target="https://www.google.com/search?q=amygdala&amp;oq=biology+behind+catastrphic+thinking&amp;gs_lcrp=EgZjaHJvbWUyBggAEEUYOdIBCjI0NjkxajBqMTWoAgiwAgE&amp;sourceid=chrome&amp;ie=UTF-8&amp;mstk=AUtExfBIF6yEIFt6zcApOPdi4Apc6AOv-3_AXpJg13ilieZxBHhN99vvSYwSnF1uJM8fiCekhC3jh7ePTfuYApvIBELKcBrGPObRWKytm3OT5rq8zURw5xUd3x0tj9pfHofCrIq7gH38JabBtDKADtHiVvsuiKzhyO9Bv-RdhExiB7qQmbDg3C_rT8HQNIlkhMi6cwrW&amp;csui=3&amp;ved=2ahUKEwjWoLC9yrGRAxWcZzABHQrjImcQgK4QegQIARA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D203A-5B3A-A749-784F-B9F0969D0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0"/>
            <a:ext cx="5402454" cy="251044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556A2-5ABA-BA77-3ED0-4FF087416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25" y="3425899"/>
            <a:ext cx="5185297" cy="145861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Neon laser lights aligned to form a triangle">
            <a:extLst>
              <a:ext uri="{FF2B5EF4-FFF2-40B4-BE49-F238E27FC236}">
                <a16:creationId xmlns:a16="http://schemas.microsoft.com/office/drawing/2014/main" id="{F567C2D1-658F-3308-B03B-FFBBAA31C4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16" r="22305"/>
          <a:stretch/>
        </p:blipFill>
        <p:spPr>
          <a:xfrm>
            <a:off x="6062050" y="-1554"/>
            <a:ext cx="6120571" cy="6857999"/>
          </a:xfrm>
          <a:custGeom>
            <a:avLst/>
            <a:gdLst/>
            <a:ahLst/>
            <a:cxnLst/>
            <a:rect l="l" t="t" r="r" b="b"/>
            <a:pathLst>
              <a:path w="6129950" h="6861439">
                <a:moveTo>
                  <a:pt x="1687527" y="0"/>
                </a:moveTo>
                <a:lnTo>
                  <a:pt x="6129950" y="0"/>
                </a:lnTo>
                <a:lnTo>
                  <a:pt x="6129950" y="6858000"/>
                </a:lnTo>
                <a:lnTo>
                  <a:pt x="5040333" y="6858000"/>
                </a:lnTo>
                <a:lnTo>
                  <a:pt x="5040333" y="6861439"/>
                </a:lnTo>
                <a:lnTo>
                  <a:pt x="272442" y="6861439"/>
                </a:lnTo>
                <a:lnTo>
                  <a:pt x="196402" y="6549696"/>
                </a:lnTo>
                <a:cubicBezTo>
                  <a:pt x="-517926" y="3427393"/>
                  <a:pt x="946083" y="3323532"/>
                  <a:pt x="946083" y="1"/>
                </a:cubicBezTo>
                <a:lnTo>
                  <a:pt x="1687527" y="1"/>
                </a:lnTo>
                <a:close/>
              </a:path>
            </a:pathLst>
          </a:custGeom>
        </p:spPr>
      </p:pic>
      <p:pic>
        <p:nvPicPr>
          <p:cNvPr id="8" name="Picture 7" descr="A group of crosses on a hill&#10;&#10;Description automatically generated">
            <a:extLst>
              <a:ext uri="{FF2B5EF4-FFF2-40B4-BE49-F238E27FC236}">
                <a16:creationId xmlns:a16="http://schemas.microsoft.com/office/drawing/2014/main" id="{107C28B3-FDAF-0A45-EC83-AEF6A55490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554"/>
            <a:ext cx="12182621" cy="68579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46C478-0925-8633-BE2C-3F4078A069CD}"/>
              </a:ext>
            </a:extLst>
          </p:cNvPr>
          <p:cNvSpPr txBox="1"/>
          <p:nvPr/>
        </p:nvSpPr>
        <p:spPr>
          <a:xfrm>
            <a:off x="1180618" y="902825"/>
            <a:ext cx="96532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  From Worry To Happiness</a:t>
            </a:r>
          </a:p>
          <a:p>
            <a:r>
              <a:rPr lang="en-US" sz="5400" b="1" dirty="0">
                <a:solidFill>
                  <a:schemeClr val="bg1"/>
                </a:solidFill>
              </a:rPr>
              <a:t>                   Lesson 4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B39D36-A746-F434-84D3-E68EA09C28CC}"/>
              </a:ext>
            </a:extLst>
          </p:cNvPr>
          <p:cNvSpPr txBox="1"/>
          <p:nvPr/>
        </p:nvSpPr>
        <p:spPr>
          <a:xfrm>
            <a:off x="5602147" y="3739708"/>
            <a:ext cx="498290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Wednesday</a:t>
            </a:r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Night</a:t>
            </a:r>
          </a:p>
          <a:p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      </a:t>
            </a:r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Bible class</a:t>
            </a:r>
          </a:p>
          <a:p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Palm Beach Lakes</a:t>
            </a:r>
          </a:p>
          <a:p>
            <a:r>
              <a:rPr lang="en-US" sz="32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church </a:t>
            </a:r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of Christ</a:t>
            </a:r>
            <a:endParaRPr lang="en-US" sz="28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32133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A7784-FE98-2D64-2AAC-1B44CFA40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498B7-0C3E-4C8A-5990-540C429B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335A-6C64-AF59-B077-3872AE0BB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                                   Step 4</a:t>
            </a:r>
          </a:p>
          <a:p>
            <a:r>
              <a:rPr lang="en-US" sz="2800" dirty="0"/>
              <a:t> </a:t>
            </a:r>
            <a:r>
              <a:rPr lang="en-US" sz="3200" dirty="0"/>
              <a:t>Examine your thoughts</a:t>
            </a:r>
          </a:p>
          <a:p>
            <a:pPr marL="0" indent="0">
              <a:buNone/>
            </a:pPr>
            <a:r>
              <a:rPr lang="en-US" sz="2800" dirty="0"/>
              <a:t>   a. Question the assumptions</a:t>
            </a:r>
          </a:p>
          <a:p>
            <a:pPr marL="0" indent="0">
              <a:buNone/>
            </a:pPr>
            <a:r>
              <a:rPr lang="en-US" sz="2800" dirty="0"/>
              <a:t>   b. Consider alternative perspectives</a:t>
            </a:r>
          </a:p>
          <a:p>
            <a:pPr marL="0" indent="0">
              <a:buNone/>
            </a:pPr>
            <a:r>
              <a:rPr lang="en-US" sz="2800" dirty="0"/>
              <a:t>   c. Assess the </a:t>
            </a:r>
            <a:r>
              <a:rPr lang="en-US" sz="2800" u="sng" dirty="0"/>
              <a:t>likelihood.  </a:t>
            </a:r>
          </a:p>
          <a:p>
            <a:pPr marL="0" indent="0">
              <a:buNone/>
            </a:pPr>
            <a:r>
              <a:rPr lang="en-US" sz="3200" dirty="0"/>
              <a:t>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9941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BBA2-1EA4-1E3B-65AC-CA96A49F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71370-DF01-75D9-F4FC-D884A7015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</a:t>
            </a:r>
            <a:r>
              <a:rPr lang="en-US" sz="2800" dirty="0"/>
              <a:t>Identify unhelpful thinking patterns</a:t>
            </a:r>
          </a:p>
          <a:p>
            <a:pPr marL="514350" indent="-514350">
              <a:buAutoNum type="alphaLcPeriod"/>
            </a:pPr>
            <a:r>
              <a:rPr lang="en-US" sz="2800" dirty="0"/>
              <a:t>Catastrophizing: Expecting the worse of the worse.</a:t>
            </a:r>
          </a:p>
          <a:p>
            <a:pPr marL="457200" indent="-457200">
              <a:buAutoNum type="alphaLcPeriod"/>
            </a:pPr>
            <a:r>
              <a:rPr lang="en-US" sz="2800" dirty="0"/>
              <a:t>Emotional reasoning: Believing that because</a:t>
            </a:r>
          </a:p>
          <a:p>
            <a:pPr marL="0" indent="0">
              <a:buNone/>
            </a:pPr>
            <a:r>
              <a:rPr lang="en-US" sz="2800" dirty="0"/>
              <a:t>     you feel something, it must be true.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c.  </a:t>
            </a:r>
            <a:r>
              <a:rPr lang="en-US" sz="2800" dirty="0"/>
              <a:t>Seeing things with no middle ground.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725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2D4FC-B4AC-4C42-A6AA-E915C22C9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2ACF4-C2AA-BA86-992C-8EA70A879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                      </a:t>
            </a:r>
            <a:r>
              <a:rPr lang="en-US" sz="2800" dirty="0"/>
              <a:t>Catastrophic Thinking</a:t>
            </a:r>
          </a:p>
          <a:p>
            <a:pPr marL="0" indent="0">
              <a:buNone/>
            </a:pPr>
            <a:r>
              <a:rPr lang="en-US" sz="2400" dirty="0"/>
              <a:t>“Catastrophic thinking is a cognitive distortion that occurs when people have a hard time weighing the likelihood of certain outcomes and believe that terrible or catastrophic outcomes—which are highly unlikely—become, in one’s mind, salient and extremely likely,” Dr. </a:t>
            </a:r>
            <a:r>
              <a:rPr lang="en-US" sz="2400" dirty="0" err="1"/>
              <a:t>Zaubler</a:t>
            </a:r>
            <a:r>
              <a:rPr lang="en-US" sz="2400" dirty="0"/>
              <a:t> explained, noting “it can lead to a lot of suffering.”</a:t>
            </a:r>
          </a:p>
          <a:p>
            <a:pPr marL="0" indent="0">
              <a:buNone/>
            </a:pPr>
            <a:r>
              <a:rPr lang="en-US" sz="2400" dirty="0"/>
              <a:t>                             Dr. Zauber , Psychiatrist, MD, MPH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56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B220A-1BCF-242D-B57C-7B026B55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48B69-1597-2C93-6C2C-387373339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                                              </a:t>
            </a:r>
            <a:r>
              <a:rPr lang="en-US" sz="2400" dirty="0"/>
              <a:t>Catastrophic Thinking</a:t>
            </a:r>
          </a:p>
          <a:p>
            <a:pPr marL="0" indent="0">
              <a:buNone/>
            </a:pPr>
            <a:r>
              <a:rPr lang="en-US" sz="2400" dirty="0"/>
              <a:t>The biology of catastrophic thinking involves overactivity in brain regions like the </a:t>
            </a:r>
            <a:r>
              <a:rPr lang="en-US" sz="2400" b="1" dirty="0">
                <a:hlinkClick r:id="rId2"/>
              </a:rPr>
              <a:t>amygdala</a:t>
            </a:r>
            <a:r>
              <a:rPr lang="en-US" sz="2400" dirty="0"/>
              <a:t> (fear center) and </a:t>
            </a:r>
            <a:r>
              <a:rPr lang="en-US" sz="2400" b="1" dirty="0">
                <a:hlinkClick r:id="rId3"/>
              </a:rPr>
              <a:t>thalamus</a:t>
            </a:r>
            <a:r>
              <a:rPr lang="en-US" sz="2400" dirty="0"/>
              <a:t>, linked to heightened threat sensitivity and pain processing, driven by neurochemical releases that create a fear/stress response, strengthening neural pathways for negative spirals, often rooted in past trauma or anxiety, making the brain </a:t>
            </a:r>
            <a:r>
              <a:rPr lang="en-US" sz="2400" i="1" dirty="0"/>
              <a:t>learn</a:t>
            </a:r>
            <a:r>
              <a:rPr lang="en-US" sz="2400" dirty="0"/>
              <a:t> to expect the worst.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33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384FE-F992-DA1C-3805-9890377A0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D89B5-6997-9F9A-59C5-3AB89E4AF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sz="2800" dirty="0"/>
              <a:t>91 % of what we worry about never comes true.</a:t>
            </a:r>
          </a:p>
          <a:p>
            <a:pPr marL="0" indent="0">
              <a:buNone/>
            </a:pPr>
            <a:r>
              <a:rPr lang="en-US" sz="2800" dirty="0"/>
              <a:t>                </a:t>
            </a:r>
            <a:endParaRPr lang="en-US" dirty="0"/>
          </a:p>
        </p:txBody>
      </p:sp>
      <p:pic>
        <p:nvPicPr>
          <p:cNvPr id="1026" name="Picture 2" descr="18,600+ Relieved Man Stock Photos, Pictures &amp; Royalty-Free ...">
            <a:extLst>
              <a:ext uri="{FF2B5EF4-FFF2-40B4-BE49-F238E27FC236}">
                <a16:creationId xmlns:a16="http://schemas.microsoft.com/office/drawing/2014/main" id="{848C0DFD-C189-2806-526C-BF8D34AFE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692" y="3756752"/>
            <a:ext cx="3668616" cy="232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976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9D49B-F44B-9E16-7531-CF1738D68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AE13F-53FC-B616-2501-4BBB99314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    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                    </a:t>
            </a:r>
            <a:r>
              <a:rPr lang="en-US" sz="4800" b="1" dirty="0"/>
              <a:t>How to Deal with Fear</a:t>
            </a:r>
            <a:endParaRPr lang="en-US" dirty="0"/>
          </a:p>
        </p:txBody>
      </p:sp>
      <p:pic>
        <p:nvPicPr>
          <p:cNvPr id="2050" name="Picture 2" descr="Fear 101: The Science Behind Feeling ...">
            <a:extLst>
              <a:ext uri="{FF2B5EF4-FFF2-40B4-BE49-F238E27FC236}">
                <a16:creationId xmlns:a16="http://schemas.microsoft.com/office/drawing/2014/main" id="{8D0B124F-8512-D275-2A8B-05087FC95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881" y="4401032"/>
            <a:ext cx="2619375" cy="2456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815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F30B1-1768-C9D5-728B-536FA31CE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9A6EF-6840-C344-B96B-B92FB5D7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</a:t>
            </a:r>
            <a:r>
              <a:rPr lang="en-US" sz="2400" dirty="0"/>
              <a:t>Certain fears have a purpose</a:t>
            </a:r>
          </a:p>
          <a:p>
            <a:pPr marL="0" indent="0">
              <a:buNone/>
            </a:pPr>
            <a:r>
              <a:rPr lang="en-US" sz="2400" dirty="0"/>
              <a:t>* Fear of a car coming makes you get out of the way.</a:t>
            </a:r>
          </a:p>
          <a:p>
            <a:pPr marL="0" indent="0">
              <a:buNone/>
            </a:pPr>
            <a:r>
              <a:rPr lang="en-US" sz="2400" dirty="0"/>
              <a:t>* Being fearful of a red-hot stove causes us to stay away.</a:t>
            </a:r>
          </a:p>
          <a:p>
            <a:pPr marL="0" indent="0">
              <a:buNone/>
            </a:pPr>
            <a:r>
              <a:rPr lang="en-US" sz="2400" dirty="0"/>
              <a:t>* Moses instructed to “fear Jehovah” Deut. 6:2</a:t>
            </a:r>
          </a:p>
          <a:p>
            <a:pPr marL="0" indent="0">
              <a:buNone/>
            </a:pPr>
            <a:r>
              <a:rPr lang="en-US" sz="2400" dirty="0"/>
              <a:t>* Eccl. 12:13..  “Fear God and keep His commandments.”</a:t>
            </a:r>
          </a:p>
          <a:p>
            <a:pPr marL="0" indent="0">
              <a:buNone/>
            </a:pPr>
            <a:r>
              <a:rPr lang="en-US" sz="2400" dirty="0"/>
              <a:t>* A function of fear is to lead us away from evil or harm.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213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ED62-F515-62EA-F140-1659D3DF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From Worry To Happiness</a:t>
            </a:r>
            <a:br>
              <a:rPr lang="en-US" dirty="0"/>
            </a:br>
            <a:r>
              <a:rPr lang="en-US" dirty="0"/>
              <a:t>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A211C-F32A-3DE7-C846-AE7A05ABD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                                          Phobias</a:t>
            </a:r>
          </a:p>
          <a:p>
            <a:pPr marL="0" indent="0">
              <a:buNone/>
            </a:pPr>
            <a:r>
              <a:rPr lang="en-US" sz="2000" dirty="0"/>
              <a:t>Fear of heights -  Acrophobia                         Fear of flying - Aerophobia</a:t>
            </a:r>
          </a:p>
          <a:p>
            <a:pPr marL="0" indent="0">
              <a:buNone/>
            </a:pPr>
            <a:r>
              <a:rPr lang="en-US" sz="2000" dirty="0"/>
              <a:t>Fear of clowns -  Coulrophobia                      Fear of birds - Ornithophobia</a:t>
            </a:r>
          </a:p>
          <a:p>
            <a:pPr marL="0" indent="0">
              <a:buNone/>
            </a:pPr>
            <a:r>
              <a:rPr lang="en-US" sz="2000" dirty="0"/>
              <a:t>Fear of closed spaces – Claustrophobia       Fear of washing – </a:t>
            </a:r>
            <a:r>
              <a:rPr lang="en-US" sz="2000"/>
              <a:t>Albutophobia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Fear of open spaces – Agoraphobia              Fear of dogs - Cynophobia</a:t>
            </a:r>
          </a:p>
          <a:p>
            <a:pPr marL="0" indent="0">
              <a:buNone/>
            </a:pPr>
            <a:r>
              <a:rPr lang="en-US" sz="2000" dirty="0"/>
              <a:t>Fear of flowers – </a:t>
            </a:r>
            <a:r>
              <a:rPr lang="en-US" sz="2000" dirty="0" err="1"/>
              <a:t>Anthophobia</a:t>
            </a:r>
            <a:r>
              <a:rPr lang="en-US" sz="2000" dirty="0"/>
              <a:t>                        Fear of cats –Ailurophobia</a:t>
            </a:r>
          </a:p>
          <a:p>
            <a:pPr marL="0" indent="0">
              <a:buNone/>
            </a:pPr>
            <a:r>
              <a:rPr lang="en-US" sz="2000" dirty="0"/>
              <a:t>                                    Fear of being afraid - Phobophobia</a:t>
            </a:r>
          </a:p>
        </p:txBody>
      </p:sp>
    </p:spTree>
    <p:extLst>
      <p:ext uri="{BB962C8B-B14F-4D97-AF65-F5344CB8AC3E}">
        <p14:creationId xmlns:p14="http://schemas.microsoft.com/office/powerpoint/2010/main" val="3227858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D607-5B6D-3707-E2A8-764667540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74C3E-8174-C48D-B752-C74AE1708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sz="4400" dirty="0"/>
              <a:t>The Roller Coaster Experiment</a:t>
            </a:r>
          </a:p>
          <a:p>
            <a:pPr marL="0" indent="0">
              <a:buNone/>
            </a:pPr>
            <a:endParaRPr lang="en-US" sz="4400" dirty="0"/>
          </a:p>
        </p:txBody>
      </p:sp>
      <p:pic>
        <p:nvPicPr>
          <p:cNvPr id="1026" name="Picture 2" descr="Roller Coaster Opens in Georgia ...">
            <a:extLst>
              <a:ext uri="{FF2B5EF4-FFF2-40B4-BE49-F238E27FC236}">
                <a16:creationId xmlns:a16="http://schemas.microsoft.com/office/drawing/2014/main" id="{46CC70BE-ED9D-5916-EE98-59D3E93AF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118" y="3701668"/>
            <a:ext cx="4417763" cy="315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82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15060-8E54-96C3-51B3-B54CF2814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646BF-7E13-7876-12CF-4351F8C71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Are We To Fear God ?</a:t>
            </a:r>
          </a:p>
          <a:p>
            <a:pPr>
              <a:buFontTx/>
              <a:buChar char="-"/>
            </a:pPr>
            <a:r>
              <a:rPr lang="en-US" sz="2000" dirty="0"/>
              <a:t>The fear of God has to do with wisdom. Prov. 9:10, Psalm 111:10</a:t>
            </a:r>
          </a:p>
          <a:p>
            <a:pPr>
              <a:buFontTx/>
              <a:buChar char="-"/>
            </a:pPr>
            <a:r>
              <a:rPr lang="en-US" sz="2000" dirty="0"/>
              <a:t>God’s creation is commanded to fear Him.  Leviticus 25:17</a:t>
            </a:r>
          </a:p>
          <a:p>
            <a:pPr>
              <a:buFontTx/>
              <a:buChar char="-"/>
            </a:pPr>
            <a:r>
              <a:rPr lang="en-US" sz="2000" dirty="0"/>
              <a:t>We gain mercy from fear.  Luke 1:50 </a:t>
            </a:r>
          </a:p>
          <a:p>
            <a:pPr>
              <a:buFontTx/>
              <a:buChar char="-"/>
            </a:pPr>
            <a:r>
              <a:rPr lang="en-US" sz="2000" dirty="0"/>
              <a:t>Malachi 2:5, and Lev. 25:17, fear is “yare” in Hebrew. </a:t>
            </a:r>
          </a:p>
          <a:p>
            <a:pPr marL="0" indent="0">
              <a:buNone/>
            </a:pPr>
            <a:r>
              <a:rPr lang="en-US" sz="2000" dirty="0"/>
              <a:t>   Reverence, stand I awe.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- </a:t>
            </a:r>
            <a:r>
              <a:rPr lang="en-US" sz="2000" dirty="0"/>
              <a:t>God’s expectation. Acts 9:31. </a:t>
            </a:r>
          </a:p>
        </p:txBody>
      </p:sp>
    </p:spTree>
    <p:extLst>
      <p:ext uri="{BB962C8B-B14F-4D97-AF65-F5344CB8AC3E}">
        <p14:creationId xmlns:p14="http://schemas.microsoft.com/office/powerpoint/2010/main" val="147901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C803-B14B-8E93-AFA3-DF303446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A2129-582D-F62D-D4EB-A90D3D2D9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</a:t>
            </a:r>
          </a:p>
          <a:p>
            <a:pPr marL="0" indent="0">
              <a:buNone/>
            </a:pPr>
            <a:r>
              <a:rPr lang="en-US" sz="5400" b="1"/>
              <a:t>          </a:t>
            </a:r>
            <a:r>
              <a:rPr lang="en-US" sz="4800" b="1" dirty="0"/>
              <a:t>How to Deal with Fear</a:t>
            </a:r>
            <a:endParaRPr lang="en-US" b="1" dirty="0"/>
          </a:p>
        </p:txBody>
      </p:sp>
      <p:pic>
        <p:nvPicPr>
          <p:cNvPr id="1026" name="Picture 2" descr="Overcome Your Greatest Fear ...">
            <a:extLst>
              <a:ext uri="{FF2B5EF4-FFF2-40B4-BE49-F238E27FC236}">
                <a16:creationId xmlns:a16="http://schemas.microsoft.com/office/drawing/2014/main" id="{DE6F8DEF-72E2-EE21-1EA8-F7BEE398A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433" y="4238318"/>
            <a:ext cx="2466975" cy="216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334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BDA7-9079-66C7-41C8-0259FD7B8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3DF42-0ECC-D980-5D29-39D70630B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</a:t>
            </a:r>
            <a:r>
              <a:rPr lang="en-US" sz="2400" dirty="0"/>
              <a:t>Taking a Look At  1 Peter 5:7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* Casting  “</a:t>
            </a:r>
            <a:r>
              <a:rPr lang="en-US"/>
              <a:t>epiripto </a:t>
            </a:r>
            <a:r>
              <a:rPr lang="en-US" dirty="0"/>
              <a:t>in the Greek” </a:t>
            </a:r>
          </a:p>
          <a:p>
            <a:pPr marL="0" indent="0">
              <a:buNone/>
            </a:pPr>
            <a:r>
              <a:rPr lang="en-US" dirty="0"/>
              <a:t>    Like a man who throws his load on a camel’s back.</a:t>
            </a:r>
          </a:p>
          <a:p>
            <a:pPr marL="0" indent="0">
              <a:buNone/>
            </a:pPr>
            <a:r>
              <a:rPr lang="en-US" dirty="0"/>
              <a:t>* “Casting” is used in Luke 19:35</a:t>
            </a:r>
          </a:p>
          <a:p>
            <a:pPr marL="0" indent="0">
              <a:buNone/>
            </a:pPr>
            <a:r>
              <a:rPr lang="en-US" dirty="0"/>
              <a:t>* Our God wants to do this for us.</a:t>
            </a:r>
          </a:p>
          <a:p>
            <a:pPr marL="0" indent="0">
              <a:buNone/>
            </a:pPr>
            <a:r>
              <a:rPr lang="en-US" dirty="0"/>
              <a:t>* He cares for us.  Cares: “auto </a:t>
            </a:r>
            <a:r>
              <a:rPr lang="en-US" dirty="0" err="1"/>
              <a:t>melei</a:t>
            </a:r>
            <a:r>
              <a:rPr lang="en-US" dirty="0"/>
              <a:t>” in the Greek.</a:t>
            </a:r>
          </a:p>
        </p:txBody>
      </p:sp>
    </p:spTree>
    <p:extLst>
      <p:ext uri="{BB962C8B-B14F-4D97-AF65-F5344CB8AC3E}">
        <p14:creationId xmlns:p14="http://schemas.microsoft.com/office/powerpoint/2010/main" val="3101744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EBC4-4D87-2F0F-CB24-5D0E376A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2A9FC-8595-1675-8A8E-85764EB7C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sz="2400" dirty="0"/>
              <a:t>On the other hand, the Bible teaches us </a:t>
            </a:r>
            <a:r>
              <a:rPr lang="en-US" sz="2400" u="sng" dirty="0"/>
              <a:t>not to </a:t>
            </a:r>
            <a:r>
              <a:rPr lang="en-US" sz="2400" dirty="0"/>
              <a:t>fear.</a:t>
            </a:r>
          </a:p>
          <a:p>
            <a:pPr marL="0" indent="0">
              <a:buNone/>
            </a:pPr>
            <a:r>
              <a:rPr lang="en-US" sz="2000" dirty="0"/>
              <a:t>Isaiah 41:10 – Fear not , for I am with you …..</a:t>
            </a:r>
          </a:p>
          <a:p>
            <a:pPr marL="0" indent="0">
              <a:buNone/>
            </a:pPr>
            <a:r>
              <a:rPr lang="en-US" sz="2000" dirty="0"/>
              <a:t>Isaiah 41:43 – Fear not, I am the one who helps you.</a:t>
            </a:r>
          </a:p>
          <a:p>
            <a:pPr marL="0" indent="0">
              <a:buNone/>
            </a:pPr>
            <a:r>
              <a:rPr lang="en-US" sz="2000" dirty="0"/>
              <a:t>Joshua 1:9 – Be strong and courageous.</a:t>
            </a:r>
          </a:p>
          <a:p>
            <a:pPr marL="0" indent="0">
              <a:buNone/>
            </a:pPr>
            <a:r>
              <a:rPr lang="en-US" sz="2000" dirty="0"/>
              <a:t>I John 4:18 – There is not fear in love, but perfect love drives out fear.</a:t>
            </a:r>
          </a:p>
          <a:p>
            <a:pPr marL="0" indent="0">
              <a:buNone/>
            </a:pPr>
            <a:r>
              <a:rPr lang="en-US" sz="2000" dirty="0"/>
              <a:t>Psalm 23:4- I will fear no evil, for you are with me…</a:t>
            </a:r>
          </a:p>
          <a:p>
            <a:pPr marL="0" indent="0">
              <a:buNone/>
            </a:pPr>
            <a:r>
              <a:rPr lang="en-US" sz="2000" dirty="0"/>
              <a:t>Philippians 4:6- Do not be anxious about anything…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862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8AA79-B408-5A8D-51DD-21DBC74AA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80840-845F-E611-C06A-30F2B9A19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Bible Characters Demonstrating Courage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      Moses </a:t>
            </a:r>
          </a:p>
          <a:p>
            <a:pPr marL="0" indent="0">
              <a:buNone/>
            </a:pPr>
            <a:r>
              <a:rPr lang="en-US" sz="2000" dirty="0"/>
              <a:t>                 -Faced his insecurities and fears by responding </a:t>
            </a:r>
          </a:p>
          <a:p>
            <a:pPr marL="0" indent="0">
              <a:buNone/>
            </a:pPr>
            <a:r>
              <a:rPr lang="en-US" sz="2000" dirty="0"/>
              <a:t>                  to God’s call.</a:t>
            </a:r>
          </a:p>
          <a:p>
            <a:pPr marL="0" indent="0">
              <a:buNone/>
            </a:pPr>
            <a:r>
              <a:rPr lang="en-US" sz="2000" dirty="0"/>
              <a:t>                 -Motivated by God’s vision of him helping</a:t>
            </a:r>
          </a:p>
          <a:p>
            <a:pPr marL="0" indent="0">
              <a:buNone/>
            </a:pPr>
            <a:r>
              <a:rPr lang="en-US" sz="2000" dirty="0"/>
              <a:t>                  to save his people.</a:t>
            </a:r>
          </a:p>
          <a:p>
            <a:pPr marL="0" indent="0">
              <a:buNone/>
            </a:pPr>
            <a:r>
              <a:rPr lang="en-US" sz="2000" dirty="0"/>
              <a:t>                -His bravery is inspiring people even today.</a:t>
            </a:r>
          </a:p>
        </p:txBody>
      </p:sp>
      <p:pic>
        <p:nvPicPr>
          <p:cNvPr id="1026" name="Picture 2" descr="A Profound Bible Character Study">
            <a:extLst>
              <a:ext uri="{FF2B5EF4-FFF2-40B4-BE49-F238E27FC236}">
                <a16:creationId xmlns:a16="http://schemas.microsoft.com/office/drawing/2014/main" id="{728D3A9E-335A-CF17-3C9E-CC4A91DBD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051" y="5056742"/>
            <a:ext cx="3014949" cy="180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229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768BD-5AA9-AED5-BEA4-294E2BC25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C74E-A9B7-7DDF-6DCC-59C83D25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3086E-6C5F-5179-A7AA-46F9652C9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Bible Characters Demonstrating Courage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      David</a:t>
            </a:r>
          </a:p>
          <a:p>
            <a:pPr marL="0" indent="0">
              <a:buNone/>
            </a:pPr>
            <a:r>
              <a:rPr lang="en-US" sz="2000" dirty="0"/>
              <a:t>                       - Had the courage to battle a giant.</a:t>
            </a:r>
          </a:p>
          <a:p>
            <a:pPr marL="0" indent="0">
              <a:buNone/>
            </a:pPr>
            <a:r>
              <a:rPr lang="en-US" sz="2000" dirty="0"/>
              <a:t>                       -  Steadfast confidence.</a:t>
            </a:r>
          </a:p>
          <a:p>
            <a:pPr marL="0" indent="0">
              <a:buNone/>
            </a:pPr>
            <a:r>
              <a:rPr lang="en-US" sz="2000" dirty="0"/>
              <a:t>                       - Believed that God would protect him like many </a:t>
            </a:r>
          </a:p>
          <a:p>
            <a:pPr marL="0" indent="0">
              <a:buNone/>
            </a:pPr>
            <a:r>
              <a:rPr lang="en-US" sz="2000" dirty="0"/>
              <a:t>                         times before. </a:t>
            </a:r>
          </a:p>
          <a:p>
            <a:pPr marL="0" indent="0">
              <a:buNone/>
            </a:pPr>
            <a:r>
              <a:rPr lang="en-US" sz="2000" dirty="0"/>
              <a:t>                       - Was victorious with God on his side.</a:t>
            </a:r>
          </a:p>
        </p:txBody>
      </p:sp>
      <p:pic>
        <p:nvPicPr>
          <p:cNvPr id="4" name="Picture 2" descr="Biblically Accurate Is 'House of David ...">
            <a:extLst>
              <a:ext uri="{FF2B5EF4-FFF2-40B4-BE49-F238E27FC236}">
                <a16:creationId xmlns:a16="http://schemas.microsoft.com/office/drawing/2014/main" id="{11349283-B558-3094-5C56-72DF8351C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623" y="5307580"/>
            <a:ext cx="2759377" cy="1550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266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A0455-A3E6-BD64-0C08-7BCB39089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BBE9-45F0-D3E9-4BE6-4F8888FBE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E41F5-CF33-245C-1655-92E24DCF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Bible Characters Demonstrating Courage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      Esther</a:t>
            </a:r>
          </a:p>
          <a:p>
            <a:pPr marL="0" indent="0">
              <a:buNone/>
            </a:pPr>
            <a:r>
              <a:rPr lang="en-US" sz="2000" dirty="0"/>
              <a:t>                          - Risked her life to save her people.</a:t>
            </a:r>
          </a:p>
          <a:p>
            <a:pPr marL="0" indent="0">
              <a:buNone/>
            </a:pPr>
            <a:r>
              <a:rPr lang="en-US" sz="2000" dirty="0"/>
              <a:t>                          - Believed in God’s plan.</a:t>
            </a:r>
          </a:p>
          <a:p>
            <a:pPr marL="0" indent="0">
              <a:buNone/>
            </a:pPr>
            <a:r>
              <a:rPr lang="en-US" sz="2000" dirty="0"/>
              <a:t>                         - Believed in the power of prayer.</a:t>
            </a:r>
          </a:p>
          <a:p>
            <a:pPr marL="0" indent="0">
              <a:buNone/>
            </a:pPr>
            <a:r>
              <a:rPr lang="en-US" sz="2000" dirty="0"/>
              <a:t>                         - Great example of faithful sacrifice.  </a:t>
            </a:r>
          </a:p>
        </p:txBody>
      </p:sp>
      <p:pic>
        <p:nvPicPr>
          <p:cNvPr id="1026" name="Picture 2" descr="Who was Esther in the Bible ...">
            <a:extLst>
              <a:ext uri="{FF2B5EF4-FFF2-40B4-BE49-F238E27FC236}">
                <a16:creationId xmlns:a16="http://schemas.microsoft.com/office/drawing/2014/main" id="{599F4B8F-2530-164B-1DE0-657746866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4714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388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FD415-97BC-F613-B3DA-AB8CB307A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70998-8B19-89D0-30F4-63C70C77F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88413"/>
            <a:ext cx="9486690" cy="1550419"/>
          </a:xfrm>
        </p:spPr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61CDD-5D66-3FC6-F82A-1641F7C42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Bible Characters Demonstrating Courage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      Daniel</a:t>
            </a:r>
          </a:p>
          <a:p>
            <a:pPr marL="0" indent="0">
              <a:buNone/>
            </a:pPr>
            <a:r>
              <a:rPr lang="en-US" sz="2000" dirty="0"/>
              <a:t>                          - Even when there was adversity, he prayed.</a:t>
            </a:r>
          </a:p>
          <a:p>
            <a:pPr marL="0" indent="0">
              <a:buNone/>
            </a:pPr>
            <a:r>
              <a:rPr lang="en-US" sz="2000" dirty="0"/>
              <a:t>                          - Chose gratitude of God over fear of people.</a:t>
            </a:r>
          </a:p>
          <a:p>
            <a:pPr marL="0" indent="0">
              <a:buNone/>
            </a:pPr>
            <a:r>
              <a:rPr lang="en-US" sz="2000" dirty="0"/>
              <a:t>                          - Had deep confidence in God. </a:t>
            </a:r>
          </a:p>
          <a:p>
            <a:pPr marL="0" indent="0">
              <a:buNone/>
            </a:pPr>
            <a:r>
              <a:rPr lang="en-US" sz="2000" dirty="0"/>
              <a:t>                          - Prayed constantly, even when it was against the law.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</a:p>
        </p:txBody>
      </p:sp>
      <p:pic>
        <p:nvPicPr>
          <p:cNvPr id="2050" name="Picture 2" descr="What Does the Bible Say About Daniel? Who Was Daniel? Facts ...">
            <a:extLst>
              <a:ext uri="{FF2B5EF4-FFF2-40B4-BE49-F238E27FC236}">
                <a16:creationId xmlns:a16="http://schemas.microsoft.com/office/drawing/2014/main" id="{10D9BC84-03AA-5E33-CFF5-788ADB63F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900" y="5381318"/>
            <a:ext cx="19431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3864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3A409-F7B2-2623-768B-2E19FECC5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B2BF9-C0C3-E3BF-2676-B2AF52D7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sz="2400" dirty="0"/>
              <a:t>The Effects of Fear</a:t>
            </a:r>
          </a:p>
          <a:p>
            <a:pPr>
              <a:buFontTx/>
              <a:buChar char="-"/>
            </a:pPr>
            <a:r>
              <a:rPr lang="en-US" sz="2000" dirty="0"/>
              <a:t>1 John 4:18 tells us that fear torments us.</a:t>
            </a:r>
          </a:p>
          <a:p>
            <a:pPr>
              <a:buFontTx/>
              <a:buChar char="-"/>
            </a:pPr>
            <a:r>
              <a:rPr lang="en-US" sz="2000" dirty="0"/>
              <a:t>In some ways , fear is connected to bondage. </a:t>
            </a:r>
          </a:p>
          <a:p>
            <a:pPr>
              <a:buFontTx/>
              <a:buChar char="-"/>
            </a:pPr>
            <a:r>
              <a:rPr lang="en-US" sz="2000" dirty="0"/>
              <a:t>Romans 8:15 tells us we did not receive the spirit of bondage.</a:t>
            </a:r>
          </a:p>
          <a:p>
            <a:pPr>
              <a:buFontTx/>
              <a:buChar char="-"/>
            </a:pPr>
            <a:r>
              <a:rPr lang="en-US" sz="2000" dirty="0"/>
              <a:t>Fear takes </a:t>
            </a:r>
            <a:r>
              <a:rPr lang="en-US" sz="2000" u="sng" dirty="0"/>
              <a:t>initiative</a:t>
            </a:r>
            <a:r>
              <a:rPr lang="en-US" sz="2000" dirty="0"/>
              <a:t> away.  Look at Numbers 13.   </a:t>
            </a:r>
          </a:p>
          <a:p>
            <a:pPr>
              <a:buFontTx/>
              <a:buChar char="-"/>
            </a:pPr>
            <a:r>
              <a:rPr lang="en-US" sz="2000" dirty="0"/>
              <a:t>Fear takes hope away. </a:t>
            </a:r>
          </a:p>
          <a:p>
            <a:pPr>
              <a:buFontTx/>
              <a:buChar char="-"/>
            </a:pPr>
            <a:r>
              <a:rPr lang="en-US" sz="2000" dirty="0"/>
              <a:t>God does not want us to be fearful.  Revelation 21:8   </a:t>
            </a:r>
          </a:p>
        </p:txBody>
      </p:sp>
    </p:spTree>
    <p:extLst>
      <p:ext uri="{BB962C8B-B14F-4D97-AF65-F5344CB8AC3E}">
        <p14:creationId xmlns:p14="http://schemas.microsoft.com/office/powerpoint/2010/main" val="31879645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05007-99E4-FFC8-673F-705E046B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BA144-2FCD-DD24-9F43-64F0FEBF1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         The Causes of Fear</a:t>
            </a:r>
          </a:p>
          <a:p>
            <a:pPr>
              <a:buFontTx/>
              <a:buChar char="-"/>
            </a:pPr>
            <a:r>
              <a:rPr lang="en-US" sz="2000" dirty="0"/>
              <a:t>Foremost, Satan. Adam feared God because he </a:t>
            </a:r>
          </a:p>
          <a:p>
            <a:pPr marL="0" indent="0">
              <a:buNone/>
            </a:pPr>
            <a:r>
              <a:rPr lang="en-US" sz="2000" dirty="0"/>
              <a:t>    obeyed Satan.</a:t>
            </a:r>
          </a:p>
          <a:p>
            <a:pPr>
              <a:buFontTx/>
              <a:buChar char="-"/>
            </a:pPr>
            <a:r>
              <a:rPr lang="en-US" sz="2000" dirty="0"/>
              <a:t>Peter was afraid. Matthew 14:30.                   </a:t>
            </a:r>
          </a:p>
          <a:p>
            <a:pPr>
              <a:buFontTx/>
              <a:buChar char="-"/>
            </a:pPr>
            <a:r>
              <a:rPr lang="en-US" sz="2000" dirty="0"/>
              <a:t>How one was raised.    </a:t>
            </a:r>
          </a:p>
          <a:p>
            <a:pPr>
              <a:buFontTx/>
              <a:buChar char="-"/>
            </a:pPr>
            <a:r>
              <a:rPr lang="en-US" sz="2000" dirty="0"/>
              <a:t>Personal history.              </a:t>
            </a:r>
          </a:p>
          <a:p>
            <a:pPr>
              <a:buFontTx/>
              <a:buChar char="-"/>
            </a:pPr>
            <a:endParaRPr lang="en-US" sz="2000" dirty="0"/>
          </a:p>
        </p:txBody>
      </p:sp>
      <p:pic>
        <p:nvPicPr>
          <p:cNvPr id="1026" name="Picture 2" descr="Peter Walking on Water ...">
            <a:extLst>
              <a:ext uri="{FF2B5EF4-FFF2-40B4-BE49-F238E27FC236}">
                <a16:creationId xmlns:a16="http://schemas.microsoft.com/office/drawing/2014/main" id="{89C97FCD-69CF-E6EB-3C06-276676D0B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933" y="4852220"/>
            <a:ext cx="3062068" cy="200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9211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7854E-1BC1-54B7-E63E-26B070E4F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2D192-335B-48B5-A8DD-B2D8BC9B6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Types of Fear</a:t>
            </a:r>
          </a:p>
          <a:p>
            <a:pPr marL="0" indent="0">
              <a:buNone/>
            </a:pPr>
            <a:r>
              <a:rPr lang="en-US" dirty="0"/>
              <a:t>-Fear of Failure                 Matthew 25:25, 1 Cor. 15:58</a:t>
            </a:r>
          </a:p>
          <a:p>
            <a:pPr marL="0" indent="0">
              <a:buNone/>
            </a:pPr>
            <a:r>
              <a:rPr lang="en-US" dirty="0"/>
              <a:t>-Fear of Responsibility     Matthew 25:25  </a:t>
            </a:r>
          </a:p>
          <a:p>
            <a:pPr marL="0" indent="0">
              <a:buNone/>
            </a:pPr>
            <a:r>
              <a:rPr lang="en-US" dirty="0"/>
              <a:t>-Fear of Insecurity            Matt. 6:24-34   Psalm 37:25   Phil. 4:19</a:t>
            </a:r>
          </a:p>
          <a:p>
            <a:pPr marL="0" indent="0">
              <a:buNone/>
            </a:pPr>
            <a:r>
              <a:rPr lang="en-US" dirty="0"/>
              <a:t>-Fear of Social Anxiety    Galatians 2: 6-21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57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D5DCA-A526-4618-8597-A969D0F69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E803A-DF4A-6840-3B2F-8BB403BC4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The Cure For Fear</a:t>
            </a:r>
          </a:p>
          <a:p>
            <a:pPr>
              <a:buFontTx/>
              <a:buChar char="-"/>
            </a:pPr>
            <a:r>
              <a:rPr lang="en-US" sz="2000" dirty="0"/>
              <a:t>Gain insight into what gives you fear.</a:t>
            </a:r>
          </a:p>
          <a:p>
            <a:pPr>
              <a:buFontTx/>
              <a:buChar char="-"/>
            </a:pPr>
            <a:r>
              <a:rPr lang="en-US" sz="2000" dirty="0"/>
              <a:t>If fear is a result of sin, we know  we can turn away from sin.</a:t>
            </a:r>
          </a:p>
          <a:p>
            <a:pPr>
              <a:buFontTx/>
              <a:buChar char="-"/>
            </a:pPr>
            <a:r>
              <a:rPr lang="en-US" sz="2000" dirty="0"/>
              <a:t>If fear comes from your past, your problem is not with God.</a:t>
            </a:r>
          </a:p>
          <a:p>
            <a:pPr>
              <a:buFontTx/>
              <a:buChar char="-"/>
            </a:pPr>
            <a:r>
              <a:rPr lang="en-US" sz="2000" u="sng" dirty="0"/>
              <a:t>Psalm 23 </a:t>
            </a:r>
            <a:r>
              <a:rPr lang="en-US" sz="2000" dirty="0"/>
              <a:t>teaches about closeness with God. </a:t>
            </a:r>
          </a:p>
          <a:p>
            <a:pPr>
              <a:buFontTx/>
              <a:buChar char="-"/>
            </a:pPr>
            <a:r>
              <a:rPr lang="en-US" sz="2000" u="sng" dirty="0"/>
              <a:t>Psalm 18:6 </a:t>
            </a:r>
            <a:r>
              <a:rPr lang="en-US" sz="2000" dirty="0"/>
              <a:t>teaches us about the power of God.</a:t>
            </a:r>
          </a:p>
          <a:p>
            <a:pPr>
              <a:buFontTx/>
              <a:buChar char="-"/>
            </a:pPr>
            <a:r>
              <a:rPr lang="en-US" sz="2000" u="sng" dirty="0"/>
              <a:t>Psalm 46 </a:t>
            </a:r>
            <a:r>
              <a:rPr lang="en-US" sz="2000" dirty="0"/>
              <a:t>teaches us that God is our refuge.</a:t>
            </a:r>
          </a:p>
        </p:txBody>
      </p:sp>
    </p:spTree>
    <p:extLst>
      <p:ext uri="{BB962C8B-B14F-4D97-AF65-F5344CB8AC3E}">
        <p14:creationId xmlns:p14="http://schemas.microsoft.com/office/powerpoint/2010/main" val="326193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D696-5E33-B7F9-11DF-C8C4EDE4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570F0-A20E-9134-7D7A-4E2B6B217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                                   </a:t>
            </a:r>
            <a:r>
              <a:rPr lang="en-US" sz="3200" dirty="0"/>
              <a:t>Causes of Guilt</a:t>
            </a:r>
          </a:p>
          <a:p>
            <a:pPr marL="514350" indent="-514350">
              <a:buAutoNum type="arabicPeriod"/>
            </a:pPr>
            <a:r>
              <a:rPr lang="en-US" sz="3200" dirty="0"/>
              <a:t>Sin</a:t>
            </a:r>
          </a:p>
          <a:p>
            <a:pPr marL="457200" indent="-457200">
              <a:buAutoNum type="arabicPeriod"/>
            </a:pPr>
            <a:r>
              <a:rPr lang="en-US" sz="3200" dirty="0"/>
              <a:t>Conditioning </a:t>
            </a:r>
          </a:p>
          <a:p>
            <a:pPr marL="0" indent="0">
              <a:buNone/>
            </a:pPr>
            <a:r>
              <a:rPr lang="en-US" sz="3200" dirty="0"/>
              <a:t>     </a:t>
            </a:r>
            <a:r>
              <a:rPr lang="en-US" sz="2800" dirty="0"/>
              <a:t>The Bible talks about proper conditioning </a:t>
            </a:r>
          </a:p>
          <a:p>
            <a:pPr marL="0" indent="0">
              <a:buNone/>
            </a:pPr>
            <a:r>
              <a:rPr lang="en-US" sz="2800" dirty="0"/>
              <a:t>      in Proverbs 22:6.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3.</a:t>
            </a:r>
            <a:r>
              <a:rPr lang="en-US" sz="2800" dirty="0"/>
              <a:t>  We can be conditioned for guilt.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432A73-FE66-1CA1-3EB1-210391827255}"/>
              </a:ext>
            </a:extLst>
          </p:cNvPr>
          <p:cNvSpPr txBox="1"/>
          <p:nvPr/>
        </p:nvSpPr>
        <p:spPr>
          <a:xfrm>
            <a:off x="2169994" y="775244"/>
            <a:ext cx="823983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           </a:t>
            </a:r>
            <a:r>
              <a:rPr lang="en-US" sz="4000" b="1" dirty="0"/>
              <a:t>From Worry To Happiness</a:t>
            </a:r>
            <a:br>
              <a:rPr lang="en-US" sz="4000" b="1" dirty="0"/>
            </a:br>
            <a:r>
              <a:rPr lang="en-US" sz="4000" b="1" dirty="0"/>
              <a:t>                         Lesson 4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947555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CDF65-DE32-6F65-B5FC-74C12A54E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49BC3-3AFF-F374-18DE-C3D08F674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                                  Satan wants us to fear</a:t>
            </a:r>
          </a:p>
          <a:p>
            <a:pPr marL="457200" indent="-457200">
              <a:buAutoNum type="arabicPeriod"/>
            </a:pPr>
            <a:r>
              <a:rPr lang="en-US" dirty="0"/>
              <a:t>Diminishes our courage and cause us to retreat.</a:t>
            </a:r>
          </a:p>
          <a:p>
            <a:pPr marL="457200" indent="-457200">
              <a:buAutoNum type="arabicPeriod"/>
            </a:pPr>
            <a:r>
              <a:rPr lang="en-US" dirty="0"/>
              <a:t>Affects our ability </a:t>
            </a:r>
            <a:r>
              <a:rPr lang="en-US"/>
              <a:t>to do the </a:t>
            </a:r>
            <a:r>
              <a:rPr lang="en-US" dirty="0"/>
              <a:t>things we need to do.</a:t>
            </a:r>
          </a:p>
          <a:p>
            <a:pPr marL="457200" indent="-457200">
              <a:buAutoNum type="arabicPeriod"/>
            </a:pPr>
            <a:r>
              <a:rPr lang="en-US" dirty="0"/>
              <a:t>Steals our peace of mind.</a:t>
            </a:r>
          </a:p>
          <a:p>
            <a:pPr marL="457200" indent="-457200">
              <a:buAutoNum type="arabicPeriod"/>
            </a:pPr>
            <a:r>
              <a:rPr lang="en-US" dirty="0"/>
              <a:t>Influences rational thoughts and actions in a negative way.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sz="2000" dirty="0"/>
              <a:t>2 Timothy 1:7 – “For God has not given us a spirit of fear, but</a:t>
            </a:r>
          </a:p>
          <a:p>
            <a:pPr marL="0" indent="0">
              <a:buNone/>
            </a:pPr>
            <a:r>
              <a:rPr lang="en-US" sz="2000" dirty="0"/>
              <a:t>                                  of power and of a love and of a sound mind.”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29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4A41-48A8-0968-3895-C62AABBA6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3B12E-3CF3-EA99-79D1-04E326EFA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Satan wants to:</a:t>
            </a:r>
          </a:p>
          <a:p>
            <a:pPr marL="457200" indent="-457200">
              <a:buAutoNum type="arabicPeriod"/>
            </a:pPr>
            <a:r>
              <a:rPr lang="en-US" sz="2400" dirty="0"/>
              <a:t>Stop or slow our spiritual growth.</a:t>
            </a:r>
          </a:p>
          <a:p>
            <a:pPr marL="457200" indent="-457200">
              <a:buAutoNum type="arabicPeriod"/>
            </a:pPr>
            <a:r>
              <a:rPr lang="en-US" sz="2400" dirty="0"/>
              <a:t>Decrease our faith in God.</a:t>
            </a:r>
          </a:p>
          <a:p>
            <a:pPr marL="457200" indent="-457200">
              <a:buAutoNum type="arabicPeriod"/>
            </a:pPr>
            <a:r>
              <a:rPr lang="en-US" sz="2400" dirty="0"/>
              <a:t>Confuse us about our purpose.</a:t>
            </a:r>
          </a:p>
          <a:p>
            <a:pPr marL="457200" indent="-457200">
              <a:buAutoNum type="arabicPeriod"/>
            </a:pPr>
            <a:r>
              <a:rPr lang="en-US" sz="2400" dirty="0"/>
              <a:t>Turn from God completely. </a:t>
            </a:r>
          </a:p>
        </p:txBody>
      </p:sp>
    </p:spTree>
    <p:extLst>
      <p:ext uri="{BB962C8B-B14F-4D97-AF65-F5344CB8AC3E}">
        <p14:creationId xmlns:p14="http://schemas.microsoft.com/office/powerpoint/2010/main" val="14513457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C4C9F-3E9C-F7EC-F90C-35326384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2E5C1-1E20-417C-46C9-76928E62D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Taking a Deeper Look at Philippians 4:6</a:t>
            </a:r>
          </a:p>
          <a:p>
            <a:pPr marL="0" indent="0">
              <a:buNone/>
            </a:pPr>
            <a:r>
              <a:rPr lang="en-US" sz="2000" dirty="0"/>
              <a:t>*</a:t>
            </a:r>
            <a:r>
              <a:rPr lang="en-US" sz="2400" dirty="0"/>
              <a:t>Scripture says be anxious for nothing. (</a:t>
            </a:r>
            <a:r>
              <a:rPr lang="en-US" sz="2400" dirty="0" err="1"/>
              <a:t>merinao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*But God gave us anxiety to keep us away from danger.</a:t>
            </a:r>
          </a:p>
          <a:p>
            <a:pPr marL="0" indent="0">
              <a:buNone/>
            </a:pPr>
            <a:r>
              <a:rPr lang="en-US" sz="2400" dirty="0"/>
              <a:t>The Greek phrase that is used - “to be pulled in several</a:t>
            </a:r>
          </a:p>
          <a:p>
            <a:pPr marL="0" indent="0">
              <a:buNone/>
            </a:pPr>
            <a:r>
              <a:rPr lang="en-US" sz="2400" dirty="0"/>
              <a:t>directions at one time”.  Fragmented by worries.</a:t>
            </a:r>
          </a:p>
        </p:txBody>
      </p:sp>
    </p:spTree>
    <p:extLst>
      <p:ext uri="{BB962C8B-B14F-4D97-AF65-F5344CB8AC3E}">
        <p14:creationId xmlns:p14="http://schemas.microsoft.com/office/powerpoint/2010/main" val="12337704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7ECF3-39F2-2268-03EC-62E7098D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19230-FAC2-E6BA-4A70-8FE1F19F0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             Connection Between Faith and Fear</a:t>
            </a:r>
          </a:p>
          <a:p>
            <a:pPr>
              <a:buFontTx/>
              <a:buChar char="-"/>
            </a:pPr>
            <a:r>
              <a:rPr lang="en-US" sz="2400" dirty="0"/>
              <a:t>Even death can be attacked through faith. Mark 5:35-42</a:t>
            </a:r>
          </a:p>
          <a:p>
            <a:pPr>
              <a:buFontTx/>
              <a:buChar char="-"/>
            </a:pPr>
            <a:r>
              <a:rPr lang="en-US" sz="2400" dirty="0"/>
              <a:t>Paul faced death with faith. 2 Timothy 4:8.</a:t>
            </a:r>
          </a:p>
          <a:p>
            <a:pPr>
              <a:buFontTx/>
              <a:buChar char="-"/>
            </a:pPr>
            <a:r>
              <a:rPr lang="en-US" sz="2400" dirty="0"/>
              <a:t>Relationship between anxiety and believing. John 14:1.</a:t>
            </a:r>
          </a:p>
          <a:p>
            <a:pPr>
              <a:buFontTx/>
              <a:buChar char="-"/>
            </a:pPr>
            <a:r>
              <a:rPr lang="en-US" sz="2400" dirty="0"/>
              <a:t>Fear can be driven away.  1 John 4:18</a:t>
            </a:r>
          </a:p>
        </p:txBody>
      </p:sp>
    </p:spTree>
    <p:extLst>
      <p:ext uri="{BB962C8B-B14F-4D97-AF65-F5344CB8AC3E}">
        <p14:creationId xmlns:p14="http://schemas.microsoft.com/office/powerpoint/2010/main" val="33375540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095F6-C3C6-4491-674C-346A78214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A13C9-0D37-4B65-00AA-0E6FDE36E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Looking At Matthew 6:19-24</a:t>
            </a:r>
          </a:p>
          <a:p>
            <a:pPr marL="0" indent="0">
              <a:buNone/>
            </a:pPr>
            <a:r>
              <a:rPr lang="en-US" dirty="0"/>
              <a:t>                                  My Anxiety Reveals What I Value</a:t>
            </a:r>
          </a:p>
          <a:p>
            <a:pPr marL="0" indent="0">
              <a:buNone/>
            </a:pPr>
            <a:r>
              <a:rPr lang="en-US" sz="2000" dirty="0"/>
              <a:t>*We can fall into prioritizing worldly values.</a:t>
            </a:r>
          </a:p>
          <a:p>
            <a:pPr marL="0" indent="0">
              <a:buNone/>
            </a:pPr>
            <a:r>
              <a:rPr lang="en-US" sz="2000" dirty="0"/>
              <a:t>*Because money, health, reputation, and relationships are valuable to us,</a:t>
            </a:r>
          </a:p>
          <a:p>
            <a:pPr marL="0" indent="0">
              <a:buNone/>
            </a:pPr>
            <a:r>
              <a:rPr lang="en-US" sz="2000" dirty="0"/>
              <a:t>   we become anxious when what we love becomes threatened. </a:t>
            </a:r>
          </a:p>
          <a:p>
            <a:pPr marL="0" indent="0">
              <a:buNone/>
            </a:pPr>
            <a:r>
              <a:rPr lang="en-US" sz="2000" dirty="0"/>
              <a:t>*If we prioritize God’s values we will view the dangers around us </a:t>
            </a:r>
          </a:p>
          <a:p>
            <a:pPr marL="0" indent="0">
              <a:buNone/>
            </a:pPr>
            <a:r>
              <a:rPr lang="en-US" sz="2000" dirty="0"/>
              <a:t> differently.</a:t>
            </a:r>
          </a:p>
        </p:txBody>
      </p:sp>
    </p:spTree>
    <p:extLst>
      <p:ext uri="{BB962C8B-B14F-4D97-AF65-F5344CB8AC3E}">
        <p14:creationId xmlns:p14="http://schemas.microsoft.com/office/powerpoint/2010/main" val="4921365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81D57-F3E8-23E3-CDA9-4C781F6E0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87C13-54A0-1559-5D05-9F17DA28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               My Anxiety Reflects My View of God</a:t>
            </a:r>
          </a:p>
          <a:p>
            <a:pPr marL="0" indent="0">
              <a:buNone/>
            </a:pPr>
            <a:r>
              <a:rPr lang="en-US" sz="2400" dirty="0"/>
              <a:t>* ” Worry is not believing God will get it right, and bitterness is </a:t>
            </a:r>
          </a:p>
          <a:p>
            <a:pPr marL="0" indent="0">
              <a:buNone/>
            </a:pPr>
            <a:r>
              <a:rPr lang="en-US" sz="2400" dirty="0"/>
              <a:t>      believing God got it wrong.” </a:t>
            </a:r>
          </a:p>
          <a:p>
            <a:pPr marL="0" indent="0">
              <a:buNone/>
            </a:pPr>
            <a:r>
              <a:rPr lang="en-US" sz="2400" dirty="0"/>
              <a:t>* Sometimes we seek to control our destiny and focus our         attention on what </a:t>
            </a:r>
            <a:r>
              <a:rPr lang="en-US" sz="2400" u="sng" dirty="0"/>
              <a:t>we</a:t>
            </a:r>
            <a:r>
              <a:rPr lang="en-US" sz="2400" dirty="0"/>
              <a:t> want most.</a:t>
            </a:r>
          </a:p>
          <a:p>
            <a:pPr marL="0" indent="0">
              <a:buNone/>
            </a:pPr>
            <a:r>
              <a:rPr lang="en-US" sz="2400" dirty="0"/>
              <a:t>* Are we wise enough to know how are our lives should go?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1710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7644E-5A61-0D23-6CEF-8C2215AEA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7D9CD-93B3-0321-3E1E-7E08FF33F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The Fear of the Unknown Future  </a:t>
            </a:r>
          </a:p>
          <a:p>
            <a:pPr marL="0" indent="0">
              <a:buNone/>
            </a:pPr>
            <a:r>
              <a:rPr lang="en-US" sz="2000" dirty="0"/>
              <a:t>*God knows the future perfectly. Romans 8:28</a:t>
            </a:r>
          </a:p>
          <a:p>
            <a:pPr marL="0" indent="0">
              <a:buNone/>
            </a:pPr>
            <a:r>
              <a:rPr lang="en-US" sz="2000" dirty="0"/>
              <a:t>*God is the only one that knows the future. Isaiah 46:9-10   (Not Satan)</a:t>
            </a:r>
          </a:p>
          <a:p>
            <a:pPr marL="0" indent="0">
              <a:buNone/>
            </a:pPr>
            <a:r>
              <a:rPr lang="en-US" sz="2000" dirty="0"/>
              <a:t>*We can live our lives with excitement when we trust in God.</a:t>
            </a:r>
          </a:p>
          <a:p>
            <a:pPr marL="0" indent="0">
              <a:buNone/>
            </a:pPr>
            <a:r>
              <a:rPr lang="en-US" sz="2000" dirty="0"/>
              <a:t>*If we know that our future is being with Jesus in Heaven, why not</a:t>
            </a:r>
          </a:p>
          <a:p>
            <a:pPr marL="0" indent="0">
              <a:buNone/>
            </a:pPr>
            <a:r>
              <a:rPr lang="en-US" sz="2000" dirty="0"/>
              <a:t>  spend time meditating on </a:t>
            </a:r>
            <a:r>
              <a:rPr lang="en-US" sz="2000" u="sng" dirty="0"/>
              <a:t>this eternal thought</a:t>
            </a:r>
            <a:r>
              <a:rPr lang="en-US" sz="2000" dirty="0"/>
              <a:t> than what will happen</a:t>
            </a:r>
          </a:p>
          <a:p>
            <a:pPr marL="0" indent="0">
              <a:buNone/>
            </a:pPr>
            <a:r>
              <a:rPr lang="en-US" sz="2000" dirty="0"/>
              <a:t>  tomorrow. </a:t>
            </a:r>
          </a:p>
          <a:p>
            <a:pPr marL="0" indent="0">
              <a:buNone/>
            </a:pP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89095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689A-75EC-8F5E-839B-58B1E2ED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</a:t>
            </a:r>
            <a:r>
              <a:rPr lang="en-US" sz="6000" dirty="0"/>
              <a:t>2026 !!!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041CC-984E-60DD-3A34-4473AE0CB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817884"/>
            <a:ext cx="9486690" cy="3926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</a:t>
            </a:r>
            <a:r>
              <a:rPr lang="en-US" sz="6000" b="1" dirty="0"/>
              <a:t>Happy New Year  !!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r>
              <a:rPr lang="en-US" sz="6000" b="1" dirty="0"/>
              <a:t>    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Motion Graphics Animated Fireworks ...">
            <a:extLst>
              <a:ext uri="{FF2B5EF4-FFF2-40B4-BE49-F238E27FC236}">
                <a16:creationId xmlns:a16="http://schemas.microsoft.com/office/drawing/2014/main" id="{18C430E2-C5B5-C180-543E-0FEBFD2E3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555" y="3080384"/>
            <a:ext cx="6921303" cy="354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04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916E-4C3E-B77E-A195-8FE7E277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7644E-EE6F-5C67-6C52-076475248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                             </a:t>
            </a:r>
            <a:r>
              <a:rPr lang="en-US" sz="3200" dirty="0"/>
              <a:t>Dealing With Regret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         The thief on the cross.   Luke 23:43 </a:t>
            </a:r>
          </a:p>
          <a:p>
            <a:pPr marL="0" indent="0">
              <a:buNone/>
            </a:pPr>
            <a:r>
              <a:rPr lang="en-US" sz="2800" dirty="0"/>
              <a:t>Did he have regrets? Did his regrets bring him to </a:t>
            </a:r>
          </a:p>
          <a:p>
            <a:pPr marL="0" indent="0">
              <a:buNone/>
            </a:pPr>
            <a:r>
              <a:rPr lang="en-US" sz="2800" dirty="0"/>
              <a:t>a relationship with Jesus?   </a:t>
            </a:r>
          </a:p>
        </p:txBody>
      </p:sp>
      <p:pic>
        <p:nvPicPr>
          <p:cNvPr id="1026" name="Picture 2" descr="The Thief - GoodSalt">
            <a:extLst>
              <a:ext uri="{FF2B5EF4-FFF2-40B4-BE49-F238E27FC236}">
                <a16:creationId xmlns:a16="http://schemas.microsoft.com/office/drawing/2014/main" id="{852E9471-A811-DD9B-87F1-2AA984FAF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404360"/>
            <a:ext cx="2667000" cy="245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107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8624A-2208-051F-BE13-3F775C3D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0F7A3-8A77-3560-30C4-A5BA12505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</a:t>
            </a:r>
            <a:r>
              <a:rPr lang="en-US" sz="3200" dirty="0"/>
              <a:t>What’s In Your Toolbox ?</a:t>
            </a:r>
          </a:p>
          <a:p>
            <a:pPr marL="0" indent="0">
              <a:buNone/>
            </a:pPr>
            <a:r>
              <a:rPr lang="en-US" sz="3200" dirty="0"/>
              <a:t>                            </a:t>
            </a:r>
            <a:r>
              <a:rPr lang="en-US" sz="2800" dirty="0"/>
              <a:t>Fruit of the Spirit</a:t>
            </a:r>
          </a:p>
          <a:p>
            <a:pPr marL="0" indent="0">
              <a:buNone/>
            </a:pPr>
            <a:r>
              <a:rPr lang="en-US" sz="2800" dirty="0"/>
              <a:t>      love, joy, peace, patience, kindness, goodness,</a:t>
            </a:r>
          </a:p>
          <a:p>
            <a:pPr marL="0" indent="0">
              <a:buNone/>
            </a:pPr>
            <a:r>
              <a:rPr lang="en-US" sz="2800" dirty="0"/>
              <a:t>      faithfulness, gentleness, and self- control.</a:t>
            </a:r>
          </a:p>
          <a:p>
            <a:pPr marL="0" indent="0">
              <a:buNone/>
            </a:pPr>
            <a:r>
              <a:rPr lang="en-US" sz="2800" dirty="0"/>
              <a:t>                                Galatians 5:22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2" descr="Toyo Steel - Cantilever Toolbox – JINEN">
            <a:extLst>
              <a:ext uri="{FF2B5EF4-FFF2-40B4-BE49-F238E27FC236}">
                <a16:creationId xmlns:a16="http://schemas.microsoft.com/office/drawing/2014/main" id="{03A23547-4F36-B2B7-D088-6DAC2709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5946" y="5117910"/>
            <a:ext cx="1806054" cy="174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71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8864-FF20-FE90-BD51-D3028F400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8783B-B76F-CCCA-E014-CAE83833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        </a:t>
            </a:r>
            <a:r>
              <a:rPr lang="en-US" sz="2800" dirty="0"/>
              <a:t>Over Coming Worry</a:t>
            </a:r>
          </a:p>
          <a:p>
            <a:pPr marL="0" indent="0">
              <a:buNone/>
            </a:pPr>
            <a:r>
              <a:rPr lang="en-US" sz="2800" dirty="0"/>
              <a:t>   From the Mayo Clinic:</a:t>
            </a:r>
          </a:p>
          <a:p>
            <a:pPr marL="0" indent="0">
              <a:buNone/>
            </a:pPr>
            <a:r>
              <a:rPr lang="en-US" sz="2800" dirty="0"/>
              <a:t>    “The best way to control anxiety is to make use of the</a:t>
            </a:r>
          </a:p>
          <a:p>
            <a:pPr marL="0" indent="0">
              <a:buNone/>
            </a:pPr>
            <a:r>
              <a:rPr lang="en-US" sz="2800" dirty="0"/>
              <a:t>     opposite side of the brain. While </a:t>
            </a:r>
            <a:r>
              <a:rPr lang="en-US" sz="2800" u="sng" dirty="0"/>
              <a:t>anxious thoughts</a:t>
            </a:r>
          </a:p>
          <a:p>
            <a:pPr marL="0" indent="0">
              <a:buNone/>
            </a:pPr>
            <a:r>
              <a:rPr lang="en-US" sz="2800" dirty="0"/>
              <a:t>     occur in one half of our brain, thoughts of </a:t>
            </a:r>
            <a:r>
              <a:rPr lang="en-US" sz="2800" u="sng" dirty="0"/>
              <a:t>gratitude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     occur in the other.”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325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E6359-46B1-42A5-8D3D-477A4E8F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320F6-5C5B-2B01-58AF-4ED0252D6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7EE0B-B1D0-2F9C-ECE7-A78FFEB00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        </a:t>
            </a:r>
            <a:r>
              <a:rPr lang="en-US" sz="2800" dirty="0"/>
              <a:t>Over Coming Worry</a:t>
            </a:r>
          </a:p>
          <a:p>
            <a:pPr marL="0" indent="0">
              <a:buNone/>
            </a:pPr>
            <a:r>
              <a:rPr lang="en-US" sz="2400" dirty="0"/>
              <a:t>1.  Analysis  </a:t>
            </a:r>
          </a:p>
          <a:p>
            <a:pPr marL="0" indent="0">
              <a:buNone/>
            </a:pPr>
            <a:r>
              <a:rPr lang="en-US" sz="2400" dirty="0"/>
              <a:t>    *Analize the situation you are worried about</a:t>
            </a:r>
          </a:p>
          <a:p>
            <a:pPr marL="0" indent="0">
              <a:buNone/>
            </a:pPr>
            <a:r>
              <a:rPr lang="en-US" sz="2400" dirty="0"/>
              <a:t>2. Pray, pray, and pray some more</a:t>
            </a:r>
          </a:p>
          <a:p>
            <a:pPr marL="0" indent="0">
              <a:buNone/>
            </a:pPr>
            <a:r>
              <a:rPr lang="en-US" sz="2400" dirty="0"/>
              <a:t>3. Action</a:t>
            </a:r>
          </a:p>
          <a:p>
            <a:pPr marL="0" indent="0">
              <a:buNone/>
            </a:pPr>
            <a:r>
              <a:rPr lang="en-US" sz="2400" dirty="0"/>
              <a:t>    * Take appropriate action.  Plan ahead to succeed.</a:t>
            </a:r>
          </a:p>
          <a:p>
            <a:pPr marL="0" indent="0">
              <a:buNone/>
            </a:pPr>
            <a:r>
              <a:rPr lang="en-US" sz="2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80133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2D974-AAEF-53F3-D654-B870562F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557CB-BA71-1A36-4AA4-11DD5BCD3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                        Solution to Worry</a:t>
            </a:r>
          </a:p>
          <a:p>
            <a:pPr marL="0" indent="0">
              <a:buNone/>
            </a:pPr>
            <a:r>
              <a:rPr lang="en-US" sz="2400" dirty="0"/>
              <a:t>              The solution to worry comes through analysis,</a:t>
            </a:r>
          </a:p>
          <a:p>
            <a:pPr marL="0" indent="0">
              <a:buNone/>
            </a:pPr>
            <a:r>
              <a:rPr lang="en-US" sz="2400" dirty="0"/>
              <a:t>              prayer, action, acceptance, service, and trust.</a:t>
            </a:r>
          </a:p>
          <a:p>
            <a:pPr marL="0" indent="0">
              <a:buNone/>
            </a:pPr>
            <a:r>
              <a:rPr lang="en-US" sz="2400" dirty="0"/>
              <a:t>              Our lives may be permanently altered, but do not</a:t>
            </a:r>
          </a:p>
          <a:p>
            <a:pPr marL="0" indent="0">
              <a:buNone/>
            </a:pPr>
            <a:r>
              <a:rPr lang="en-US" sz="2400" dirty="0"/>
              <a:t>              have  to be wrecked</a:t>
            </a:r>
          </a:p>
        </p:txBody>
      </p:sp>
    </p:spTree>
    <p:extLst>
      <p:ext uri="{BB962C8B-B14F-4D97-AF65-F5344CB8AC3E}">
        <p14:creationId xmlns:p14="http://schemas.microsoft.com/office/powerpoint/2010/main" val="164146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75644-8213-A739-B3B6-F9E890188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4B73-8DE7-757E-028D-527F3582B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8D416-D6F6-5793-B957-270FB6AC9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                                      Step 2</a:t>
            </a:r>
          </a:p>
          <a:p>
            <a:r>
              <a:rPr lang="en-US" sz="2800" dirty="0"/>
              <a:t>Controllable worries (actionable)</a:t>
            </a:r>
          </a:p>
          <a:p>
            <a:pPr marL="0" indent="0">
              <a:buNone/>
            </a:pPr>
            <a:r>
              <a:rPr lang="en-US" sz="2400" dirty="0"/>
              <a:t>   a. Ask yourself “ What can I do about this?”</a:t>
            </a:r>
          </a:p>
          <a:p>
            <a:pPr marL="0" indent="0">
              <a:buNone/>
            </a:pPr>
            <a:r>
              <a:rPr lang="en-US" sz="2400" dirty="0"/>
              <a:t>   b. Gather the facts: Don’t jump to conclusions.</a:t>
            </a:r>
          </a:p>
          <a:p>
            <a:pPr marL="0" indent="0">
              <a:buNone/>
            </a:pPr>
            <a:r>
              <a:rPr lang="en-US" sz="2400" dirty="0"/>
              <a:t>   c. Brainstorm solutions.</a:t>
            </a:r>
          </a:p>
          <a:p>
            <a:pPr marL="0" indent="0">
              <a:buNone/>
            </a:pPr>
            <a:r>
              <a:rPr lang="en-US" sz="2400" dirty="0"/>
              <a:t>   d. Create an action plan: Decide a course of action</a:t>
            </a:r>
          </a:p>
          <a:p>
            <a:pPr marL="0" indent="0">
              <a:buNone/>
            </a:pPr>
            <a:r>
              <a:rPr lang="en-US" sz="2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886182488"/>
      </p:ext>
    </p:extLst>
  </p:cSld>
  <p:clrMapOvr>
    <a:masterClrMapping/>
  </p:clrMapOvr>
</p:sld>
</file>

<file path=ppt/theme/theme1.xml><?xml version="1.0" encoding="utf-8"?>
<a:theme xmlns:a="http://schemas.openxmlformats.org/drawingml/2006/main" name="Vappr Trail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pr Trail" id="{9C2A7022-FEBA-446D-A108-BF8FFE4D8C93}" vid="{6CEDB495-A2D5-407B-827B-31A152F4A8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Vappr Trail</Template>
  <TotalTime>2179</TotalTime>
  <Words>2024</Words>
  <Application>Microsoft Office PowerPoint</Application>
  <PresentationFormat>Widescreen</PresentationFormat>
  <Paragraphs>246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Aharoni</vt:lpstr>
      <vt:lpstr>Arial</vt:lpstr>
      <vt:lpstr>Neue Haas Grotesk Text Pro</vt:lpstr>
      <vt:lpstr>Vappr Trail</vt:lpstr>
      <vt:lpstr>PowerPoint Presentation</vt:lpstr>
      <vt:lpstr>         From Worry To Happiness                         Lesson 4</vt:lpstr>
      <vt:lpstr>        </vt:lpstr>
      <vt:lpstr>        From Worry To Happiness                         Lesson 4</vt:lpstr>
      <vt:lpstr>          From Worry To Happiness                         Lesson 4</vt:lpstr>
      <vt:lpstr>         From Worry To Happiness                         Lesson 4</vt:lpstr>
      <vt:lpstr>         From Worry To Happiness                         Lesson 4</vt:lpstr>
      <vt:lpstr>          From Worry To Happiness                         Lesson 4</vt:lpstr>
      <vt:lpstr>          From Worry To Happiness                         Lesson 4</vt:lpstr>
      <vt:lpstr>          From Worry To Happiness                         Lesson 4</vt:lpstr>
      <vt:lpstr>          From Worry To Happiness                           Lesson 4</vt:lpstr>
      <vt:lpstr>          From Worry To Happiness                           Lesson 4</vt:lpstr>
      <vt:lpstr>          From Worry To Happiness                           Lesson 4</vt:lpstr>
      <vt:lpstr>          From Worry To Happiness                           Lesson 4</vt:lpstr>
      <vt:lpstr>         From Worry To Happiness                         Lesson 4</vt:lpstr>
      <vt:lpstr>         From Worry To Happiness                         Lesson 4</vt:lpstr>
      <vt:lpstr>           From Worry To Happiness                          Lesson 4</vt:lpstr>
      <vt:lpstr>          From Worry To Happiness                         Lesson 4</vt:lpstr>
      <vt:lpstr>          From Worry To Happiness                         Lesson 4</vt:lpstr>
      <vt:lpstr>          From Worry To Happiness                         Lesson 4</vt:lpstr>
      <vt:lpstr>          From Worry To Happiness                         Lesson 4</vt:lpstr>
      <vt:lpstr>          From Worry To Happiness                         Lesson 4 </vt:lpstr>
      <vt:lpstr>          From Worry To Happiness                         Lesson 4 </vt:lpstr>
      <vt:lpstr>          From Worry To Happiness                         Lesson 4 </vt:lpstr>
      <vt:lpstr>          From Worry To Happiness                         Lesson 4 </vt:lpstr>
      <vt:lpstr>          From Worry To Happiness                         Lesson 4</vt:lpstr>
      <vt:lpstr>          From Worry To Happiness                         Lesson 4</vt:lpstr>
      <vt:lpstr>          From Worry To Happiness                            Lesson 4</vt:lpstr>
      <vt:lpstr>          From Worry To Happiness                            Lesson 4</vt:lpstr>
      <vt:lpstr>         From Worry To Happiness                            Lesson 4</vt:lpstr>
      <vt:lpstr>          From Worry To Happiness                         Lesson 4</vt:lpstr>
      <vt:lpstr>          From Worry To Happiness                             Lesson 4</vt:lpstr>
      <vt:lpstr>          From Worry To Happiness                            Lesson 4</vt:lpstr>
      <vt:lpstr>         From Worry To Happiness                             Lesson 4</vt:lpstr>
      <vt:lpstr>          From Worry To Happiness                            Lesson 4</vt:lpstr>
      <vt:lpstr>         From Worry To Happiness                            Lesson 4</vt:lpstr>
      <vt:lpstr>                           2026 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fulle</dc:creator>
  <cp:lastModifiedBy>fulle</cp:lastModifiedBy>
  <cp:revision>225</cp:revision>
  <dcterms:created xsi:type="dcterms:W3CDTF">2023-06-16T19:30:03Z</dcterms:created>
  <dcterms:modified xsi:type="dcterms:W3CDTF">2025-12-29T17:06:46Z</dcterms:modified>
</cp:coreProperties>
</file>