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3861-652F-9BCE-ADA3-BF31405E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AC376-9880-653F-46D2-A810EAA5D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B344-D1AA-8F86-169A-297706B4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C8AE-2074-23CE-CC3D-92AF258B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EF0E-ED4F-7554-C460-86F612A8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ack of books and horseshoes&#10;&#10;Description automatically generated">
            <a:extLst>
              <a:ext uri="{FF2B5EF4-FFF2-40B4-BE49-F238E27FC236}">
                <a16:creationId xmlns:a16="http://schemas.microsoft.com/office/drawing/2014/main" id="{9CB92A9A-9F16-5DE4-27B6-BA4034E48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F871-E93D-7571-AE44-95620001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43FF7-01AE-FD2E-C250-6F323DFB5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7F2C1-93F4-F607-1C50-AA7BEE0D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BB777-88D0-A572-E580-51DB0F18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0594-645E-9A04-D118-D8032B58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57E1F-D8CB-F5D2-5522-C0803E43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1D79-3A32-22F6-6528-0A075178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E315F-ED8E-E5A9-7152-853947966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CBA2-99B2-1908-8FCC-A6D4AD97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77DF-0F63-1875-4B9A-EF7A73A0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E3AED-5B99-2496-ADAE-888A25E9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4556D-E3B9-FDFE-C511-F1985327B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AA322-78A6-8A04-D0A5-801A7287C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BB0A-2869-8B88-E1D4-C139D2D1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927E-B255-4493-1587-82BB31FA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53C64-CBF9-E36D-E9DE-E0167123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ooden surface with a light bulb&#10;&#10;Description automatically generated">
            <a:extLst>
              <a:ext uri="{FF2B5EF4-FFF2-40B4-BE49-F238E27FC236}">
                <a16:creationId xmlns:a16="http://schemas.microsoft.com/office/drawing/2014/main" id="{5FEBCE5F-247A-3BFF-625C-8A6CDDEC5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95F4-2AFE-707B-54ED-4D165253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1" y="2817340"/>
            <a:ext cx="11922211" cy="4040659"/>
          </a:xfrm>
        </p:spPr>
        <p:txBody>
          <a:bodyPr/>
          <a:lstStyle>
            <a:lvl1pPr marL="571500" indent="-571500">
              <a:buFont typeface="+mj-lt"/>
              <a:buAutoNum type="romanU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84263" indent="-457200">
              <a:buFont typeface="+mj-lt"/>
              <a:buAutoNum type="alphaU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601788" indent="-457200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6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ght on a wooden surface&#10;&#10;Description automatically generated">
            <a:extLst>
              <a:ext uri="{FF2B5EF4-FFF2-40B4-BE49-F238E27FC236}">
                <a16:creationId xmlns:a16="http://schemas.microsoft.com/office/drawing/2014/main" id="{DFDB656C-3990-F538-7800-7CC64BD23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95F4-2AFE-707B-54ED-4D165253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1" y="2817340"/>
            <a:ext cx="11922211" cy="4040659"/>
          </a:xfrm>
        </p:spPr>
        <p:txBody>
          <a:bodyPr/>
          <a:lstStyle>
            <a:lvl1pPr marL="571500" indent="-571500">
              <a:buFont typeface="+mj-lt"/>
              <a:buAutoNum type="romanU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84263" indent="-457200">
              <a:buFont typeface="+mj-lt"/>
              <a:buAutoNum type="alphaU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601788" indent="-457200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8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048E-C534-23D4-6D5C-297150CD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E9ED5-35C6-4095-6E13-2C3680B9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969E-7080-E478-BBD9-67E4EE7E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DC30E-AD48-D013-D18F-1ADD2053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0410-027E-4F32-2BEB-B2F7CB74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6128-8081-263F-A1D3-98849821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2373-1089-8905-1C0E-52EE8CF0C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E2504-66CD-F1B0-A32A-A01B1B7E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E5642-5D9D-7834-6921-1903E92B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E8636-1335-837D-0DC1-E456C604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1EE05-5328-86F9-5D46-AF76DC83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FFF5-BD59-28DA-2E5C-48DCE189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76D10-DFEE-B4C2-F4A3-5AF1CAEC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1DA1F-8DA0-598F-B34A-4EEB3AA99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BB552-1F2F-121A-8F58-311C655F5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1E8-64A5-224B-C7E0-A7D362696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2BB96-227A-C3C5-10DF-C0B58445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6EBF6-CFF6-A175-9BA2-D88C357D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4FE42-2621-23D9-4361-0639EA8E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E162-F3CD-A022-CF17-D46C6B0A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31C80-1A60-2519-787C-C73DE678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A1CE6-D501-D7E3-163C-420B965A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A64F4-58FE-66CB-1247-AF148ABA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7A47E-F7D6-3D99-3B57-1087E7AB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96507-5869-3D51-7559-70E7C0EF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21E9-D19A-283D-FB11-5076834C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FAD3-57EC-B88E-993C-C6A8FCD1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FBAD-EDCB-EFCE-4D05-B98BD799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064BF-BBAE-AB5D-3850-97E2AD182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7E55F-2AC3-3891-819B-60B23E85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9B576-38FA-4BD8-ACC0-11B4E10C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CC1D-D443-D53F-CF5F-82FA4403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62C1F-F4BC-4BFC-FE4B-98600CF2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A0988-4C2B-452D-F74D-3B253DE00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6CE2-D646-8B6E-5CEC-62D7AC212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B2A6-21A2-40F7-9B34-53FABD062CF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54AE4-8458-2D71-EACB-AF492DF21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1C88F-B859-4405-EBC7-220585E05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AFEB-4722-293F-3944-FBFB0CB4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romanUcPeriod" startAt="2"/>
            </a:pPr>
            <a:r>
              <a:rPr lang="en-US" dirty="0"/>
              <a:t>Personal Defense: Paul’s Apostleship &amp; Gospel (1:11-2:21)</a:t>
            </a:r>
          </a:p>
          <a:p>
            <a:pPr>
              <a:buFont typeface="+mj-lt"/>
              <a:buAutoNum type="romanUcPeriod" startAt="2"/>
            </a:pPr>
            <a:r>
              <a:rPr lang="en-US" dirty="0"/>
              <a:t>Doctrinal Defense: Justification By Faith, Not the Law (3:1-4:31)</a:t>
            </a:r>
          </a:p>
          <a:p>
            <a:pPr lvl="1"/>
            <a:r>
              <a:rPr lang="en-US" dirty="0"/>
              <a:t>Spirit Received By Faith, Not Law (3:1-5)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Abraham Justified By Faith (3:6-9)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Law’s Curse &amp; Christ’s Redemption (3:10-14)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The Promise Preceded the Law (3:15-18)</a:t>
            </a:r>
          </a:p>
          <a:p>
            <a:pPr lvl="1"/>
            <a:r>
              <a:rPr lang="en-US" dirty="0"/>
              <a:t>The Purpose and Limit of the Law (3:19-22)</a:t>
            </a:r>
          </a:p>
          <a:p>
            <a:pPr lvl="1"/>
            <a:r>
              <a:rPr lang="en-US" dirty="0"/>
              <a:t>The Temporary Nature of the Law (3:23-29)</a:t>
            </a:r>
          </a:p>
          <a:p>
            <a:pPr lvl="1"/>
            <a:r>
              <a:rPr lang="en-US" dirty="0"/>
              <a:t>From Slavery to Sonship (4:1-7)</a:t>
            </a:r>
          </a:p>
          <a:p>
            <a:pPr lvl="1"/>
            <a:r>
              <a:rPr lang="en-US" dirty="0"/>
              <a:t>Paul’s Concern and Personal Plea (4:8-20)</a:t>
            </a:r>
          </a:p>
          <a:p>
            <a:pPr lvl="1"/>
            <a:r>
              <a:rPr lang="en-US" dirty="0"/>
              <a:t>Allegory of Hagar and Sarah—The Bond and Free (4:21-31)</a:t>
            </a:r>
          </a:p>
          <a:p>
            <a:pPr>
              <a:buFont typeface="+mj-lt"/>
              <a:buAutoNum type="romanU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70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606B11-3559-C88E-C1CB-A176B8CBD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94521"/>
              </p:ext>
            </p:extLst>
          </p:nvPr>
        </p:nvGraphicFramePr>
        <p:xfrm>
          <a:off x="224442" y="208254"/>
          <a:ext cx="11729258" cy="6455217"/>
        </p:xfrm>
        <a:graphic>
          <a:graphicData uri="http://schemas.openxmlformats.org/drawingml/2006/table">
            <a:tbl>
              <a:tblPr firstRow="1" bandRow="1">
                <a:effectLst>
                  <a:outerShdw blurRad="25400" dist="25400" dir="2700000" algn="ctr" rotWithShape="0">
                    <a:schemeClr val="tx1"/>
                  </a:outerShdw>
                </a:effectLst>
                <a:tableStyleId>{17292A2E-F333-43FB-9621-5CBBE7FDCDCB}</a:tableStyleId>
              </a:tblPr>
              <a:tblGrid>
                <a:gridCol w="5864629">
                  <a:extLst>
                    <a:ext uri="{9D8B030D-6E8A-4147-A177-3AD203B41FA5}">
                      <a16:colId xmlns:a16="http://schemas.microsoft.com/office/drawing/2014/main" val="3803427034"/>
                    </a:ext>
                  </a:extLst>
                </a:gridCol>
                <a:gridCol w="5864629">
                  <a:extLst>
                    <a:ext uri="{9D8B030D-6E8A-4147-A177-3AD203B41FA5}">
                      <a16:colId xmlns:a16="http://schemas.microsoft.com/office/drawing/2014/main" val="2700903411"/>
                    </a:ext>
                  </a:extLst>
                </a:gridCol>
              </a:tblGrid>
              <a:tr h="9768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JUDAISM: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Hagar &amp; Ishmael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CHRISTIANITY: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Sarah &amp; Isaac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5244"/>
                  </a:ext>
                </a:extLst>
              </a:tr>
              <a:tr h="160707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Ishmael – Born according to the flesh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A slave, son of a slave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Represents Israel in bondage to the Law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Isaac – Born according to the Spirit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The son of God’s promise, born free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Represents Christians freed in Christ by the gospel (as promised)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992823"/>
                  </a:ext>
                </a:extLst>
              </a:tr>
              <a:tr h="122893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Hagar – The bondwoman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Represents the Law of Moses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(the OLD covenant)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Sarah – The freewoman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Represents the gospel of Christ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(the NEW covenant)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284323"/>
                  </a:ext>
                </a:extLst>
              </a:tr>
              <a:tr h="85080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Gives birth to bondage – slave-born children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Children are salves, who are in bondage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Gives birth to freedom – free-born children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Children are sons, who are free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623215"/>
                  </a:ext>
                </a:extLst>
              </a:tr>
              <a:tr h="122893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Earthly Jerusalem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Represents the city in bondage by the Law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Heavenly Jerusalem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Represents the city made free by the gospel—i.e., the church (Heb. 12:22-23)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286811"/>
                  </a:ext>
                </a:extLst>
              </a:tr>
              <a:tr h="47266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Persecutors – who are bound to be cast out</a:t>
                      </a: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/>
                            </a:glow>
                          </a:effectLst>
                        </a:rPr>
                        <a:t>Persecuted – who are heirs of the promise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94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4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269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2025-11-30T01:10:20Z</dcterms:created>
  <dcterms:modified xsi:type="dcterms:W3CDTF">2026-01-11T13:31:36Z</dcterms:modified>
</cp:coreProperties>
</file>