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2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standing in water&#10;&#10;Description automatically generated">
            <a:extLst>
              <a:ext uri="{FF2B5EF4-FFF2-40B4-BE49-F238E27FC236}">
                <a16:creationId xmlns:a16="http://schemas.microsoft.com/office/drawing/2014/main" id="{1931944D-2BA3-3B41-F808-D56ABFA366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C7979154-7DB3-A8E2-823F-949174E288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54658"/>
            <a:ext cx="11849147" cy="5103341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61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15992DC0-A6F3-ABCA-89FE-B857E6084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54658"/>
            <a:ext cx="11849147" cy="5103341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6994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's feet in water&#10;&#10;Description automatically generated">
            <a:extLst>
              <a:ext uri="{FF2B5EF4-FFF2-40B4-BE49-F238E27FC236}">
                <a16:creationId xmlns:a16="http://schemas.microsoft.com/office/drawing/2014/main" id="{E8E4B474-4A1B-6F16-9141-BD3DD2476B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54658"/>
            <a:ext cx="11849147" cy="5103341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677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3A916F7F-2F9C-6C48-D6A1-7E74105B18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754658"/>
            <a:ext cx="11849147" cy="5103341"/>
          </a:xfrm>
        </p:spPr>
        <p:txBody>
          <a:bodyPr>
            <a:normAutofit/>
          </a:bodyPr>
          <a:lstStyle>
            <a:lvl1pPr marL="339725" indent="-33972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34131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31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's feet in water&#10;&#10;Description automatically generated">
            <a:extLst>
              <a:ext uri="{FF2B5EF4-FFF2-40B4-BE49-F238E27FC236}">
                <a16:creationId xmlns:a16="http://schemas.microsoft.com/office/drawing/2014/main" id="{CD95FCD7-7404-8E9A-A6F8-0ADC5A306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268627"/>
            <a:ext cx="11849147" cy="5589372"/>
          </a:xfrm>
        </p:spPr>
        <p:txBody>
          <a:bodyPr>
            <a:normAutofit/>
          </a:bodyPr>
          <a:lstStyle>
            <a:lvl1pPr marL="347663" indent="-347663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33463" indent="-347663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7" r:id="rId3"/>
    <p:sldLayoutId id="2147483668" r:id="rId4"/>
    <p:sldLayoutId id="2147483669" r:id="rId5"/>
    <p:sldLayoutId id="2147483666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water&#10;&#10;Description automatically generated">
            <a:extLst>
              <a:ext uri="{FF2B5EF4-FFF2-40B4-BE49-F238E27FC236}">
                <a16:creationId xmlns:a16="http://schemas.microsoft.com/office/drawing/2014/main" id="{EDD3F63F-D761-C92E-A996-8A758099E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9BE949-0ABA-193F-93D9-75F3116EE1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0" b="32604"/>
          <a:stretch/>
        </p:blipFill>
        <p:spPr>
          <a:xfrm>
            <a:off x="504" y="1654232"/>
            <a:ext cx="12190992" cy="2967644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B28431F-8DA2-C11C-98DF-51A8854E0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00C8-880A-F32C-E687-992E18EA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Their Raging Hearts (2:1)</a:t>
            </a:r>
          </a:p>
          <a:p>
            <a:pPr lvl="1"/>
            <a:r>
              <a:rPr lang="en-US" dirty="0"/>
              <a:t>Gentiles (with Jews) conspired a vain uproar against God – </a:t>
            </a:r>
            <a:br>
              <a:rPr lang="en-US" dirty="0"/>
            </a:br>
            <a:r>
              <a:rPr lang="en-US" dirty="0"/>
              <a:t>which was doomed to ultimately fail!</a:t>
            </a:r>
          </a:p>
          <a:p>
            <a:r>
              <a:rPr lang="en-US" dirty="0"/>
              <a:t>Their Rising Voices (2:2)</a:t>
            </a:r>
          </a:p>
          <a:p>
            <a:pPr lvl="1"/>
            <a:r>
              <a:rPr lang="en-US" dirty="0"/>
              <a:t>The rulers, governors and Sanhedrin took a stand, banding together (Acts 4:27)</a:t>
            </a:r>
          </a:p>
          <a:p>
            <a:r>
              <a:rPr lang="en-US" dirty="0"/>
              <a:t>Their Rejecting Aim (2:3)	</a:t>
            </a:r>
          </a:p>
          <a:p>
            <a:pPr lvl="1"/>
            <a:r>
              <a:rPr lang="en-US" dirty="0"/>
              <a:t>They set to do their own thing and not have Christ reign over them </a:t>
            </a:r>
            <a:br>
              <a:rPr lang="en-US" dirty="0"/>
            </a:br>
            <a:r>
              <a:rPr lang="en-US" dirty="0"/>
              <a:t>(Luke 19:14)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01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00C8-880A-F32C-E687-992E18EA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Ridicule of Their Pride (2:4)</a:t>
            </a:r>
          </a:p>
          <a:p>
            <a:pPr lvl="1"/>
            <a:r>
              <a:rPr lang="en-US" dirty="0"/>
              <a:t>God laughs and scoffs at futile attempts to overpower His power </a:t>
            </a:r>
            <a:br>
              <a:rPr lang="en-US" dirty="0"/>
            </a:br>
            <a:r>
              <a:rPr lang="en-US" dirty="0"/>
              <a:t>(Psa. 37:13; 59:8)</a:t>
            </a:r>
          </a:p>
          <a:p>
            <a:r>
              <a:rPr lang="en-US" dirty="0"/>
              <a:t>God’s Rebuke of Judgment (2:5)</a:t>
            </a:r>
          </a:p>
          <a:p>
            <a:pPr lvl="1"/>
            <a:r>
              <a:rPr lang="en-US" dirty="0"/>
              <a:t>God’s devastating might, anger and judgment is upon opposition </a:t>
            </a:r>
            <a:br>
              <a:rPr lang="en-US" dirty="0"/>
            </a:br>
            <a:r>
              <a:rPr lang="en-US" dirty="0"/>
              <a:t>(2 Thess. 1:7-9)</a:t>
            </a:r>
          </a:p>
          <a:p>
            <a:r>
              <a:rPr lang="en-US" dirty="0"/>
              <a:t>God’s Revelation of His True King (2:6)</a:t>
            </a:r>
          </a:p>
          <a:p>
            <a:pPr lvl="1"/>
            <a:r>
              <a:rPr lang="en-US" dirty="0"/>
              <a:t>God’s King is enthroned as head over all things </a:t>
            </a:r>
            <a:br>
              <a:rPr lang="en-US" dirty="0"/>
            </a:br>
            <a:r>
              <a:rPr lang="en-US" dirty="0"/>
              <a:t>(Acts 2:33-36; Eph. 1:22-23; cf. Heb. 12:22-24)</a:t>
            </a:r>
          </a:p>
        </p:txBody>
      </p:sp>
    </p:spTree>
    <p:extLst>
      <p:ext uri="{BB962C8B-B14F-4D97-AF65-F5344CB8AC3E}">
        <p14:creationId xmlns:p14="http://schemas.microsoft.com/office/powerpoint/2010/main" val="98705206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00C8-880A-F32C-E687-992E18EA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King’s Resurrection Declared (2:7)</a:t>
            </a:r>
          </a:p>
          <a:p>
            <a:pPr lvl="1"/>
            <a:r>
              <a:rPr lang="en-US" dirty="0"/>
              <a:t>Jesus’ resurrection affirmed His deity with power</a:t>
            </a:r>
            <a:br>
              <a:rPr lang="en-US" dirty="0"/>
            </a:br>
            <a:r>
              <a:rPr lang="en-US" dirty="0"/>
              <a:t>(Acts 13:32-33; Heb. 1:5; 5:5; Rom. 1:4; cf. Acts 2:30-36)</a:t>
            </a:r>
          </a:p>
          <a:p>
            <a:r>
              <a:rPr lang="en-US" dirty="0"/>
              <a:t>The King’s Reach Decreed (2:8)</a:t>
            </a:r>
          </a:p>
          <a:p>
            <a:pPr lvl="1"/>
            <a:r>
              <a:rPr lang="en-US" dirty="0"/>
              <a:t>All nations are subject to His universal authority and commission </a:t>
            </a:r>
            <a:br>
              <a:rPr lang="en-US" dirty="0"/>
            </a:br>
            <a:r>
              <a:rPr lang="en-US" dirty="0"/>
              <a:t>(Matt. 28:18-19)</a:t>
            </a:r>
          </a:p>
          <a:p>
            <a:r>
              <a:rPr lang="en-US" dirty="0"/>
              <a:t>The King’s Rule Displayed (2:9)</a:t>
            </a:r>
          </a:p>
          <a:p>
            <a:pPr lvl="1"/>
            <a:r>
              <a:rPr lang="en-US" dirty="0"/>
              <a:t>Christ reigns now over His kingdom </a:t>
            </a:r>
            <a:br>
              <a:rPr lang="en-US" dirty="0"/>
            </a:br>
            <a:r>
              <a:rPr lang="en-US" sz="2700" dirty="0"/>
              <a:t>(Eph. 1:20-23; Dan. 7:13-14; Rev. 2:27; cf. Col. 1:13-14; Heb. 12:28; Rev. 1:9)</a:t>
            </a:r>
          </a:p>
          <a:p>
            <a:pPr lvl="1"/>
            <a:r>
              <a:rPr lang="en-US" dirty="0"/>
              <a:t>The gospel of Christ is powerful </a:t>
            </a:r>
            <a:br>
              <a:rPr lang="en-US" dirty="0"/>
            </a:br>
            <a:r>
              <a:rPr lang="en-US" dirty="0"/>
              <a:t>(Rom. 1:16; Heb. 4:12; Acts 2:36-37; Eph. 6:17)</a:t>
            </a:r>
          </a:p>
        </p:txBody>
      </p:sp>
    </p:spTree>
    <p:extLst>
      <p:ext uri="{BB962C8B-B14F-4D97-AF65-F5344CB8AC3E}">
        <p14:creationId xmlns:p14="http://schemas.microsoft.com/office/powerpoint/2010/main" val="27924424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00C8-880A-F32C-E687-992E18EA0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Receptive of His Wisdom (2:10)</a:t>
            </a:r>
          </a:p>
          <a:p>
            <a:pPr lvl="1"/>
            <a:r>
              <a:rPr lang="en-US" dirty="0"/>
              <a:t>The only hope is to submit to His authority and obey Him (</a:t>
            </a:r>
            <a:r>
              <a:rPr lang="en-US" dirty="0" err="1"/>
              <a:t>Ecc</a:t>
            </a:r>
            <a:r>
              <a:rPr lang="en-US" dirty="0"/>
              <a:t>. 12:13)</a:t>
            </a:r>
          </a:p>
          <a:p>
            <a:r>
              <a:rPr lang="en-US" dirty="0"/>
              <a:t>Be Reverent in Joyful Service (2:11)</a:t>
            </a:r>
          </a:p>
          <a:p>
            <a:pPr lvl="1"/>
            <a:r>
              <a:rPr lang="en-US" dirty="0"/>
              <a:t>Serve Him with a holy fear (reverent awe) mixed with a holy joy </a:t>
            </a:r>
            <a:br>
              <a:rPr lang="en-US" dirty="0"/>
            </a:br>
            <a:r>
              <a:rPr lang="en-US" dirty="0"/>
              <a:t>(Phil. 4:1-7)</a:t>
            </a:r>
          </a:p>
          <a:p>
            <a:r>
              <a:rPr lang="en-US" dirty="0"/>
              <a:t>Be Responsive to the Son (2:12a)</a:t>
            </a:r>
          </a:p>
          <a:p>
            <a:pPr lvl="1"/>
            <a:r>
              <a:rPr lang="en-US" dirty="0"/>
              <a:t>In submission, affection and allegiance, honor and please the King </a:t>
            </a:r>
            <a:br>
              <a:rPr lang="en-US" dirty="0"/>
            </a:br>
            <a:r>
              <a:rPr lang="en-US" dirty="0"/>
              <a:t>(John 14:15)</a:t>
            </a:r>
          </a:p>
          <a:p>
            <a:r>
              <a:rPr lang="en-US" dirty="0"/>
              <a:t>Be Rewarded for Trusting Him (2:12b)</a:t>
            </a:r>
          </a:p>
          <a:p>
            <a:pPr lvl="1"/>
            <a:r>
              <a:rPr lang="en-US" dirty="0"/>
              <a:t>Find refuge in Him—in His comfort, peace and security (John 10:27-28)</a:t>
            </a:r>
          </a:p>
        </p:txBody>
      </p:sp>
    </p:spTree>
    <p:extLst>
      <p:ext uri="{BB962C8B-B14F-4D97-AF65-F5344CB8AC3E}">
        <p14:creationId xmlns:p14="http://schemas.microsoft.com/office/powerpoint/2010/main" val="40436918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EE7111-BBB3-9719-9B4C-DC363849D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that Jesus is the Son of God – Acts 16:31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Acts 17:30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Acts 8:36-38</a:t>
            </a:r>
          </a:p>
          <a:p>
            <a:pPr>
              <a:lnSpc>
                <a:spcPct val="100000"/>
              </a:lnSpc>
            </a:pPr>
            <a:r>
              <a:rPr lang="en-US" dirty="0"/>
              <a:t>Be immersed into Christ – Acts 22:16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dirty="0"/>
              <a:t>Walk faithfully with the King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370918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458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7</cp:revision>
  <cp:lastPrinted>2026-02-01T21:06:54Z</cp:lastPrinted>
  <dcterms:created xsi:type="dcterms:W3CDTF">2024-12-31T23:52:29Z</dcterms:created>
  <dcterms:modified xsi:type="dcterms:W3CDTF">2026-02-01T22:13:53Z</dcterms:modified>
</cp:coreProperties>
</file>