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62" r:id="rId11"/>
    <p:sldId id="274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F25"/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69469DEB-EA30-5EE8-9495-2D4C2F6FD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alking on the ground&#10;&#10;Description automatically generated">
            <a:extLst>
              <a:ext uri="{FF2B5EF4-FFF2-40B4-BE49-F238E27FC236}">
                <a16:creationId xmlns:a16="http://schemas.microsoft.com/office/drawing/2014/main" id="{6EF04036-EC1C-B5A9-46C7-9AFF4C057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988541"/>
            <a:ext cx="11849147" cy="5869457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925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260475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14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legs walking on the ground&#10;&#10;Description automatically generated">
            <a:extLst>
              <a:ext uri="{FF2B5EF4-FFF2-40B4-BE49-F238E27FC236}">
                <a16:creationId xmlns:a16="http://schemas.microsoft.com/office/drawing/2014/main" id="{54A4CEDD-2A65-4F5D-E264-1E7269489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62680"/>
            <a:ext cx="11849147" cy="5795317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64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2/22/2026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71F6F73-87AD-3831-14FA-C14286A0E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50"/>
          <a:stretch/>
        </p:blipFill>
        <p:spPr>
          <a:xfrm>
            <a:off x="504" y="284"/>
            <a:ext cx="12190992" cy="4447026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6E3BFAF-CA63-5BDF-32C0-88BA6ED3C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22464"/>
            <a:ext cx="11708553" cy="57108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8800" dirty="0"/>
              <a:t>Jesus </a:t>
            </a:r>
            <a:r>
              <a:rPr lang="en-US" sz="8800" u="sng" dirty="0"/>
              <a:t>NEVER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8800" dirty="0"/>
              <a:t>Taught to Pray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6600" b="0" dirty="0"/>
              <a:t>(i.e., a Sinner’s Prayer)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8800" dirty="0"/>
              <a:t>to Be Saved!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022464"/>
            <a:ext cx="11849147" cy="57108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that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immersed into Christ – Mark 16:16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sz="3200" dirty="0"/>
              <a:t>God will forgive all of your sins – Acts 2:38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sz="3200" dirty="0"/>
              <a:t>God will add you to His church – Acts 2:47</a:t>
            </a:r>
          </a:p>
          <a:p>
            <a:pPr marL="801688" lvl="1" indent="-347663">
              <a:lnSpc>
                <a:spcPct val="100000"/>
              </a:lnSpc>
            </a:pPr>
            <a:r>
              <a:rPr lang="en-US" sz="32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Faithfully obey your Father in heaven – Matthew 7:21</a:t>
            </a:r>
          </a:p>
        </p:txBody>
      </p:sp>
    </p:spTree>
    <p:extLst>
      <p:ext uri="{BB962C8B-B14F-4D97-AF65-F5344CB8AC3E}">
        <p14:creationId xmlns:p14="http://schemas.microsoft.com/office/powerpoint/2010/main" val="67601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53A56-08AE-D327-4BA8-EA92AAD9E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48" y="1562119"/>
            <a:ext cx="11305308" cy="2133187"/>
          </a:xfrm>
        </p:spPr>
        <p:txBody>
          <a:bodyPr>
            <a:normAutofit/>
          </a:bodyPr>
          <a:lstStyle/>
          <a:p>
            <a:r>
              <a:rPr lang="en-US" sz="2800" dirty="0"/>
              <a:t>“When you pray” assumes you pray and urges you to pray (11:2)</a:t>
            </a:r>
          </a:p>
          <a:p>
            <a:r>
              <a:rPr lang="en-US" sz="2800" dirty="0"/>
              <a:t>Open your heart and talk to God simply and sincerely (Matt. 6:5-13)</a:t>
            </a:r>
          </a:p>
          <a:p>
            <a:r>
              <a:rPr lang="en-US" sz="2800" dirty="0"/>
              <a:t>We should follow the example of Jesus (Luke 5:16)</a:t>
            </a:r>
          </a:p>
          <a:p>
            <a:endParaRPr lang="en-US" sz="2800" dirty="0"/>
          </a:p>
        </p:txBody>
      </p:sp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6EE9D1E-0F9B-CECE-6D65-1973D807B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 b="76618"/>
          <a:stretch/>
        </p:blipFill>
        <p:spPr>
          <a:xfrm>
            <a:off x="504" y="897776"/>
            <a:ext cx="12190992" cy="7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53A56-08AE-D327-4BA8-EA92AAD9E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48" y="2104764"/>
            <a:ext cx="11305308" cy="1793905"/>
          </a:xfrm>
        </p:spPr>
        <p:txBody>
          <a:bodyPr>
            <a:normAutofit/>
          </a:bodyPr>
          <a:lstStyle/>
          <a:p>
            <a:r>
              <a:rPr lang="en-US" sz="2800" dirty="0"/>
              <a:t>We should pray daily (11:3) and nightly (11:5)</a:t>
            </a:r>
          </a:p>
          <a:p>
            <a:r>
              <a:rPr lang="en-US" sz="2800" dirty="0"/>
              <a:t>We should pray continually and repeatedly (11:9-10; Col. 4:2; 1 Th. 5:17)</a:t>
            </a:r>
          </a:p>
          <a:p>
            <a:r>
              <a:rPr lang="en-US" sz="2800" dirty="0"/>
              <a:t>We should follow the example of Jesus (Luke 5:16)</a:t>
            </a:r>
          </a:p>
        </p:txBody>
      </p:sp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6EE9D1E-0F9B-CECE-6D65-1973D807B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 b="76618"/>
          <a:stretch/>
        </p:blipFill>
        <p:spPr>
          <a:xfrm>
            <a:off x="504" y="897776"/>
            <a:ext cx="12190992" cy="705908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4E978387-300C-6AF9-5559-33CFEEEB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4" b="68012"/>
          <a:stretch/>
        </p:blipFill>
        <p:spPr>
          <a:xfrm>
            <a:off x="504" y="1487978"/>
            <a:ext cx="12190992" cy="7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83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53A56-08AE-D327-4BA8-EA92AAD9E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48" y="2616295"/>
            <a:ext cx="11305308" cy="2992653"/>
          </a:xfrm>
        </p:spPr>
        <p:txBody>
          <a:bodyPr>
            <a:normAutofit/>
          </a:bodyPr>
          <a:lstStyle/>
          <a:p>
            <a:r>
              <a:rPr lang="en-US" sz="2800" dirty="0"/>
              <a:t>We are praying to our “Father” (11:2, 13; John 15:16; 16:23)</a:t>
            </a:r>
          </a:p>
          <a:p>
            <a:r>
              <a:rPr lang="en-US" sz="2800" dirty="0"/>
              <a:t>A true Father cares and wants the best (1 Pet. 5:7)</a:t>
            </a:r>
          </a:p>
          <a:p>
            <a:r>
              <a:rPr lang="en-US" sz="2800" dirty="0"/>
              <a:t>A true Father gives the best (Luke 11:13; Matt. 7:11; Jas. 1:17)</a:t>
            </a:r>
          </a:p>
          <a:p>
            <a:r>
              <a:rPr lang="en-US" sz="2800" dirty="0"/>
              <a:t>We should follow the example of Jesus (Mark 14:36; Luke 23:34, 46)</a:t>
            </a:r>
          </a:p>
        </p:txBody>
      </p:sp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6EE9D1E-0F9B-CECE-6D65-1973D807B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 b="76618"/>
          <a:stretch/>
        </p:blipFill>
        <p:spPr>
          <a:xfrm>
            <a:off x="504" y="897776"/>
            <a:ext cx="12190992" cy="705908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4E978387-300C-6AF9-5559-33CFEEEB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4" b="68012"/>
          <a:stretch/>
        </p:blipFill>
        <p:spPr>
          <a:xfrm>
            <a:off x="504" y="1487978"/>
            <a:ext cx="12190992" cy="705908"/>
          </a:xfrm>
          <a:prstGeom prst="rect">
            <a:avLst/>
          </a:prstGeom>
        </p:spPr>
      </p:pic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3CE801B-9FCA-3D14-6814-C1BEBE9B1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0" b="61586"/>
          <a:stretch/>
        </p:blipFill>
        <p:spPr>
          <a:xfrm>
            <a:off x="504" y="1928553"/>
            <a:ext cx="12190992" cy="7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75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53A56-08AE-D327-4BA8-EA92AAD9E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48" y="3153797"/>
            <a:ext cx="11305308" cy="2753727"/>
          </a:xfrm>
        </p:spPr>
        <p:txBody>
          <a:bodyPr>
            <a:normAutofit/>
          </a:bodyPr>
          <a:lstStyle/>
          <a:p>
            <a:r>
              <a:rPr lang="en-US" sz="2800" dirty="0"/>
              <a:t>“Hallowed” is a verb = “treat as holy and sacred, consecrate, reverence”</a:t>
            </a:r>
          </a:p>
          <a:p>
            <a:r>
              <a:rPr lang="en-US" sz="2800" dirty="0"/>
              <a:t>God must be approached and addressed as the One who is holy </a:t>
            </a:r>
            <a:br>
              <a:rPr lang="en-US" sz="2800" dirty="0"/>
            </a:br>
            <a:r>
              <a:rPr lang="en-US" sz="2800" dirty="0"/>
              <a:t>(Isa. 6:3; Rev. 4:8; Lev. 10:1-3) </a:t>
            </a:r>
          </a:p>
          <a:p>
            <a:r>
              <a:rPr lang="en-US" sz="2800" dirty="0"/>
              <a:t>We should follow the example of Jesus (John 17:11, 25)</a:t>
            </a:r>
          </a:p>
        </p:txBody>
      </p:sp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6EE9D1E-0F9B-CECE-6D65-1973D807B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 b="76618"/>
          <a:stretch/>
        </p:blipFill>
        <p:spPr>
          <a:xfrm>
            <a:off x="504" y="897776"/>
            <a:ext cx="12190992" cy="705908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4E978387-300C-6AF9-5559-33CFEEEB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4" b="68012"/>
          <a:stretch/>
        </p:blipFill>
        <p:spPr>
          <a:xfrm>
            <a:off x="504" y="1487978"/>
            <a:ext cx="12190992" cy="705908"/>
          </a:xfrm>
          <a:prstGeom prst="rect">
            <a:avLst/>
          </a:prstGeom>
        </p:spPr>
      </p:pic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3CE801B-9FCA-3D14-6814-C1BEBE9B1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0" b="61586"/>
          <a:stretch/>
        </p:blipFill>
        <p:spPr>
          <a:xfrm>
            <a:off x="504" y="1928553"/>
            <a:ext cx="12190992" cy="705909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75CCAB43-A1C0-DD89-7C13-39B2B0C1B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6" b="52849"/>
          <a:stretch/>
        </p:blipFill>
        <p:spPr>
          <a:xfrm>
            <a:off x="504" y="2518754"/>
            <a:ext cx="12190992" cy="7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12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53A56-08AE-D327-4BA8-EA92AAD9E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48" y="3657597"/>
            <a:ext cx="11305308" cy="2144687"/>
          </a:xfrm>
        </p:spPr>
        <p:txBody>
          <a:bodyPr>
            <a:normAutofit/>
          </a:bodyPr>
          <a:lstStyle/>
          <a:p>
            <a:r>
              <a:rPr lang="en-US" sz="2800" dirty="0"/>
              <a:t>Pray for His kingdom/church, recognizing it belongs to Him (Eph. 3:9-11)</a:t>
            </a:r>
          </a:p>
          <a:p>
            <a:r>
              <a:rPr lang="en-US" sz="2800" dirty="0"/>
              <a:t>Pray with deference for His will to be done (Mt. 6:10; 1 Jn. 3:21-22; 5:14)</a:t>
            </a:r>
          </a:p>
          <a:p>
            <a:r>
              <a:rPr lang="en-US" sz="2800" dirty="0"/>
              <a:t>Pray in Jesus’ name (John 15:16; 16:23)—in harmony with His authority</a:t>
            </a:r>
          </a:p>
          <a:p>
            <a:r>
              <a:rPr lang="en-US" sz="2800" dirty="0"/>
              <a:t>We should follow the example of Jesus (Matt. 26:39-44)</a:t>
            </a:r>
          </a:p>
        </p:txBody>
      </p:sp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6EE9D1E-0F9B-CECE-6D65-1973D807B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 b="76618"/>
          <a:stretch/>
        </p:blipFill>
        <p:spPr>
          <a:xfrm>
            <a:off x="504" y="897776"/>
            <a:ext cx="12190992" cy="705908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4E978387-300C-6AF9-5559-33CFEEEB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4" b="68012"/>
          <a:stretch/>
        </p:blipFill>
        <p:spPr>
          <a:xfrm>
            <a:off x="504" y="1487978"/>
            <a:ext cx="12190992" cy="705908"/>
          </a:xfrm>
          <a:prstGeom prst="rect">
            <a:avLst/>
          </a:prstGeom>
        </p:spPr>
      </p:pic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3CE801B-9FCA-3D14-6814-C1BEBE9B1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0" b="61586"/>
          <a:stretch/>
        </p:blipFill>
        <p:spPr>
          <a:xfrm>
            <a:off x="504" y="1928553"/>
            <a:ext cx="12190992" cy="705909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75CCAB43-A1C0-DD89-7C13-39B2B0C1B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6" b="52849"/>
          <a:stretch/>
        </p:blipFill>
        <p:spPr>
          <a:xfrm>
            <a:off x="504" y="2518754"/>
            <a:ext cx="12190992" cy="714897"/>
          </a:xfrm>
          <a:prstGeom prst="rect">
            <a:avLst/>
          </a:prstGeom>
        </p:spPr>
      </p:pic>
      <p:pic>
        <p:nvPicPr>
          <p:cNvPr id="8" name="Picture 7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F1D4819-776A-78A6-6B97-13FECE2FB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1" b="45697"/>
          <a:stretch/>
        </p:blipFill>
        <p:spPr>
          <a:xfrm>
            <a:off x="504" y="2959330"/>
            <a:ext cx="12190992" cy="7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06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53A56-08AE-D327-4BA8-EA92AAD9E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48" y="4178817"/>
            <a:ext cx="11305308" cy="267918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Pray with boldness (11:3; Heb. 4:16)</a:t>
            </a:r>
          </a:p>
          <a:p>
            <a:r>
              <a:rPr lang="en-US" sz="2800" dirty="0"/>
              <a:t>Pray with absolute trust that He hears and will respond with the very best (11:3, 13; Jas. 1:5-8, 1 John 3:21-22; 5:14-15)</a:t>
            </a:r>
          </a:p>
          <a:p>
            <a:r>
              <a:rPr lang="en-US" sz="2800" dirty="0"/>
              <a:t>Pray expecting generosity—not stinginess—because God delights to give (11:11-13; Eph. 3:20; Psa. 84:11)</a:t>
            </a:r>
          </a:p>
          <a:p>
            <a:r>
              <a:rPr lang="en-US" sz="2800" dirty="0"/>
              <a:t>Whatever God says “will” happen (11:9) “will” definitely happen (11:10-13)</a:t>
            </a:r>
          </a:p>
          <a:p>
            <a:r>
              <a:rPr lang="en-US" sz="2800" dirty="0"/>
              <a:t>We should follow the example of Jesus (John 11:42)</a:t>
            </a:r>
          </a:p>
        </p:txBody>
      </p:sp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6EE9D1E-0F9B-CECE-6D65-1973D807B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 b="76618"/>
          <a:stretch/>
        </p:blipFill>
        <p:spPr>
          <a:xfrm>
            <a:off x="504" y="897776"/>
            <a:ext cx="12190992" cy="705908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4E978387-300C-6AF9-5559-33CFEEEB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4" b="68012"/>
          <a:stretch/>
        </p:blipFill>
        <p:spPr>
          <a:xfrm>
            <a:off x="504" y="1487978"/>
            <a:ext cx="12190992" cy="705908"/>
          </a:xfrm>
          <a:prstGeom prst="rect">
            <a:avLst/>
          </a:prstGeom>
        </p:spPr>
      </p:pic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3CE801B-9FCA-3D14-6814-C1BEBE9B1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0" b="61586"/>
          <a:stretch/>
        </p:blipFill>
        <p:spPr>
          <a:xfrm>
            <a:off x="504" y="1928553"/>
            <a:ext cx="12190992" cy="705909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75CCAB43-A1C0-DD89-7C13-39B2B0C1B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6" b="52849"/>
          <a:stretch/>
        </p:blipFill>
        <p:spPr>
          <a:xfrm>
            <a:off x="504" y="2518754"/>
            <a:ext cx="12190992" cy="714897"/>
          </a:xfrm>
          <a:prstGeom prst="rect">
            <a:avLst/>
          </a:prstGeom>
        </p:spPr>
      </p:pic>
      <p:pic>
        <p:nvPicPr>
          <p:cNvPr id="8" name="Picture 7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F1D4819-776A-78A6-6B97-13FECE2FB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1" b="45697"/>
          <a:stretch/>
        </p:blipFill>
        <p:spPr>
          <a:xfrm>
            <a:off x="504" y="2959330"/>
            <a:ext cx="12190992" cy="764772"/>
          </a:xfrm>
          <a:prstGeom prst="rect">
            <a:avLst/>
          </a:prstGeom>
        </p:spPr>
      </p:pic>
      <p:pic>
        <p:nvPicPr>
          <p:cNvPr id="9" name="Picture 8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7EBF0BC-771F-DD1D-261A-6E8C1E6CC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94" b="38181"/>
          <a:stretch/>
        </p:blipFill>
        <p:spPr>
          <a:xfrm>
            <a:off x="504" y="3524594"/>
            <a:ext cx="12190992" cy="7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38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53A56-08AE-D327-4BA8-EA92AAD9E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648" y="4694550"/>
            <a:ext cx="11305308" cy="1951347"/>
          </a:xfrm>
        </p:spPr>
        <p:txBody>
          <a:bodyPr>
            <a:normAutofit/>
          </a:bodyPr>
          <a:lstStyle/>
          <a:p>
            <a:r>
              <a:rPr lang="en-US" sz="2800" dirty="0"/>
              <a:t>The words “us” and “our” are used throughout the prayer (11:2-4)</a:t>
            </a:r>
          </a:p>
          <a:p>
            <a:r>
              <a:rPr lang="en-US" sz="2800" dirty="0"/>
              <a:t>Prayer is designed for “us” to intercede to God on behalf of others </a:t>
            </a:r>
            <a:br>
              <a:rPr lang="en-US" sz="2800" dirty="0"/>
            </a:br>
            <a:r>
              <a:rPr lang="en-US" sz="2800" dirty="0"/>
              <a:t>(Jas. 5:16; Matt. 5:44; 1 Tim. 2:1-3)</a:t>
            </a:r>
          </a:p>
          <a:p>
            <a:r>
              <a:rPr lang="en-US" sz="2800" dirty="0"/>
              <a:t>We should follow the example of Jesus (John 17:1-26; Luke 23:34)</a:t>
            </a:r>
          </a:p>
        </p:txBody>
      </p:sp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6EE9D1E-0F9B-CECE-6D65-1973D807B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 b="76618"/>
          <a:stretch/>
        </p:blipFill>
        <p:spPr>
          <a:xfrm>
            <a:off x="504" y="897776"/>
            <a:ext cx="12190992" cy="705908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4E978387-300C-6AF9-5559-33CFEEEB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4" b="68012"/>
          <a:stretch/>
        </p:blipFill>
        <p:spPr>
          <a:xfrm>
            <a:off x="504" y="1487978"/>
            <a:ext cx="12190992" cy="705908"/>
          </a:xfrm>
          <a:prstGeom prst="rect">
            <a:avLst/>
          </a:prstGeom>
        </p:spPr>
      </p:pic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3CE801B-9FCA-3D14-6814-C1BEBE9B1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0" b="61586"/>
          <a:stretch/>
        </p:blipFill>
        <p:spPr>
          <a:xfrm>
            <a:off x="504" y="1928553"/>
            <a:ext cx="12190992" cy="705909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75CCAB43-A1C0-DD89-7C13-39B2B0C1B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6" b="52849"/>
          <a:stretch/>
        </p:blipFill>
        <p:spPr>
          <a:xfrm>
            <a:off x="504" y="2518754"/>
            <a:ext cx="12190992" cy="714897"/>
          </a:xfrm>
          <a:prstGeom prst="rect">
            <a:avLst/>
          </a:prstGeom>
        </p:spPr>
      </p:pic>
      <p:pic>
        <p:nvPicPr>
          <p:cNvPr id="8" name="Picture 7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F1D4819-776A-78A6-6B97-13FECE2FB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1" b="45697"/>
          <a:stretch/>
        </p:blipFill>
        <p:spPr>
          <a:xfrm>
            <a:off x="504" y="2959330"/>
            <a:ext cx="12190992" cy="764772"/>
          </a:xfrm>
          <a:prstGeom prst="rect">
            <a:avLst/>
          </a:prstGeom>
        </p:spPr>
      </p:pic>
      <p:pic>
        <p:nvPicPr>
          <p:cNvPr id="9" name="Picture 8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7EBF0BC-771F-DD1D-261A-6E8C1E6CC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94" b="38181"/>
          <a:stretch/>
        </p:blipFill>
        <p:spPr>
          <a:xfrm>
            <a:off x="504" y="3524594"/>
            <a:ext cx="12190992" cy="714898"/>
          </a:xfrm>
          <a:prstGeom prst="rect">
            <a:avLst/>
          </a:prstGeom>
        </p:spPr>
      </p:pic>
      <p:pic>
        <p:nvPicPr>
          <p:cNvPr id="10" name="Picture 9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807D4AF3-3860-A61E-E45F-C3BFA1B65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6" b="30301"/>
          <a:stretch/>
        </p:blipFill>
        <p:spPr>
          <a:xfrm>
            <a:off x="504" y="4015045"/>
            <a:ext cx="12190992" cy="76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40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6EE9D1E-0F9B-CECE-6D65-1973D807B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 b="76618"/>
          <a:stretch/>
        </p:blipFill>
        <p:spPr>
          <a:xfrm>
            <a:off x="504" y="897776"/>
            <a:ext cx="12190992" cy="705908"/>
          </a:xfrm>
          <a:prstGeom prst="rect">
            <a:avLst/>
          </a:prstGeom>
        </p:spPr>
      </p:pic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4E978387-300C-6AF9-5559-33CFEEEBE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4" b="68012"/>
          <a:stretch/>
        </p:blipFill>
        <p:spPr>
          <a:xfrm>
            <a:off x="504" y="1487978"/>
            <a:ext cx="12190992" cy="705908"/>
          </a:xfrm>
          <a:prstGeom prst="rect">
            <a:avLst/>
          </a:prstGeom>
        </p:spPr>
      </p:pic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3CE801B-9FCA-3D14-6814-C1BEBE9B1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0" b="61586"/>
          <a:stretch/>
        </p:blipFill>
        <p:spPr>
          <a:xfrm>
            <a:off x="504" y="1928553"/>
            <a:ext cx="12190992" cy="705909"/>
          </a:xfrm>
          <a:prstGeom prst="rect">
            <a:avLst/>
          </a:prstGeom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75CCAB43-A1C0-DD89-7C13-39B2B0C1BE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6" b="52849"/>
          <a:stretch/>
        </p:blipFill>
        <p:spPr>
          <a:xfrm>
            <a:off x="504" y="2518754"/>
            <a:ext cx="12190992" cy="714897"/>
          </a:xfrm>
          <a:prstGeom prst="rect">
            <a:avLst/>
          </a:prstGeom>
        </p:spPr>
      </p:pic>
      <p:pic>
        <p:nvPicPr>
          <p:cNvPr id="8" name="Picture 7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F1D4819-776A-78A6-6B97-13FECE2FB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1" b="45697"/>
          <a:stretch/>
        </p:blipFill>
        <p:spPr>
          <a:xfrm>
            <a:off x="504" y="2959330"/>
            <a:ext cx="12190992" cy="764772"/>
          </a:xfrm>
          <a:prstGeom prst="rect">
            <a:avLst/>
          </a:prstGeom>
        </p:spPr>
      </p:pic>
      <p:pic>
        <p:nvPicPr>
          <p:cNvPr id="9" name="Picture 8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7EBF0BC-771F-DD1D-261A-6E8C1E6CCB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94" b="38181"/>
          <a:stretch/>
        </p:blipFill>
        <p:spPr>
          <a:xfrm>
            <a:off x="504" y="3524594"/>
            <a:ext cx="12190992" cy="714898"/>
          </a:xfrm>
          <a:prstGeom prst="rect">
            <a:avLst/>
          </a:prstGeom>
        </p:spPr>
      </p:pic>
      <p:pic>
        <p:nvPicPr>
          <p:cNvPr id="10" name="Picture 9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807D4AF3-3860-A61E-E45F-C3BFA1B65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6" b="30301"/>
          <a:stretch/>
        </p:blipFill>
        <p:spPr>
          <a:xfrm>
            <a:off x="504" y="4015045"/>
            <a:ext cx="12190992" cy="764773"/>
          </a:xfrm>
          <a:prstGeom prst="rect">
            <a:avLst/>
          </a:prstGeom>
        </p:spPr>
      </p:pic>
      <p:pic>
        <p:nvPicPr>
          <p:cNvPr id="13" name="Picture 1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A5A2BD2E-D859-A87F-6E4B-4AD672653A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62" b="21695"/>
          <a:stretch/>
        </p:blipFill>
        <p:spPr>
          <a:xfrm>
            <a:off x="504" y="4530435"/>
            <a:ext cx="12190992" cy="83958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188204C-D983-DE7C-CB0D-2E5C82565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31" y="5178829"/>
            <a:ext cx="11305308" cy="16791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There is nothing we need to receive more desperately than forgiveness of sins </a:t>
            </a:r>
            <a:br>
              <a:rPr lang="en-US" sz="2800" dirty="0"/>
            </a:br>
            <a:r>
              <a:rPr lang="en-US" sz="2800" dirty="0"/>
              <a:t>(11:4; Isa. 59:1-2; Psa. 51)</a:t>
            </a:r>
          </a:p>
          <a:p>
            <a:r>
              <a:rPr lang="en-US" sz="2800" dirty="0"/>
              <a:t>There is nothing we need to resist more desperately than temptation to sin </a:t>
            </a:r>
            <a:br>
              <a:rPr lang="en-US" sz="2800" dirty="0"/>
            </a:br>
            <a:r>
              <a:rPr lang="en-US" sz="2800" dirty="0"/>
              <a:t>(11:4; Jas. 1:13-16; 1 Pet. 5:8; 1 Cor. 10:13; 2 Pet. 2:9)</a:t>
            </a:r>
          </a:p>
          <a:p>
            <a:r>
              <a:rPr lang="en-US" sz="2800" dirty="0"/>
              <a:t>We should follow the example of Jesus (Luke 22:44; Heb. 5:7)</a:t>
            </a:r>
          </a:p>
        </p:txBody>
      </p:sp>
    </p:spTree>
    <p:extLst>
      <p:ext uri="{BB962C8B-B14F-4D97-AF65-F5344CB8AC3E}">
        <p14:creationId xmlns:p14="http://schemas.microsoft.com/office/powerpoint/2010/main" val="371731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4461</TotalTime>
  <Words>594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28</cp:revision>
  <cp:lastPrinted>2025-04-13T18:24:42Z</cp:lastPrinted>
  <dcterms:created xsi:type="dcterms:W3CDTF">2024-12-31T23:52:29Z</dcterms:created>
  <dcterms:modified xsi:type="dcterms:W3CDTF">2026-02-22T13:34:05Z</dcterms:modified>
</cp:coreProperties>
</file>