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2" r:id="rId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762B"/>
    <a:srgbClr val="073363"/>
    <a:srgbClr val="08275A"/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erson holding another person's hand&#10;&#10;Description automatically generated">
            <a:extLst>
              <a:ext uri="{FF2B5EF4-FFF2-40B4-BE49-F238E27FC236}">
                <a16:creationId xmlns:a16="http://schemas.microsoft.com/office/drawing/2014/main" id="{F6EC45B9-512E-3ED2-0A88-AFEFEBDF58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their fist&#10;&#10;Description automatically generated">
            <a:extLst>
              <a:ext uri="{FF2B5EF4-FFF2-40B4-BE49-F238E27FC236}">
                <a16:creationId xmlns:a16="http://schemas.microsoft.com/office/drawing/2014/main" id="{E3FB5A9D-84FA-9B63-FCB8-F72A14206D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39329"/>
            <a:ext cx="11849147" cy="5218669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41363" indent="-287338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41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person holding their fist&#10;&#10;Description automatically generated">
            <a:extLst>
              <a:ext uri="{FF2B5EF4-FFF2-40B4-BE49-F238E27FC236}">
                <a16:creationId xmlns:a16="http://schemas.microsoft.com/office/drawing/2014/main" id="{5F5F9483-6A19-4B93-6D87-6C3BB9F689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39329"/>
            <a:ext cx="11849147" cy="5218669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41363" indent="-287338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3281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erson holding his fist&#10;&#10;Description automatically generated">
            <a:extLst>
              <a:ext uri="{FF2B5EF4-FFF2-40B4-BE49-F238E27FC236}">
                <a16:creationId xmlns:a16="http://schemas.microsoft.com/office/drawing/2014/main" id="{AA9C08AB-6C35-3C0B-BA8B-6B60C55344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39329"/>
            <a:ext cx="11849147" cy="5218669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41363" indent="-287338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3637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person holding their fist&#10;&#10;Description automatically generated">
            <a:extLst>
              <a:ext uri="{FF2B5EF4-FFF2-40B4-BE49-F238E27FC236}">
                <a16:creationId xmlns:a16="http://schemas.microsoft.com/office/drawing/2014/main" id="{22F9BEA0-894E-082F-70DF-181BEEBD8A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39329"/>
            <a:ext cx="11849147" cy="5218669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41363" indent="-287338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7637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erson holding his fist&#10;&#10;Description automatically generated">
            <a:extLst>
              <a:ext uri="{FF2B5EF4-FFF2-40B4-BE49-F238E27FC236}">
                <a16:creationId xmlns:a16="http://schemas.microsoft.com/office/drawing/2014/main" id="{B10BF848-B905-7288-A29F-92C404D01F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39329"/>
            <a:ext cx="11849147" cy="5218669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41363" indent="-287338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2107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erson holding their fist&#10;&#10;Description automatically generated">
            <a:extLst>
              <a:ext uri="{FF2B5EF4-FFF2-40B4-BE49-F238E27FC236}">
                <a16:creationId xmlns:a16="http://schemas.microsoft.com/office/drawing/2014/main" id="{937E0C6B-C86F-1968-AD2F-FCE67ACF2A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96995"/>
            <a:ext cx="11849147" cy="5161004"/>
          </a:xfrm>
        </p:spPr>
        <p:txBody>
          <a:bodyPr>
            <a:normAutofit/>
          </a:bodyPr>
          <a:lstStyle>
            <a:lvl1pPr marL="347663" indent="-347663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41363" indent="-29051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0658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3" r:id="rId3"/>
    <p:sldLayoutId id="2147483674" r:id="rId4"/>
    <p:sldLayoutId id="2147483675" r:id="rId5"/>
    <p:sldLayoutId id="2147483676" r:id="rId6"/>
    <p:sldLayoutId id="2147483672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004862B-9153-FE76-433C-4821D611F0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09"/>
          <a:stretch/>
        </p:blipFill>
        <p:spPr>
          <a:xfrm>
            <a:off x="504" y="283"/>
            <a:ext cx="12190992" cy="4491035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E3C85C3-1C1D-61BE-3141-5C19D7CC4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Jesus encountered a man physically blind but whose spiritual eyes were willing to see (9:1-3)</a:t>
            </a:r>
          </a:p>
          <a:p>
            <a:r>
              <a:rPr lang="en-US" dirty="0"/>
              <a:t>Jesus encountered a multitude physically seeing but whose spiritual eyes were determined be blind (9:4-5)</a:t>
            </a:r>
          </a:p>
          <a:p>
            <a:r>
              <a:rPr lang="en-US" dirty="0"/>
              <a:t>Jesus is “the light of the world,” providing “sight” to all who will follow Him (9:5)</a:t>
            </a:r>
          </a:p>
        </p:txBody>
      </p:sp>
    </p:spTree>
    <p:extLst>
      <p:ext uri="{BB962C8B-B14F-4D97-AF65-F5344CB8AC3E}">
        <p14:creationId xmlns:p14="http://schemas.microsoft.com/office/powerpoint/2010/main" val="429403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The method and instruction of Jesus may not make sense to us </a:t>
            </a:r>
            <a:br>
              <a:rPr lang="en-US" sz="3000" dirty="0"/>
            </a:br>
            <a:r>
              <a:rPr lang="en-US" sz="3000" dirty="0"/>
              <a:t>(9:6-7)</a:t>
            </a:r>
          </a:p>
          <a:p>
            <a:r>
              <a:rPr lang="en-US" sz="3000" dirty="0"/>
              <a:t>Jesus’ ways may test our faith, but He is the only one who can save (John 14:6)</a:t>
            </a:r>
          </a:p>
          <a:p>
            <a:r>
              <a:rPr lang="en-US" sz="3000" dirty="0"/>
              <a:t>This blind man’s only hope was to obey every condition that Jesus gave (cf. John 2:5)</a:t>
            </a:r>
          </a:p>
          <a:p>
            <a:r>
              <a:rPr lang="en-US" sz="3000" dirty="0"/>
              <a:t>If he kept only part of the conditions, he would have remained blind (Deut. 29:29b)</a:t>
            </a:r>
          </a:p>
          <a:p>
            <a:r>
              <a:rPr lang="en-US" sz="3000" dirty="0"/>
              <a:t>In like manner, Jesus commands, “Arise and be baptized” to be saved (Acts 22:16; Mark 16:16)</a:t>
            </a:r>
          </a:p>
        </p:txBody>
      </p:sp>
    </p:spTree>
    <p:extLst>
      <p:ext uri="{BB962C8B-B14F-4D97-AF65-F5344CB8AC3E}">
        <p14:creationId xmlns:p14="http://schemas.microsoft.com/office/powerpoint/2010/main" val="30436832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man was asked NINE questions, challenging his faith</a:t>
            </a:r>
          </a:p>
          <a:p>
            <a:r>
              <a:rPr lang="en-US" dirty="0"/>
              <a:t>Curious Questioning – Questions 1 &amp; 2 (9:10-12)</a:t>
            </a:r>
          </a:p>
          <a:p>
            <a:r>
              <a:rPr lang="en-US" dirty="0"/>
              <a:t>Repetitive Probing – Questions 3 &amp; 4 (9:15, 17)</a:t>
            </a:r>
          </a:p>
          <a:p>
            <a:r>
              <a:rPr lang="en-US" dirty="0"/>
              <a:t>Authority Pressure – Questions 5, 6 &amp; 7 (9:19, 24, 26)</a:t>
            </a:r>
          </a:p>
          <a:p>
            <a:r>
              <a:rPr lang="en-US" dirty="0"/>
              <a:t>Personal Attack and Mockery – Questions 8 &amp; 9 (19:28-29, 34)</a:t>
            </a:r>
          </a:p>
        </p:txBody>
      </p:sp>
    </p:spTree>
    <p:extLst>
      <p:ext uri="{BB962C8B-B14F-4D97-AF65-F5344CB8AC3E}">
        <p14:creationId xmlns:p14="http://schemas.microsoft.com/office/powerpoint/2010/main" val="30046822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man was not intimated and did not change his answer</a:t>
            </a:r>
          </a:p>
          <a:p>
            <a:pPr lvl="1"/>
            <a:r>
              <a:rPr lang="en-US" dirty="0"/>
              <a:t>God’s truth doesn’t change, even if people do not “see” it</a:t>
            </a:r>
          </a:p>
          <a:p>
            <a:r>
              <a:rPr lang="en-US" dirty="0"/>
              <a:t>When answering, state the facts simply (9:11)</a:t>
            </a:r>
          </a:p>
          <a:p>
            <a:pPr lvl="1"/>
            <a:r>
              <a:rPr lang="en-US" dirty="0"/>
              <a:t>Answer what you know, reciting the very words of Jesus (Mark 16:16)</a:t>
            </a:r>
          </a:p>
          <a:p>
            <a:r>
              <a:rPr lang="en-US" dirty="0"/>
              <a:t>When answering, admit what you don’t know (9:12) </a:t>
            </a:r>
          </a:p>
          <a:p>
            <a:pPr lvl="1"/>
            <a:r>
              <a:rPr lang="en-US" dirty="0"/>
              <a:t>Doing so doesn’t change the truth!</a:t>
            </a:r>
          </a:p>
          <a:p>
            <a:r>
              <a:rPr lang="en-US" dirty="0"/>
              <a:t>When answering, repeat what is true (9:15, 25, 27) </a:t>
            </a:r>
          </a:p>
          <a:p>
            <a:pPr lvl="1"/>
            <a:r>
              <a:rPr lang="en-US" dirty="0"/>
              <a:t>Don’t change the answer or try to improve the answer</a:t>
            </a:r>
          </a:p>
          <a:p>
            <a:r>
              <a:rPr lang="en-US" dirty="0"/>
              <a:t>When answering, draw the necessary conclusion (9:17, 33)</a:t>
            </a:r>
          </a:p>
          <a:p>
            <a:pPr lvl="1"/>
            <a:r>
              <a:rPr lang="en-US" dirty="0"/>
              <a:t>The fullness of the evidence leads to only one conclusion</a:t>
            </a:r>
          </a:p>
          <a:p>
            <a:r>
              <a:rPr lang="en-US" dirty="0"/>
              <a:t>When answering, stand firm when rejected (9:20-23, 34)</a:t>
            </a:r>
          </a:p>
          <a:p>
            <a:pPr lvl="1"/>
            <a:r>
              <a:rPr lang="en-US" dirty="0"/>
              <a:t>Even family might turn against you and the truth (Matt. 10:34-37; Luke 10:16)</a:t>
            </a:r>
          </a:p>
          <a:p>
            <a:r>
              <a:rPr lang="en-US" dirty="0"/>
              <a:t>We need to remain steady in our faith without wavering</a:t>
            </a:r>
          </a:p>
        </p:txBody>
      </p:sp>
    </p:spTree>
    <p:extLst>
      <p:ext uri="{BB962C8B-B14F-4D97-AF65-F5344CB8AC3E}">
        <p14:creationId xmlns:p14="http://schemas.microsoft.com/office/powerpoint/2010/main" val="35958410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trying of faith produces a deeper, stronger faith (Jas. 1:2-4)</a:t>
            </a:r>
          </a:p>
          <a:p>
            <a:r>
              <a:rPr lang="en-US" dirty="0"/>
              <a:t>The man’s faith progressed: “a man” (9:11)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“a prophet” (9:17)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“from God” (9:33)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“Son of God” (9:35-38)</a:t>
            </a:r>
          </a:p>
          <a:p>
            <a:r>
              <a:rPr lang="en-US" dirty="0"/>
              <a:t>If you want deeper faith, stronger faith, worship-level faith:      Stand for His truth. Defend His truth. Endure for His truth. </a:t>
            </a:r>
          </a:p>
        </p:txBody>
      </p:sp>
    </p:spTree>
    <p:extLst>
      <p:ext uri="{BB962C8B-B14F-4D97-AF65-F5344CB8AC3E}">
        <p14:creationId xmlns:p14="http://schemas.microsoft.com/office/powerpoint/2010/main" val="14921869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EE7111-BBB3-9719-9B4C-DC363849D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96995"/>
            <a:ext cx="11955164" cy="51610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that Jesus is the Son of God – Hebrews 11:6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Acts 3:19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Romans 10:9</a:t>
            </a:r>
          </a:p>
          <a:p>
            <a:pPr>
              <a:lnSpc>
                <a:spcPct val="100000"/>
              </a:lnSpc>
            </a:pPr>
            <a:r>
              <a:rPr lang="en-US" dirty="0"/>
              <a:t>Be baptized into Christ today – Mark 16:16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only in baptism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of the saved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enroll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Faithfully follow Him every day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23709184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2692</TotalTime>
  <Words>531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17</cp:revision>
  <cp:lastPrinted>2025-04-13T18:24:42Z</cp:lastPrinted>
  <dcterms:created xsi:type="dcterms:W3CDTF">2024-12-31T23:52:29Z</dcterms:created>
  <dcterms:modified xsi:type="dcterms:W3CDTF">2026-02-22T21:27:20Z</dcterms:modified>
</cp:coreProperties>
</file>