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5B259D5D-88A0-9EFD-D1F6-E2D626988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32A54D29-EA2D-0BD8-FE8F-C08CDA946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69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6A473B98-516B-AA6C-C3DF-64F259965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58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340329CF-99E7-4C83-60C7-BBF6896F3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86249"/>
            <a:ext cx="11849147" cy="56717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ACD431-C7DB-64D7-6FB6-2C349EFA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0"/>
          <a:stretch/>
        </p:blipFill>
        <p:spPr>
          <a:xfrm>
            <a:off x="504" y="284"/>
            <a:ext cx="12190992" cy="458964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4D4534-45E0-655A-F645-C646C9ED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Earthly suffering is not always tied to personal sin </a:t>
            </a:r>
            <a:br>
              <a:rPr lang="en-US" dirty="0"/>
            </a:br>
            <a:r>
              <a:rPr lang="en-US" dirty="0"/>
              <a:t>(Luke 13:1-5; John 9:1-3; </a:t>
            </a:r>
            <a:r>
              <a:rPr lang="en-US" dirty="0" err="1"/>
              <a:t>Ecc</a:t>
            </a:r>
            <a:r>
              <a:rPr lang="en-US" dirty="0"/>
              <a:t>. 9:11)</a:t>
            </a:r>
          </a:p>
          <a:p>
            <a:r>
              <a:rPr lang="en-US" dirty="0"/>
              <a:t>Eternal perishing is always tied to lack of repentance from sin </a:t>
            </a:r>
            <a:br>
              <a:rPr lang="en-US" dirty="0"/>
            </a:br>
            <a:r>
              <a:rPr lang="en-US" dirty="0"/>
              <a:t>(Isa. 59:1-2; Rom. 2:5-9)</a:t>
            </a:r>
          </a:p>
          <a:p>
            <a:r>
              <a:rPr lang="en-US" dirty="0"/>
              <a:t>Our loving God deeply desires that we repent, so He:</a:t>
            </a:r>
          </a:p>
          <a:p>
            <a:pPr lvl="1"/>
            <a:r>
              <a:rPr lang="en-US" dirty="0"/>
              <a:t>Defines what repentance is (2 Cor. 7:10; Matt. 21:28-32)</a:t>
            </a:r>
          </a:p>
          <a:p>
            <a:pPr lvl="1"/>
            <a:r>
              <a:rPr lang="en-US" dirty="0"/>
              <a:t>Draws us to repent through His goodness and severity (Rom. 2:1-16)</a:t>
            </a:r>
          </a:p>
          <a:p>
            <a:pPr lvl="1"/>
            <a:r>
              <a:rPr lang="en-US" dirty="0"/>
              <a:t>Demands with urgency that we repent of our sin (Luke 13:3, 5; Acts 17:30)</a:t>
            </a:r>
          </a:p>
          <a:p>
            <a:r>
              <a:rPr lang="en-US" dirty="0"/>
              <a:t>Many today need to repent:</a:t>
            </a:r>
          </a:p>
          <a:p>
            <a:pPr lvl="1"/>
            <a:r>
              <a:rPr lang="en-US" dirty="0"/>
              <a:t>Of misplaced priorities (Matt. 6:33)</a:t>
            </a:r>
          </a:p>
          <a:p>
            <a:pPr lvl="1"/>
            <a:r>
              <a:rPr lang="en-US" dirty="0"/>
              <a:t>Of ungodly behaviors and speech (Eph. 4:25-32; Gal. 5:19-21)</a:t>
            </a:r>
          </a:p>
          <a:p>
            <a:pPr lvl="1"/>
            <a:r>
              <a:rPr lang="en-US" dirty="0"/>
              <a:t>Of failing to do what God commands (Jas. 4:17; Mark 16:15)</a:t>
            </a:r>
          </a:p>
          <a:p>
            <a:pPr lvl="1"/>
            <a:r>
              <a:rPr lang="en-US" dirty="0"/>
              <a:t>Of worshiping in ways God has not authorized (Lev. 10:1-3; John 4:23-24)</a:t>
            </a:r>
          </a:p>
          <a:p>
            <a:pPr lvl="1"/>
            <a:r>
              <a:rPr lang="en-US" dirty="0"/>
              <a:t>Of involvement in manmade religion and doctrine (Matt. 7:21-23; 15:1-20)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955164" cy="5679987"/>
          </a:xfrm>
        </p:spPr>
        <p:txBody>
          <a:bodyPr>
            <a:normAutofit/>
          </a:bodyPr>
          <a:lstStyle/>
          <a:p>
            <a:r>
              <a:rPr lang="en-US" dirty="0"/>
              <a:t>God “seeks” and expects to “find” fruit on trees that He plants (Luke 13:6-7) </a:t>
            </a:r>
          </a:p>
          <a:p>
            <a:pPr lvl="1"/>
            <a:r>
              <a:rPr lang="en-US" dirty="0"/>
              <a:t>Fruit trees have one purpose = produce fruit</a:t>
            </a:r>
          </a:p>
          <a:p>
            <a:pPr lvl="1"/>
            <a:r>
              <a:rPr lang="en-US" dirty="0"/>
              <a:t>Christians have one purpose = produce fruit for Christ (Rom. 7:4; John 15:1-8)</a:t>
            </a:r>
          </a:p>
          <a:p>
            <a:pPr lvl="1"/>
            <a:r>
              <a:rPr lang="en-US" dirty="0"/>
              <a:t>Fruit is “find”-able in our lives through our attitudes of heart (Gal. 5:22-23)</a:t>
            </a:r>
          </a:p>
          <a:p>
            <a:pPr lvl="1"/>
            <a:r>
              <a:rPr lang="en-US" dirty="0"/>
              <a:t>Fruit is “find”-able in our lives through our good works (Eph. 2:10; Col. 1:10)</a:t>
            </a:r>
          </a:p>
          <a:p>
            <a:pPr lvl="1"/>
            <a:r>
              <a:rPr lang="en-US" dirty="0"/>
              <a:t>Fruit is “find”-able in our lives through our converts to Christ (1 Cor. 3:5-15; Col. 1:6)</a:t>
            </a:r>
          </a:p>
          <a:p>
            <a:r>
              <a:rPr lang="en-US" dirty="0"/>
              <a:t>God will not tolerate fruitlessness in His trees (Luke 13:6-7)</a:t>
            </a:r>
          </a:p>
          <a:p>
            <a:pPr lvl="1"/>
            <a:r>
              <a:rPr lang="en-US" dirty="0"/>
              <a:t>To God, a tree/Christian that bears no fruit…</a:t>
            </a:r>
          </a:p>
          <a:p>
            <a:pPr marL="1027113" lvl="2"/>
            <a:r>
              <a:rPr lang="en-US" sz="2400" dirty="0"/>
              <a:t>Is useless (Matt. 5:13; John 15:1-5)</a:t>
            </a:r>
          </a:p>
          <a:p>
            <a:pPr marL="1027113" lvl="2"/>
            <a:r>
              <a:rPr lang="en-US" sz="2400" dirty="0"/>
              <a:t>Is a waste of space (Luke 13:7; Heb. 6:7-8)</a:t>
            </a:r>
          </a:p>
          <a:p>
            <a:pPr marL="1027113" lvl="2"/>
            <a:r>
              <a:rPr lang="en-US" sz="2400" dirty="0"/>
              <a:t>Is subject to eternal hell (Matt. 3:10; 7:19; John 15:6)</a:t>
            </a:r>
          </a:p>
        </p:txBody>
      </p:sp>
    </p:spTree>
    <p:extLst>
      <p:ext uri="{BB962C8B-B14F-4D97-AF65-F5344CB8AC3E}">
        <p14:creationId xmlns:p14="http://schemas.microsoft.com/office/powerpoint/2010/main" val="713593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955164" cy="5679987"/>
          </a:xfrm>
        </p:spPr>
        <p:txBody>
          <a:bodyPr>
            <a:normAutofit/>
          </a:bodyPr>
          <a:lstStyle/>
          <a:p>
            <a:r>
              <a:rPr lang="en-US" dirty="0"/>
              <a:t>God’s justice demands punishment for sin</a:t>
            </a:r>
            <a:br>
              <a:rPr lang="en-US" dirty="0"/>
            </a:br>
            <a:r>
              <a:rPr lang="en-US" dirty="0"/>
              <a:t>(Luke 13:7b; Heb. 10:26-31; Nah. 1:3; Rom. </a:t>
            </a:r>
            <a:r>
              <a:rPr lang="en-US"/>
              <a:t>3:23)</a:t>
            </a:r>
            <a:endParaRPr lang="en-US" dirty="0"/>
          </a:p>
          <a:p>
            <a:r>
              <a:rPr lang="en-US" dirty="0"/>
              <a:t>Jesus lovingly intercedes </a:t>
            </a:r>
            <a:br>
              <a:rPr lang="en-US" dirty="0"/>
            </a:br>
            <a:r>
              <a:rPr lang="en-US" dirty="0"/>
              <a:t>(Luke 13:8; Heb. 7:25; 1 John 2:1-2; Rom. 8:34)</a:t>
            </a:r>
          </a:p>
          <a:p>
            <a:r>
              <a:rPr lang="en-US" dirty="0"/>
              <a:t>God is longsuffering </a:t>
            </a:r>
            <a:br>
              <a:rPr lang="en-US" dirty="0"/>
            </a:br>
            <a:r>
              <a:rPr lang="en-US" dirty="0"/>
              <a:t>(Luke 13:7; 2 Pet. 3:9, 15; Ezek. 33:11; Rom. 2:4)</a:t>
            </a:r>
          </a:p>
          <a:p>
            <a:r>
              <a:rPr lang="en-US" dirty="0"/>
              <a:t>God has a limit to His tolerance of sin </a:t>
            </a:r>
            <a:br>
              <a:rPr lang="en-US" dirty="0"/>
            </a:br>
            <a:r>
              <a:rPr lang="en-US" dirty="0"/>
              <a:t>(Gen. 6:3-7; 15:16; Luke 19:41-44; Heb. 3:7-19)</a:t>
            </a:r>
          </a:p>
          <a:p>
            <a:r>
              <a:rPr lang="en-US" dirty="0"/>
              <a:t>God’s judgment may be delayed but it is certain </a:t>
            </a:r>
            <a:br>
              <a:rPr lang="en-US" dirty="0"/>
            </a:br>
            <a:r>
              <a:rPr lang="en-US" dirty="0"/>
              <a:t>(Luke 13:7; 2 Pet. 3:1-10; 2 Cor. 5:10; Acts 17:31)</a:t>
            </a:r>
          </a:p>
        </p:txBody>
      </p:sp>
    </p:spTree>
    <p:extLst>
      <p:ext uri="{BB962C8B-B14F-4D97-AF65-F5344CB8AC3E}">
        <p14:creationId xmlns:p14="http://schemas.microsoft.com/office/powerpoint/2010/main" val="101396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3427"/>
            <a:ext cx="11955164" cy="57845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Acts 22:16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bear fruit to Christ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537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cp:lastPrinted>2025-04-13T18:24:42Z</cp:lastPrinted>
  <dcterms:created xsi:type="dcterms:W3CDTF">2024-12-31T23:52:29Z</dcterms:created>
  <dcterms:modified xsi:type="dcterms:W3CDTF">2026-03-08T12:32:42Z</dcterms:modified>
</cp:coreProperties>
</file>