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052F25"/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erson walking on the ground&#10;&#10;Description automatically generated">
            <a:extLst>
              <a:ext uri="{FF2B5EF4-FFF2-40B4-BE49-F238E27FC236}">
                <a16:creationId xmlns:a16="http://schemas.microsoft.com/office/drawing/2014/main" id="{69469DEB-EA30-5EE8-9495-2D4C2F6FD2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alking on the ground&#10;&#10;Description automatically generated">
            <a:extLst>
              <a:ext uri="{FF2B5EF4-FFF2-40B4-BE49-F238E27FC236}">
                <a16:creationId xmlns:a16="http://schemas.microsoft.com/office/drawing/2014/main" id="{F68BB7D0-84CF-A1DD-7FB6-BCAEEF0502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46423"/>
            <a:ext cx="11849147" cy="5111576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34925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1260475" indent="-228600"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614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alking on the ground&#10;&#10;Description automatically generated">
            <a:extLst>
              <a:ext uri="{FF2B5EF4-FFF2-40B4-BE49-F238E27FC236}">
                <a16:creationId xmlns:a16="http://schemas.microsoft.com/office/drawing/2014/main" id="{F12F535D-AC89-B358-7B83-EC8B40E5D1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46423"/>
            <a:ext cx="11849147" cy="5111576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34925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1260475" indent="-228600"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268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alking on the ground&#10;&#10;Description automatically generated">
            <a:extLst>
              <a:ext uri="{FF2B5EF4-FFF2-40B4-BE49-F238E27FC236}">
                <a16:creationId xmlns:a16="http://schemas.microsoft.com/office/drawing/2014/main" id="{C3C67488-D127-77CF-E1F7-A199506441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46423"/>
            <a:ext cx="11849147" cy="5111576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34925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1260475" indent="-228600"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96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89" r:id="rId3"/>
    <p:sldLayoutId id="214748369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AFC3AE7F-3485-7785-28BE-F6AF1A2DA3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69"/>
          <a:stretch/>
        </p:blipFill>
        <p:spPr>
          <a:xfrm>
            <a:off x="504" y="283"/>
            <a:ext cx="12190992" cy="4596655"/>
          </a:xfrm>
          <a:prstGeom prst="rect">
            <a:avLst/>
          </a:prstGeom>
        </p:spPr>
      </p:pic>
      <p:pic>
        <p:nvPicPr>
          <p:cNvPr id="7" name="Picture 6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87D380AC-FEA3-88EE-37DB-9EE76836D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C285F-ACBF-498C-D070-90C5C43B0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46423"/>
            <a:ext cx="11955164" cy="5111576"/>
          </a:xfrm>
        </p:spPr>
        <p:txBody>
          <a:bodyPr>
            <a:normAutofit/>
          </a:bodyPr>
          <a:lstStyle/>
          <a:p>
            <a:r>
              <a:rPr lang="en-US" dirty="0"/>
              <a:t>Narrow = “confined, restricted, difficult to navigate, tight passage”</a:t>
            </a:r>
          </a:p>
          <a:p>
            <a:r>
              <a:rPr lang="en-US" dirty="0"/>
              <a:t>It is narrow because:</a:t>
            </a:r>
          </a:p>
          <a:p>
            <a:pPr lvl="1"/>
            <a:r>
              <a:rPr lang="en-US" sz="3200" dirty="0"/>
              <a:t>There is ONLY ONE GOD (Eph. 4:6; 1 Cor. 8:4; Isa. 45:5-6)</a:t>
            </a:r>
          </a:p>
          <a:p>
            <a:pPr lvl="1"/>
            <a:r>
              <a:rPr lang="en-US" sz="3200" dirty="0"/>
              <a:t>There is ONLY ONE BOOK (2 Tim. 3:16-17; 2 Pet. 1:3, 20-21)</a:t>
            </a:r>
          </a:p>
          <a:p>
            <a:pPr lvl="1"/>
            <a:r>
              <a:rPr lang="en-US" sz="3200" dirty="0"/>
              <a:t>There is ONLY ONE CHURCH (Eph. 4:4; 1 Cor. 1:10; Acts 2)</a:t>
            </a:r>
          </a:p>
          <a:p>
            <a:pPr lvl="1"/>
            <a:r>
              <a:rPr lang="en-US" sz="3200" dirty="0"/>
              <a:t>There is ONLY ONE PLAN OF SALVATION (Acts 2:37-47)</a:t>
            </a:r>
          </a:p>
          <a:p>
            <a:r>
              <a:rPr lang="en-US" dirty="0"/>
              <a:t>Jesus’ door to salvation is EXCLUSIVE!  There is NOT another! </a:t>
            </a:r>
          </a:p>
          <a:p>
            <a:r>
              <a:rPr lang="en-US" dirty="0"/>
              <a:t>Therefore, those saved are FEW!</a:t>
            </a:r>
          </a:p>
        </p:txBody>
      </p:sp>
    </p:spTree>
    <p:extLst>
      <p:ext uri="{BB962C8B-B14F-4D97-AF65-F5344CB8AC3E}">
        <p14:creationId xmlns:p14="http://schemas.microsoft.com/office/powerpoint/2010/main" val="10858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C285F-ACBF-498C-D070-90C5C43B0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46423"/>
            <a:ext cx="11955164" cy="51115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Striving = “agonize, contend, struggle, fight, exert intense effort”</a:t>
            </a:r>
          </a:p>
          <a:p>
            <a:r>
              <a:rPr lang="en-US" dirty="0"/>
              <a:t>Striving requires:</a:t>
            </a:r>
          </a:p>
          <a:p>
            <a:pPr lvl="1"/>
            <a:r>
              <a:rPr lang="en-US" sz="2900" dirty="0"/>
              <a:t>Denying self and taking up the cross daily (Luke 9:23)</a:t>
            </a:r>
          </a:p>
          <a:p>
            <a:pPr lvl="1"/>
            <a:r>
              <a:rPr lang="en-US" sz="2900" dirty="0"/>
              <a:t>Working out your own salvation with fear and trembling (Phil. 2:12-13)</a:t>
            </a:r>
          </a:p>
          <a:p>
            <a:pPr lvl="1"/>
            <a:r>
              <a:rPr lang="en-US" sz="2900" dirty="0"/>
              <a:t>Disciplining your body and bringing into subjection (1 Cor. 9:27)</a:t>
            </a:r>
          </a:p>
          <a:p>
            <a:pPr lvl="1"/>
            <a:r>
              <a:rPr lang="en-US" sz="2900" dirty="0"/>
              <a:t>Pursuing holiness in daily living (Heb. 12:14)</a:t>
            </a:r>
          </a:p>
          <a:p>
            <a:pPr lvl="1"/>
            <a:r>
              <a:rPr lang="en-US" sz="2900" dirty="0"/>
              <a:t>Running with endurance (Heb. 12:1-3; 10:35-39)</a:t>
            </a:r>
          </a:p>
          <a:p>
            <a:pPr lvl="1"/>
            <a:r>
              <a:rPr lang="en-US" sz="2900" dirty="0"/>
              <a:t>Persevering under trials (Jas. 1:12)</a:t>
            </a:r>
          </a:p>
          <a:p>
            <a:pPr lvl="1"/>
            <a:r>
              <a:rPr lang="en-US" sz="2900" dirty="0"/>
              <a:t>Being steadfast, immovable, always working (1 Cor. 15:58)</a:t>
            </a:r>
          </a:p>
          <a:p>
            <a:pPr lvl="1"/>
            <a:r>
              <a:rPr lang="en-US" sz="2900" dirty="0"/>
              <a:t>Being faithful unto death (Rev. 2:10)</a:t>
            </a:r>
          </a:p>
          <a:p>
            <a:r>
              <a:rPr lang="en-US" dirty="0"/>
              <a:t>Therefore, those who are saved are FEW!</a:t>
            </a:r>
          </a:p>
        </p:txBody>
      </p:sp>
    </p:spTree>
    <p:extLst>
      <p:ext uri="{BB962C8B-B14F-4D97-AF65-F5344CB8AC3E}">
        <p14:creationId xmlns:p14="http://schemas.microsoft.com/office/powerpoint/2010/main" val="265613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C285F-ACBF-498C-D070-90C5C43B0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“Enter” emphasizes there is an inside and an outside (cf. v. 28)</a:t>
            </a:r>
          </a:p>
          <a:p>
            <a:pPr lvl="1"/>
            <a:r>
              <a:rPr lang="en-US" sz="2400" dirty="0"/>
              <a:t>“In Christ” are ALL spiritual blessings (Eph. 1:3)</a:t>
            </a:r>
          </a:p>
          <a:p>
            <a:pPr lvl="1"/>
            <a:r>
              <a:rPr lang="en-US" sz="2400" dirty="0"/>
              <a:t>Outside Christ are NO spiritual blessings</a:t>
            </a:r>
          </a:p>
          <a:p>
            <a:r>
              <a:rPr lang="en-US" sz="2800" dirty="0"/>
              <a:t>“Enter” emphasizes there are steps</a:t>
            </a:r>
            <a:br>
              <a:rPr lang="en-US" sz="2800" dirty="0"/>
            </a:br>
            <a:r>
              <a:rPr lang="en-US" sz="2800" dirty="0"/>
              <a:t>to be taken to get “into”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>
              <a:spcBef>
                <a:spcPts val="3500"/>
              </a:spcBef>
            </a:pPr>
            <a:r>
              <a:rPr lang="en-US" sz="2800" dirty="0"/>
              <a:t>Therefore, those who are saved are FEW!</a:t>
            </a:r>
          </a:p>
          <a:p>
            <a:r>
              <a:rPr lang="en-US" sz="2800" dirty="0"/>
              <a:t>MANY will seek to enter and will NOT be able (13:24-29)</a:t>
            </a:r>
          </a:p>
          <a:p>
            <a:endParaRPr lang="en-US" sz="28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CB7239-7E76-F07C-9E4E-70A87B209A6E}"/>
              </a:ext>
            </a:extLst>
          </p:cNvPr>
          <p:cNvGrpSpPr/>
          <p:nvPr/>
        </p:nvGrpSpPr>
        <p:grpSpPr>
          <a:xfrm>
            <a:off x="6941598" y="2464000"/>
            <a:ext cx="5162254" cy="3708199"/>
            <a:chOff x="6941598" y="2464000"/>
            <a:chExt cx="5162254" cy="370819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E601A79-8E03-0C4D-55C3-AD8C5B3D9562}"/>
                </a:ext>
              </a:extLst>
            </p:cNvPr>
            <p:cNvSpPr/>
            <p:nvPr/>
          </p:nvSpPr>
          <p:spPr>
            <a:xfrm>
              <a:off x="6960648" y="2484781"/>
              <a:ext cx="5123724" cy="3687418"/>
            </a:xfrm>
            <a:prstGeom prst="roundRect">
              <a:avLst>
                <a:gd name="adj" fmla="val 15184"/>
              </a:avLst>
            </a:prstGeom>
            <a:solidFill>
              <a:srgbClr val="000000">
                <a:alpha val="34902"/>
              </a:srgb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>
                <a:spcAft>
                  <a:spcPts val="500"/>
                </a:spcAft>
              </a:pPr>
              <a:endParaRPr lang="en-US" sz="3200" b="1" dirty="0"/>
            </a:p>
          </p:txBody>
        </p:sp>
        <p:pic>
          <p:nvPicPr>
            <p:cNvPr id="13" name="Picture 12" descr="A white background with black and white clouds&#10;&#10;Description automatically generated">
              <a:extLst>
                <a:ext uri="{FF2B5EF4-FFF2-40B4-BE49-F238E27FC236}">
                  <a16:creationId xmlns:a16="http://schemas.microsoft.com/office/drawing/2014/main" id="{CABD48E0-17E1-1E08-D469-398ACD85B7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943"/>
            <a:stretch/>
          </p:blipFill>
          <p:spPr>
            <a:xfrm>
              <a:off x="6941598" y="2464000"/>
              <a:ext cx="5162254" cy="709706"/>
            </a:xfrm>
            <a:prstGeom prst="rect">
              <a:avLst/>
            </a:prstGeom>
          </p:spPr>
        </p:pic>
      </p:grpSp>
      <p:sp>
        <p:nvSpPr>
          <p:cNvPr id="7" name="Arrow: Right 6">
            <a:extLst>
              <a:ext uri="{FF2B5EF4-FFF2-40B4-BE49-F238E27FC236}">
                <a16:creationId xmlns:a16="http://schemas.microsoft.com/office/drawing/2014/main" id="{9798A339-80BC-D963-5AEF-44255F84796B}"/>
              </a:ext>
            </a:extLst>
          </p:cNvPr>
          <p:cNvSpPr/>
          <p:nvPr/>
        </p:nvSpPr>
        <p:spPr>
          <a:xfrm>
            <a:off x="5263396" y="3329610"/>
            <a:ext cx="2019347" cy="934278"/>
          </a:xfrm>
          <a:prstGeom prst="rightArrow">
            <a:avLst/>
          </a:prstGeom>
          <a:solidFill>
            <a:srgbClr val="FFFFFF">
              <a:alpha val="85098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Baptized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214BB18-5B6B-C9AE-0573-B30DB18AA70D}"/>
              </a:ext>
            </a:extLst>
          </p:cNvPr>
          <p:cNvSpPr/>
          <p:nvPr/>
        </p:nvSpPr>
        <p:spPr>
          <a:xfrm>
            <a:off x="3802420" y="3796749"/>
            <a:ext cx="2019347" cy="934278"/>
          </a:xfrm>
          <a:prstGeom prst="rightArrow">
            <a:avLst/>
          </a:prstGeom>
          <a:solidFill>
            <a:srgbClr val="000000">
              <a:alpha val="34902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Confess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F52EB67-421B-FB68-BACA-E55CFC2794F5}"/>
              </a:ext>
            </a:extLst>
          </p:cNvPr>
          <p:cNvSpPr/>
          <p:nvPr/>
        </p:nvSpPr>
        <p:spPr>
          <a:xfrm>
            <a:off x="2331784" y="4263888"/>
            <a:ext cx="2019347" cy="934278"/>
          </a:xfrm>
          <a:prstGeom prst="rightArrow">
            <a:avLst/>
          </a:prstGeom>
          <a:solidFill>
            <a:srgbClr val="000000">
              <a:alpha val="34902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Repent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B0B98FD-9CF0-5C52-6227-33C894EBAFD1}"/>
              </a:ext>
            </a:extLst>
          </p:cNvPr>
          <p:cNvSpPr/>
          <p:nvPr/>
        </p:nvSpPr>
        <p:spPr>
          <a:xfrm>
            <a:off x="880747" y="4731027"/>
            <a:ext cx="2019347" cy="934278"/>
          </a:xfrm>
          <a:prstGeom prst="rightArrow">
            <a:avLst/>
          </a:prstGeom>
          <a:solidFill>
            <a:srgbClr val="000000">
              <a:alpha val="34902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Believe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48AF68-8C41-19DC-6E09-A97ADFC732B9}"/>
              </a:ext>
            </a:extLst>
          </p:cNvPr>
          <p:cNvSpPr txBox="1"/>
          <p:nvPr/>
        </p:nvSpPr>
        <p:spPr>
          <a:xfrm>
            <a:off x="1111875" y="5363850"/>
            <a:ext cx="1451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Acts 16:31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276847-5979-4A5D-3567-F2D76C595E0F}"/>
              </a:ext>
            </a:extLst>
          </p:cNvPr>
          <p:cNvSpPr txBox="1"/>
          <p:nvPr/>
        </p:nvSpPr>
        <p:spPr>
          <a:xfrm>
            <a:off x="2677081" y="4895303"/>
            <a:ext cx="1451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Ac. 3:19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F92AFF-8869-FF34-6AAB-116D89AC3DE0}"/>
              </a:ext>
            </a:extLst>
          </p:cNvPr>
          <p:cNvSpPr txBox="1"/>
          <p:nvPr/>
        </p:nvSpPr>
        <p:spPr>
          <a:xfrm>
            <a:off x="4149646" y="4419793"/>
            <a:ext cx="1451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Ro. 10:9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387DAD-0CE9-A90A-27F1-04803EA144B0}"/>
              </a:ext>
            </a:extLst>
          </p:cNvPr>
          <p:cNvSpPr txBox="1"/>
          <p:nvPr/>
        </p:nvSpPr>
        <p:spPr>
          <a:xfrm>
            <a:off x="5599347" y="3960426"/>
            <a:ext cx="1451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Gal. 3:27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FBA639-E138-5C48-5DEC-64823937AA38}"/>
              </a:ext>
            </a:extLst>
          </p:cNvPr>
          <p:cNvSpPr txBox="1"/>
          <p:nvPr/>
        </p:nvSpPr>
        <p:spPr>
          <a:xfrm>
            <a:off x="6960864" y="2541045"/>
            <a:ext cx="51237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“IN CHRIST”</a:t>
            </a:r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730ADF-529D-0064-CB8D-D4FA7EC4A572}"/>
              </a:ext>
            </a:extLst>
          </p:cNvPr>
          <p:cNvSpPr txBox="1"/>
          <p:nvPr/>
        </p:nvSpPr>
        <p:spPr>
          <a:xfrm>
            <a:off x="6950317" y="3191870"/>
            <a:ext cx="5144816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“the forgiveness of sins” (Eph. 1:7)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“an inheritance” (Eph. 1:11)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“no condemnation” (Rom. 8:1)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“all the promises of God” (2 Cor. 1:20)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“new creation” (2 Cor. 5:17)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“salvation” (2 Tim. 2:10)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“eternal life” (1 John 5:11)</a:t>
            </a:r>
          </a:p>
        </p:txBody>
      </p:sp>
    </p:spTree>
    <p:extLst>
      <p:ext uri="{BB962C8B-B14F-4D97-AF65-F5344CB8AC3E}">
        <p14:creationId xmlns:p14="http://schemas.microsoft.com/office/powerpoint/2010/main" val="16473152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  <p:bldP spid="3" grpId="0" animBg="1"/>
      <p:bldP spid="8" grpId="0"/>
      <p:bldP spid="9" grpId="0"/>
      <p:bldP spid="10" grpId="0"/>
      <p:bldP spid="11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4748</TotalTime>
  <Words>385</Words>
  <Application>Microsoft Office PowerPoint</Application>
  <PresentationFormat>Widescreen</PresentationFormat>
  <Paragraphs>44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40</cp:revision>
  <cp:lastPrinted>2025-04-13T18:24:42Z</cp:lastPrinted>
  <dcterms:created xsi:type="dcterms:W3CDTF">2024-12-31T23:52:29Z</dcterms:created>
  <dcterms:modified xsi:type="dcterms:W3CDTF">2026-03-15T12:37:40Z</dcterms:modified>
</cp:coreProperties>
</file>