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lacial Indifference" panose="020B0604020202020204" charset="0"/>
      <p:regular r:id="rId16"/>
    </p:embeddedFont>
    <p:embeddedFont>
      <p:font typeface="Trend Sans One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4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32111" y="3205616"/>
            <a:ext cx="13620939" cy="768239"/>
            <a:chOff x="0" y="0"/>
            <a:chExt cx="2802662" cy="1580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02662" cy="158074"/>
            </a:xfrm>
            <a:custGeom>
              <a:avLst/>
              <a:gdLst/>
              <a:ahLst/>
              <a:cxnLst/>
              <a:rect l="l" t="t" r="r" b="b"/>
              <a:pathLst>
                <a:path w="2802662" h="158074">
                  <a:moveTo>
                    <a:pt x="22202" y="0"/>
                  </a:moveTo>
                  <a:lnTo>
                    <a:pt x="2780460" y="0"/>
                  </a:lnTo>
                  <a:cubicBezTo>
                    <a:pt x="2792722" y="0"/>
                    <a:pt x="2802662" y="9940"/>
                    <a:pt x="2802662" y="22202"/>
                  </a:cubicBezTo>
                  <a:lnTo>
                    <a:pt x="2802662" y="135871"/>
                  </a:lnTo>
                  <a:cubicBezTo>
                    <a:pt x="2802662" y="148133"/>
                    <a:pt x="2792722" y="158074"/>
                    <a:pt x="2780460" y="158074"/>
                  </a:cubicBezTo>
                  <a:lnTo>
                    <a:pt x="22202" y="158074"/>
                  </a:lnTo>
                  <a:cubicBezTo>
                    <a:pt x="9940" y="158074"/>
                    <a:pt x="0" y="148133"/>
                    <a:pt x="0" y="135871"/>
                  </a:cubicBezTo>
                  <a:lnTo>
                    <a:pt x="0" y="22202"/>
                  </a:lnTo>
                  <a:cubicBezTo>
                    <a:pt x="0" y="9940"/>
                    <a:pt x="9940" y="0"/>
                    <a:pt x="22202" y="0"/>
                  </a:cubicBezTo>
                  <a:close/>
                </a:path>
              </a:pathLst>
            </a:custGeom>
            <a:solidFill>
              <a:srgbClr val="1550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802662" cy="196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4846320"/>
            <a:ext cx="18288000" cy="5440680"/>
          </a:xfrm>
          <a:custGeom>
            <a:avLst/>
            <a:gdLst/>
            <a:ahLst/>
            <a:cxnLst/>
            <a:rect l="l" t="t" r="r" b="b"/>
            <a:pathLst>
              <a:path w="18288000" h="5440680">
                <a:moveTo>
                  <a:pt x="0" y="0"/>
                </a:moveTo>
                <a:lnTo>
                  <a:pt x="18288000" y="0"/>
                </a:lnTo>
                <a:lnTo>
                  <a:pt x="18288000" y="5440680"/>
                </a:lnTo>
                <a:lnTo>
                  <a:pt x="0" y="54406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395503" y="1261373"/>
            <a:ext cx="15294154" cy="2043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33"/>
              </a:lnSpc>
            </a:pPr>
            <a:r>
              <a:rPr lang="en-US" sz="11809">
                <a:solidFill>
                  <a:srgbClr val="000000"/>
                </a:solidFill>
                <a:latin typeface="Trend Sans One"/>
                <a:ea typeface="Trend Sans One"/>
                <a:cs typeface="Trend Sans One"/>
                <a:sym typeface="Trend Sans One"/>
              </a:rPr>
              <a:t>God still sees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36631" y="3209313"/>
            <a:ext cx="10134497" cy="764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Exodus 2:23–25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336149" y="2572517"/>
            <a:ext cx="7951851" cy="8229600"/>
          </a:xfrm>
          <a:custGeom>
            <a:avLst/>
            <a:gdLst/>
            <a:ahLst/>
            <a:cxnLst/>
            <a:rect l="l" t="t" r="r" b="b"/>
            <a:pathLst>
              <a:path w="7951851" h="8229600">
                <a:moveTo>
                  <a:pt x="0" y="0"/>
                </a:moveTo>
                <a:lnTo>
                  <a:pt x="7951851" y="0"/>
                </a:lnTo>
                <a:lnTo>
                  <a:pt x="795185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885825"/>
            <a:ext cx="7028566" cy="1269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59"/>
              </a:lnSpc>
              <a:spcBef>
                <a:spcPct val="0"/>
              </a:spcBef>
            </a:pPr>
            <a:r>
              <a:rPr lang="en-US" sz="7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God still sees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235425"/>
            <a:ext cx="7028566" cy="1269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59"/>
              </a:lnSpc>
              <a:spcBef>
                <a:spcPct val="0"/>
              </a:spcBef>
            </a:pPr>
            <a:r>
              <a:rPr lang="en-US" sz="7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God still hears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7988934"/>
            <a:ext cx="7028566" cy="1269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59"/>
              </a:lnSpc>
              <a:spcBef>
                <a:spcPct val="0"/>
              </a:spcBef>
            </a:pPr>
            <a:r>
              <a:rPr lang="en-US" sz="7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God still knows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585026"/>
            <a:ext cx="8906532" cy="1269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59"/>
              </a:lnSpc>
              <a:spcBef>
                <a:spcPct val="0"/>
              </a:spcBef>
            </a:pPr>
            <a:r>
              <a:rPr lang="en-US" sz="7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God still remembers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19449" y="8629479"/>
            <a:ext cx="19139730" cy="1905460"/>
          </a:xfrm>
          <a:custGeom>
            <a:avLst/>
            <a:gdLst/>
            <a:ahLst/>
            <a:cxnLst/>
            <a:rect l="l" t="t" r="r" b="b"/>
            <a:pathLst>
              <a:path w="19139730" h="1905460">
                <a:moveTo>
                  <a:pt x="0" y="0"/>
                </a:moveTo>
                <a:lnTo>
                  <a:pt x="19139730" y="0"/>
                </a:lnTo>
                <a:lnTo>
                  <a:pt x="19139730" y="1905460"/>
                </a:lnTo>
                <a:lnTo>
                  <a:pt x="0" y="19054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750" t="-576078" r="-53384" b="-216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955210" y="4326252"/>
            <a:ext cx="10556688" cy="1453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59"/>
              </a:lnSpc>
            </a:pPr>
            <a:r>
              <a:rPr lang="en-US" sz="8399">
                <a:solidFill>
                  <a:srgbClr val="000000"/>
                </a:solidFill>
                <a:latin typeface="Trend Sans One"/>
                <a:ea typeface="Trend Sans One"/>
                <a:cs typeface="Trend Sans One"/>
                <a:sym typeface="Trend Sans One"/>
              </a:rPr>
              <a:t>The Context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131449" y="895981"/>
            <a:ext cx="6612324" cy="9136199"/>
          </a:xfrm>
          <a:custGeom>
            <a:avLst/>
            <a:gdLst/>
            <a:ahLst/>
            <a:cxnLst/>
            <a:rect l="l" t="t" r="r" b="b"/>
            <a:pathLst>
              <a:path w="6612324" h="9136199">
                <a:moveTo>
                  <a:pt x="6612324" y="0"/>
                </a:moveTo>
                <a:lnTo>
                  <a:pt x="0" y="0"/>
                </a:lnTo>
                <a:lnTo>
                  <a:pt x="0" y="9136199"/>
                </a:lnTo>
                <a:lnTo>
                  <a:pt x="6612324" y="9136199"/>
                </a:lnTo>
                <a:lnTo>
                  <a:pt x="661232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493310" y="4108840"/>
            <a:ext cx="21426458" cy="4856664"/>
          </a:xfrm>
          <a:custGeom>
            <a:avLst/>
            <a:gdLst/>
            <a:ahLst/>
            <a:cxnLst/>
            <a:rect l="l" t="t" r="r" b="b"/>
            <a:pathLst>
              <a:path w="21426458" h="4856664">
                <a:moveTo>
                  <a:pt x="0" y="0"/>
                </a:moveTo>
                <a:lnTo>
                  <a:pt x="21426458" y="0"/>
                </a:lnTo>
                <a:lnTo>
                  <a:pt x="21426458" y="4856664"/>
                </a:lnTo>
                <a:lnTo>
                  <a:pt x="0" y="4856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688503"/>
            <a:ext cx="16044522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75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new king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597776"/>
            <a:ext cx="16044522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75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death of the new king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32286" y="2038350"/>
            <a:ext cx="16044522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Enslavement (Ex 1:11)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32286" y="3327588"/>
            <a:ext cx="16044522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Genocide (Ex 1:16)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32286" y="6291062"/>
            <a:ext cx="16044522" cy="195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Change of government usually implies change of treatment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32286" y="8470204"/>
            <a:ext cx="16044522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Things did not change (1 Kings 19:4)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768038" y="4052069"/>
            <a:ext cx="21426458" cy="4856664"/>
          </a:xfrm>
          <a:custGeom>
            <a:avLst/>
            <a:gdLst/>
            <a:ahLst/>
            <a:cxnLst/>
            <a:rect l="l" t="t" r="r" b="b"/>
            <a:pathLst>
              <a:path w="21426458" h="4856664">
                <a:moveTo>
                  <a:pt x="0" y="0"/>
                </a:moveTo>
                <a:lnTo>
                  <a:pt x="21426458" y="0"/>
                </a:lnTo>
                <a:lnTo>
                  <a:pt x="21426458" y="4856664"/>
                </a:lnTo>
                <a:lnTo>
                  <a:pt x="0" y="4856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19449" y="8629479"/>
            <a:ext cx="19139730" cy="1905460"/>
          </a:xfrm>
          <a:custGeom>
            <a:avLst/>
            <a:gdLst/>
            <a:ahLst/>
            <a:cxnLst/>
            <a:rect l="l" t="t" r="r" b="b"/>
            <a:pathLst>
              <a:path w="19139730" h="1905460">
                <a:moveTo>
                  <a:pt x="0" y="0"/>
                </a:moveTo>
                <a:lnTo>
                  <a:pt x="19139730" y="0"/>
                </a:lnTo>
                <a:lnTo>
                  <a:pt x="19139730" y="1905460"/>
                </a:lnTo>
                <a:lnTo>
                  <a:pt x="0" y="1905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4750" t="-576078" r="-53384" b="-216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635896" y="679133"/>
            <a:ext cx="7776972" cy="8229600"/>
          </a:xfrm>
          <a:custGeom>
            <a:avLst/>
            <a:gdLst/>
            <a:ahLst/>
            <a:cxnLst/>
            <a:rect l="l" t="t" r="r" b="b"/>
            <a:pathLst>
              <a:path w="7776972" h="8229600">
                <a:moveTo>
                  <a:pt x="0" y="0"/>
                </a:moveTo>
                <a:lnTo>
                  <a:pt x="7776972" y="0"/>
                </a:lnTo>
                <a:lnTo>
                  <a:pt x="777697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0" y="3976685"/>
            <a:ext cx="10556688" cy="1453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59"/>
              </a:lnSpc>
            </a:pPr>
            <a:r>
              <a:rPr lang="en-US" sz="8399">
                <a:solidFill>
                  <a:srgbClr val="000000"/>
                </a:solidFill>
                <a:latin typeface="Trend Sans One"/>
                <a:ea typeface="Trend Sans One"/>
                <a:cs typeface="Trend Sans One"/>
                <a:sym typeface="Trend Sans One"/>
              </a:rPr>
              <a:t>The Cry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493310" y="4108840"/>
            <a:ext cx="21426458" cy="4856664"/>
          </a:xfrm>
          <a:custGeom>
            <a:avLst/>
            <a:gdLst/>
            <a:ahLst/>
            <a:cxnLst/>
            <a:rect l="l" t="t" r="r" b="b"/>
            <a:pathLst>
              <a:path w="21426458" h="4856664">
                <a:moveTo>
                  <a:pt x="0" y="0"/>
                </a:moveTo>
                <a:lnTo>
                  <a:pt x="21426458" y="0"/>
                </a:lnTo>
                <a:lnTo>
                  <a:pt x="21426458" y="4856664"/>
                </a:lnTo>
                <a:lnTo>
                  <a:pt x="0" y="4856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458974"/>
            <a:ext cx="15958797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75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They groaned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813440"/>
            <a:ext cx="16044522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75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They cried out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32286" y="1621024"/>
            <a:ext cx="16044522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Lam 1:11; Joel 1:18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32286" y="3975490"/>
            <a:ext cx="16044522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Ps 42:3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241772"/>
            <a:ext cx="16044522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75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Their cry for mercy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7441738"/>
            <a:ext cx="16044522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75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Their groaning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32286" y="6403822"/>
            <a:ext cx="16044522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Ps 34:15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32286" y="8689513"/>
            <a:ext cx="16044522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Ezek</a:t>
            </a:r>
            <a:r>
              <a:rPr lang="en-US" sz="6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30:24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854089" y="7759198"/>
            <a:ext cx="8438459" cy="1701756"/>
          </a:xfrm>
          <a:custGeom>
            <a:avLst/>
            <a:gdLst/>
            <a:ahLst/>
            <a:cxnLst/>
            <a:rect l="l" t="t" r="r" b="b"/>
            <a:pathLst>
              <a:path w="8438459" h="1701756">
                <a:moveTo>
                  <a:pt x="0" y="0"/>
                </a:moveTo>
                <a:lnTo>
                  <a:pt x="8438459" y="0"/>
                </a:lnTo>
                <a:lnTo>
                  <a:pt x="8438459" y="1701755"/>
                </a:lnTo>
                <a:lnTo>
                  <a:pt x="0" y="17017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417452" y="7530258"/>
            <a:ext cx="8438459" cy="1701756"/>
          </a:xfrm>
          <a:custGeom>
            <a:avLst/>
            <a:gdLst/>
            <a:ahLst/>
            <a:cxnLst/>
            <a:rect l="l" t="t" r="r" b="b"/>
            <a:pathLst>
              <a:path w="8438459" h="1701756">
                <a:moveTo>
                  <a:pt x="0" y="0"/>
                </a:moveTo>
                <a:lnTo>
                  <a:pt x="8438459" y="0"/>
                </a:lnTo>
                <a:lnTo>
                  <a:pt x="8438459" y="1701756"/>
                </a:lnTo>
                <a:lnTo>
                  <a:pt x="0" y="17017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20929" y="1936282"/>
            <a:ext cx="7645414" cy="7856378"/>
          </a:xfrm>
          <a:custGeom>
            <a:avLst/>
            <a:gdLst/>
            <a:ahLst/>
            <a:cxnLst/>
            <a:rect l="l" t="t" r="r" b="b"/>
            <a:pathLst>
              <a:path w="7645414" h="7856378">
                <a:moveTo>
                  <a:pt x="0" y="0"/>
                </a:moveTo>
                <a:lnTo>
                  <a:pt x="7645414" y="0"/>
                </a:lnTo>
                <a:lnTo>
                  <a:pt x="7645414" y="7856377"/>
                </a:lnTo>
                <a:lnTo>
                  <a:pt x="0" y="78563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56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617990" y="7759198"/>
            <a:ext cx="20491439" cy="5174088"/>
          </a:xfrm>
          <a:custGeom>
            <a:avLst/>
            <a:gdLst/>
            <a:ahLst/>
            <a:cxnLst/>
            <a:rect l="l" t="t" r="r" b="b"/>
            <a:pathLst>
              <a:path w="20491439" h="5174088">
                <a:moveTo>
                  <a:pt x="0" y="0"/>
                </a:moveTo>
                <a:lnTo>
                  <a:pt x="20491439" y="0"/>
                </a:lnTo>
                <a:lnTo>
                  <a:pt x="20491439" y="5174088"/>
                </a:lnTo>
                <a:lnTo>
                  <a:pt x="0" y="51740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6702612" y="3689979"/>
            <a:ext cx="10556688" cy="1453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59"/>
              </a:lnSpc>
            </a:pPr>
            <a:r>
              <a:rPr lang="en-US" sz="8399">
                <a:solidFill>
                  <a:srgbClr val="000000"/>
                </a:solidFill>
                <a:latin typeface="Trend Sans One"/>
                <a:ea typeface="Trend Sans One"/>
                <a:cs typeface="Trend Sans One"/>
                <a:sym typeface="Trend Sans One"/>
              </a:rPr>
              <a:t>The covenant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493310" y="4108840"/>
            <a:ext cx="21426458" cy="4856664"/>
          </a:xfrm>
          <a:custGeom>
            <a:avLst/>
            <a:gdLst/>
            <a:ahLst/>
            <a:cxnLst/>
            <a:rect l="l" t="t" r="r" b="b"/>
            <a:pathLst>
              <a:path w="21426458" h="4856664">
                <a:moveTo>
                  <a:pt x="0" y="0"/>
                </a:moveTo>
                <a:lnTo>
                  <a:pt x="21426458" y="0"/>
                </a:lnTo>
                <a:lnTo>
                  <a:pt x="21426458" y="4856664"/>
                </a:lnTo>
                <a:lnTo>
                  <a:pt x="0" y="4856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1510163"/>
            <a:ext cx="16044522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75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God does not forget 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32286" y="3177038"/>
            <a:ext cx="16044522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Memory is a bringing to mind (Gen 15:16)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991100"/>
            <a:ext cx="16044522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75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God keeps his promises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32286" y="6676374"/>
            <a:ext cx="16044522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Abraham (cf. Heb 10:23)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32286" y="8154035"/>
            <a:ext cx="16044522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Trust is tough (Josh 1:5–6)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493310" y="4108840"/>
            <a:ext cx="21426458" cy="4856664"/>
          </a:xfrm>
          <a:custGeom>
            <a:avLst/>
            <a:gdLst/>
            <a:ahLst/>
            <a:cxnLst/>
            <a:rect l="l" t="t" r="r" b="b"/>
            <a:pathLst>
              <a:path w="21426458" h="4856664">
                <a:moveTo>
                  <a:pt x="0" y="0"/>
                </a:moveTo>
                <a:lnTo>
                  <a:pt x="21426458" y="0"/>
                </a:lnTo>
                <a:lnTo>
                  <a:pt x="21426458" y="4856664"/>
                </a:lnTo>
                <a:lnTo>
                  <a:pt x="0" y="4856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374935" y="8690869"/>
            <a:ext cx="18662935" cy="3086100"/>
            <a:chOff x="0" y="0"/>
            <a:chExt cx="4915341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15341" cy="812800"/>
            </a:xfrm>
            <a:custGeom>
              <a:avLst/>
              <a:gdLst/>
              <a:ahLst/>
              <a:cxnLst/>
              <a:rect l="l" t="t" r="r" b="b"/>
              <a:pathLst>
                <a:path w="4915341" h="812800">
                  <a:moveTo>
                    <a:pt x="0" y="0"/>
                  </a:moveTo>
                  <a:lnTo>
                    <a:pt x="4915341" y="0"/>
                  </a:lnTo>
                  <a:lnTo>
                    <a:pt x="49153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AF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4915341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-5015312" y="1560292"/>
            <a:ext cx="16230600" cy="7405211"/>
          </a:xfrm>
          <a:custGeom>
            <a:avLst/>
            <a:gdLst/>
            <a:ahLst/>
            <a:cxnLst/>
            <a:rect l="l" t="t" r="r" b="b"/>
            <a:pathLst>
              <a:path w="16230600" h="7405211">
                <a:moveTo>
                  <a:pt x="16230600" y="0"/>
                </a:moveTo>
                <a:lnTo>
                  <a:pt x="0" y="0"/>
                </a:lnTo>
                <a:lnTo>
                  <a:pt x="0" y="7405212"/>
                </a:lnTo>
                <a:lnTo>
                  <a:pt x="16230600" y="7405212"/>
                </a:lnTo>
                <a:lnTo>
                  <a:pt x="1623060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702612" y="4326252"/>
            <a:ext cx="10556688" cy="1453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59"/>
              </a:lnSpc>
            </a:pPr>
            <a:r>
              <a:rPr lang="en-US" sz="8399">
                <a:solidFill>
                  <a:srgbClr val="000000"/>
                </a:solidFill>
                <a:latin typeface="Trend Sans One"/>
                <a:ea typeface="Trend Sans One"/>
                <a:cs typeface="Trend Sans One"/>
                <a:sym typeface="Trend Sans One"/>
              </a:rPr>
              <a:t>The condition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493310" y="4108840"/>
            <a:ext cx="21426458" cy="4856664"/>
          </a:xfrm>
          <a:custGeom>
            <a:avLst/>
            <a:gdLst/>
            <a:ahLst/>
            <a:cxnLst/>
            <a:rect l="l" t="t" r="r" b="b"/>
            <a:pathLst>
              <a:path w="21426458" h="4856664">
                <a:moveTo>
                  <a:pt x="0" y="0"/>
                </a:moveTo>
                <a:lnTo>
                  <a:pt x="21426458" y="0"/>
                </a:lnTo>
                <a:lnTo>
                  <a:pt x="21426458" y="4856664"/>
                </a:lnTo>
                <a:lnTo>
                  <a:pt x="0" y="4856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2080332"/>
            <a:ext cx="16044522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75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God is provident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32286" y="3490032"/>
            <a:ext cx="16044522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Gen 16:13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991100"/>
            <a:ext cx="16044522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75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God is aware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32286" y="6403822"/>
            <a:ext cx="16044522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Heb 6:10</a:t>
            </a:r>
          </a:p>
        </p:txBody>
      </p:sp>
      <p:sp>
        <p:nvSpPr>
          <p:cNvPr id="8" name="Freeform 8"/>
          <p:cNvSpPr/>
          <p:nvPr/>
        </p:nvSpPr>
        <p:spPr>
          <a:xfrm>
            <a:off x="12579690" y="1694284"/>
            <a:ext cx="5125857" cy="8351701"/>
          </a:xfrm>
          <a:custGeom>
            <a:avLst/>
            <a:gdLst/>
            <a:ahLst/>
            <a:cxnLst/>
            <a:rect l="l" t="t" r="r" b="b"/>
            <a:pathLst>
              <a:path w="5125857" h="8351701">
                <a:moveTo>
                  <a:pt x="0" y="0"/>
                </a:moveTo>
                <a:lnTo>
                  <a:pt x="5125857" y="0"/>
                </a:lnTo>
                <a:lnTo>
                  <a:pt x="5125857" y="8351701"/>
                </a:lnTo>
                <a:lnTo>
                  <a:pt x="0" y="83517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126</Words>
  <Application>Microsoft Office PowerPoint</Application>
  <PresentationFormat>Custom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Glacial Indifference</vt:lpstr>
      <vt:lpstr>Trend Sans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still sees</dc:title>
  <dc:creator>David Sproule</dc:creator>
  <cp:lastModifiedBy>David Sproule</cp:lastModifiedBy>
  <cp:revision>4</cp:revision>
  <dcterms:created xsi:type="dcterms:W3CDTF">2006-08-16T00:00:00Z</dcterms:created>
  <dcterms:modified xsi:type="dcterms:W3CDTF">2026-03-20T21:51:02Z</dcterms:modified>
  <dc:identifier>DAHDOKELyNQ</dc:identifier>
</cp:coreProperties>
</file>