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2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tanding in water&#10;&#10;Description automatically generated">
            <a:extLst>
              <a:ext uri="{FF2B5EF4-FFF2-40B4-BE49-F238E27FC236}">
                <a16:creationId xmlns:a16="http://schemas.microsoft.com/office/drawing/2014/main" id="{1931944D-2BA3-3B41-F808-D56ABFA36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01EAF58D-0019-76C4-7FE9-767C95960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5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998B9960-D8BD-C415-5A79-6351A20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5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90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9D30866C-DB9E-7CFF-3BDD-F5EE01728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5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15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91DFAE4B-DCBF-693A-17E7-AC9815CFE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5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74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3C994F8D-DC57-92D9-659B-068E6AD39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69"/>
            <a:ext cx="11849147" cy="5144529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8" r:id="rId4"/>
    <p:sldLayoutId id="2147483669" r:id="rId5"/>
    <p:sldLayoutId id="2147483666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water&#10;&#10;Description automatically generated">
            <a:extLst>
              <a:ext uri="{FF2B5EF4-FFF2-40B4-BE49-F238E27FC236}">
                <a16:creationId xmlns:a16="http://schemas.microsoft.com/office/drawing/2014/main" id="{EDD3F63F-D761-C92E-A996-8A758099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8ED02C85-FA10-277B-6AC1-B3FBF94204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4" b="36726"/>
          <a:stretch/>
        </p:blipFill>
        <p:spPr>
          <a:xfrm>
            <a:off x="504" y="1444752"/>
            <a:ext cx="12190992" cy="2894492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625FB49-250C-5F28-262A-EB8C146E4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00C8-880A-F32C-E687-992E18EA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955164" cy="5161005"/>
          </a:xfrm>
        </p:spPr>
        <p:txBody>
          <a:bodyPr>
            <a:normAutofit fontScale="92500"/>
          </a:bodyPr>
          <a:lstStyle/>
          <a:p>
            <a:r>
              <a:rPr lang="en-US" dirty="0"/>
              <a:t>David recognizes Him as his Lord </a:t>
            </a:r>
            <a:r>
              <a:rPr lang="en-US" b="0" i="1" dirty="0"/>
              <a:t>– “The LORD said to my Lord”</a:t>
            </a:r>
          </a:p>
          <a:p>
            <a:pPr lvl="1"/>
            <a:r>
              <a:rPr lang="en-US" dirty="0"/>
              <a:t>David was king, but there was one greater (Matt. 22:41-46)</a:t>
            </a:r>
          </a:p>
          <a:p>
            <a:pPr lvl="1"/>
            <a:r>
              <a:rPr lang="en-US" dirty="0"/>
              <a:t>Before Jesus was David’s descendant, He was David’s Lord (Rev. 22:16)</a:t>
            </a:r>
          </a:p>
          <a:p>
            <a:r>
              <a:rPr lang="en-US" dirty="0"/>
              <a:t>God enthrones Him at His right hand </a:t>
            </a:r>
            <a:r>
              <a:rPr lang="en-US" b="0" i="1" dirty="0"/>
              <a:t>– “Sit at My right hand”</a:t>
            </a:r>
          </a:p>
          <a:p>
            <a:pPr lvl="1"/>
            <a:r>
              <a:rPr lang="en-US" dirty="0"/>
              <a:t>The right hand is the place of honor and authority and rule</a:t>
            </a:r>
          </a:p>
          <a:p>
            <a:pPr lvl="1"/>
            <a:r>
              <a:rPr lang="en-US" dirty="0"/>
              <a:t>This is where Jesus sat upon His ascension (Dan. 7:13-14; Luke 22:69)</a:t>
            </a:r>
          </a:p>
          <a:p>
            <a:pPr lvl="1"/>
            <a:r>
              <a:rPr lang="en-US" dirty="0"/>
              <a:t>Fundamental in N.T. (Acts 2:34-36; Eph. 1:20-23; Heb. 1:3, 13; 8:1; 10:12; 12:2)</a:t>
            </a:r>
          </a:p>
          <a:p>
            <a:r>
              <a:rPr lang="en-US" dirty="0"/>
              <a:t>God subdues His enemies for defeat </a:t>
            </a:r>
            <a:r>
              <a:rPr lang="en-US" b="0" i="1" dirty="0"/>
              <a:t>– “…Your enemies Your footstool”</a:t>
            </a:r>
          </a:p>
          <a:p>
            <a:pPr lvl="1"/>
            <a:r>
              <a:rPr lang="en-US" dirty="0"/>
              <a:t>“Footstool” is a picture of complete subjection (cf. Josh 10:24)</a:t>
            </a:r>
          </a:p>
          <a:p>
            <a:pPr lvl="1"/>
            <a:r>
              <a:rPr lang="en-US" dirty="0"/>
              <a:t>All enemies will face certain defeat (Eph. 1:22; Heb. 10:12-13; 1 Cor. 15:24-27) </a:t>
            </a:r>
          </a:p>
          <a:p>
            <a:pPr lvl="1"/>
            <a:r>
              <a:rPr lang="en-US" dirty="0"/>
              <a:t>Enemies exist: Satan, sin, unbelief, rebellion, death—But NONE will win!</a:t>
            </a:r>
          </a:p>
        </p:txBody>
      </p:sp>
    </p:spTree>
    <p:extLst>
      <p:ext uri="{BB962C8B-B14F-4D97-AF65-F5344CB8AC3E}">
        <p14:creationId xmlns:p14="http://schemas.microsoft.com/office/powerpoint/2010/main" val="34800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00C8-880A-F32C-E687-992E18EA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His rule goes forth from Zion </a:t>
            </a:r>
            <a:r>
              <a:rPr lang="en-US" b="0" i="1" dirty="0"/>
              <a:t>– “the rod of Your strength out of Zion”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rod/scepter is a symbol of kingship, authority, power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His rule over His kingdom/church through His Word would begin and go forth from Zion/Jerusalem (Isa. 2:2-3; Luke 24:46-49; Acts 1:8; 2:1-47; Heb. 12:22-23)</a:t>
            </a:r>
          </a:p>
          <a:p>
            <a:pPr>
              <a:lnSpc>
                <a:spcPct val="95000"/>
              </a:lnSpc>
            </a:pPr>
            <a:r>
              <a:rPr lang="en-US" dirty="0"/>
              <a:t>His reign is set among enemies </a:t>
            </a:r>
            <a:r>
              <a:rPr lang="en-US" b="0" i="1" dirty="0"/>
              <a:t>– “Rule in the midst of Your enemies”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Christ is reigning and will fulfill His mission in spite of the opposition of Satan and the world (John 18:36; Rev. 1:5-6; 1 Cor. 15:25)</a:t>
            </a:r>
          </a:p>
          <a:p>
            <a:pPr>
              <a:lnSpc>
                <a:spcPct val="95000"/>
              </a:lnSpc>
            </a:pPr>
            <a:r>
              <a:rPr lang="en-US" dirty="0"/>
              <a:t>His people offer themselves willingly </a:t>
            </a:r>
            <a:r>
              <a:rPr lang="en-US" b="0" i="1" dirty="0"/>
              <a:t>– “Your people shall be volunteers…”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His people are willing, eager, devoted, glad to belong to Him and fight for and with Him (2 Cor. 8:5; Rom. 12:1; John 10:27; Jas. 4:10)</a:t>
            </a:r>
          </a:p>
          <a:p>
            <a:pPr>
              <a:lnSpc>
                <a:spcPct val="95000"/>
              </a:lnSpc>
            </a:pPr>
            <a:r>
              <a:rPr lang="en-US" dirty="0"/>
              <a:t>His people are marked by holiness and freshness </a:t>
            </a:r>
            <a:r>
              <a:rPr lang="en-US" b="0" i="1" dirty="0"/>
              <a:t>– “In the beauties of…”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His people are set apart for serving the King (Eph. 5:25-27; 1 Pet. 2:9; Tit. 2:14)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“From the womb of the morning” – they are eager from the beginning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“The dew of Your youth” – they are fresh, vigorous, plentiful, spiritually alive</a:t>
            </a:r>
          </a:p>
        </p:txBody>
      </p:sp>
    </p:spTree>
    <p:extLst>
      <p:ext uri="{BB962C8B-B14F-4D97-AF65-F5344CB8AC3E}">
        <p14:creationId xmlns:p14="http://schemas.microsoft.com/office/powerpoint/2010/main" val="1162041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00C8-880A-F32C-E687-992E18EA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955164" cy="51610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It is sworn by divine oath </a:t>
            </a:r>
            <a:r>
              <a:rPr lang="en-US" b="0" i="1" dirty="0"/>
              <a:t>– “The LORD has sworn and will not relent”</a:t>
            </a:r>
          </a:p>
          <a:p>
            <a:pPr lvl="1"/>
            <a:r>
              <a:rPr lang="en-US" dirty="0"/>
              <a:t>Christ’s priesthood is certain, permanent, unchangeable, unquestionable (Heb. 6:17-20; 7:20-22)</a:t>
            </a:r>
          </a:p>
          <a:p>
            <a:r>
              <a:rPr lang="en-US" dirty="0"/>
              <a:t>It is settled forever </a:t>
            </a:r>
            <a:r>
              <a:rPr lang="en-US" b="0" i="1" dirty="0"/>
              <a:t>– “You are a priest forever”</a:t>
            </a:r>
          </a:p>
          <a:p>
            <a:pPr lvl="1"/>
            <a:r>
              <a:rPr lang="en-US" dirty="0"/>
              <a:t>Jesus lives forever, remains forever, intercedes forever (Heb. 7:23-25; 9:24; 10:11-14)</a:t>
            </a:r>
          </a:p>
          <a:p>
            <a:r>
              <a:rPr lang="en-US" dirty="0"/>
              <a:t>It is superior in every way </a:t>
            </a:r>
            <a:r>
              <a:rPr lang="en-US" b="0" i="1" dirty="0"/>
              <a:t>– “According to the order of Melchizedek”</a:t>
            </a:r>
          </a:p>
          <a:p>
            <a:pPr lvl="1"/>
            <a:r>
              <a:rPr lang="en-US" dirty="0"/>
              <a:t>Melchizedek was “king of Salem” and “the priest of God Most High” (Gen. 14:18)</a:t>
            </a:r>
          </a:p>
          <a:p>
            <a:pPr lvl="1"/>
            <a:r>
              <a:rPr lang="en-US" dirty="0"/>
              <a:t>The Hebrews’ writer focused heavily on the high priesthood of Jesus (cf. Heb. 5-7)</a:t>
            </a:r>
          </a:p>
          <a:p>
            <a:pPr lvl="1"/>
            <a:r>
              <a:rPr lang="en-US" dirty="0"/>
              <a:t>Jesus is both King and High Priest simultaneously (Zech. 6:12-13; Rom. 8:34; Heb. 8:4)</a:t>
            </a:r>
          </a:p>
          <a:p>
            <a:r>
              <a:rPr lang="en-US" dirty="0"/>
              <a:t>It is exactly what we need</a:t>
            </a:r>
          </a:p>
          <a:p>
            <a:pPr lvl="1"/>
            <a:r>
              <a:rPr lang="en-US" dirty="0"/>
              <a:t>He intercedes for us (Heb. 7:25)</a:t>
            </a:r>
          </a:p>
          <a:p>
            <a:pPr lvl="1"/>
            <a:r>
              <a:rPr lang="en-US" dirty="0"/>
              <a:t>He represents us to God (Heb. 9:24)</a:t>
            </a:r>
          </a:p>
          <a:p>
            <a:pPr lvl="1"/>
            <a:r>
              <a:rPr lang="en-US" dirty="0"/>
              <a:t>He gives us access to the Father (Heb. 4:14-16; 10:19-22)</a:t>
            </a:r>
          </a:p>
          <a:p>
            <a:pPr lvl="1"/>
            <a:r>
              <a:rPr lang="en-US" dirty="0"/>
              <a:t>He sympathizes with our weakness (Heb. 4:15)</a:t>
            </a:r>
          </a:p>
        </p:txBody>
      </p:sp>
    </p:spTree>
    <p:extLst>
      <p:ext uri="{BB962C8B-B14F-4D97-AF65-F5344CB8AC3E}">
        <p14:creationId xmlns:p14="http://schemas.microsoft.com/office/powerpoint/2010/main" val="3336341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00C8-880A-F32C-E687-992E18EA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955164" cy="5161005"/>
          </a:xfrm>
        </p:spPr>
        <p:txBody>
          <a:bodyPr>
            <a:normAutofit fontScale="92500"/>
          </a:bodyPr>
          <a:lstStyle/>
          <a:p>
            <a:r>
              <a:rPr lang="en-US" dirty="0"/>
              <a:t>His conquest is inevitable and overwhelming (v. 5) </a:t>
            </a:r>
          </a:p>
          <a:p>
            <a:pPr lvl="1"/>
            <a:r>
              <a:rPr lang="en-US" dirty="0"/>
              <a:t>The Messiah acts in full divine authority and favor</a:t>
            </a:r>
          </a:p>
          <a:p>
            <a:pPr lvl="1"/>
            <a:r>
              <a:rPr lang="en-US" dirty="0"/>
              <a:t>NO ruler, NO power, NO authority, NO force can stand against Him (Psa. 2:1-12; Matt. 28:18; Eph. 1:20-22; Rev. 17:14)</a:t>
            </a:r>
          </a:p>
          <a:p>
            <a:r>
              <a:rPr lang="en-US" dirty="0"/>
              <a:t>His judgment is universal and certain (v. 6)</a:t>
            </a:r>
          </a:p>
          <a:p>
            <a:pPr lvl="1"/>
            <a:r>
              <a:rPr lang="en-US" dirty="0"/>
              <a:t>This is global dominion – Lord over ALL (1 Pet. 5:11; 4:11; Jude 25; Rev. 1:6)</a:t>
            </a:r>
          </a:p>
          <a:p>
            <a:pPr lvl="1"/>
            <a:r>
              <a:rPr lang="en-US" dirty="0"/>
              <a:t>He triumphs completely over every enemy (Psa. 2; 68:21; Hab. 3:13)</a:t>
            </a:r>
          </a:p>
          <a:p>
            <a:pPr lvl="1"/>
            <a:r>
              <a:rPr lang="en-US" dirty="0"/>
              <a:t>His saving word has gone throughout the earth (Mk. 16:15; Ro. 10:18; Ep. 6:17)</a:t>
            </a:r>
          </a:p>
          <a:p>
            <a:r>
              <a:rPr lang="en-US" dirty="0"/>
              <a:t>His victory is sustained and unwearied (v. 7)</a:t>
            </a:r>
          </a:p>
          <a:p>
            <a:pPr lvl="1"/>
            <a:r>
              <a:rPr lang="en-US" dirty="0"/>
              <a:t>Christ presses forward in victorious strength and will not falter or fail</a:t>
            </a:r>
          </a:p>
          <a:p>
            <a:pPr lvl="1"/>
            <a:r>
              <a:rPr lang="en-US" dirty="0"/>
              <a:t>His kingdom will stand forever (Dan. 2:44; Mt. 16:18; Isa. 55:10-11; Phil. 2:9-11)</a:t>
            </a:r>
          </a:p>
        </p:txBody>
      </p:sp>
    </p:spTree>
    <p:extLst>
      <p:ext uri="{BB962C8B-B14F-4D97-AF65-F5344CB8AC3E}">
        <p14:creationId xmlns:p14="http://schemas.microsoft.com/office/powerpoint/2010/main" val="89692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the King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846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cp:lastPrinted>2026-02-01T21:06:54Z</cp:lastPrinted>
  <dcterms:created xsi:type="dcterms:W3CDTF">2024-12-31T23:52:29Z</dcterms:created>
  <dcterms:modified xsi:type="dcterms:W3CDTF">2026-04-05T20:42:00Z</dcterms:modified>
</cp:coreProperties>
</file>