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water spouting out of a metal pipe&#10;&#10;Description automatically generated">
            <a:extLst>
              <a:ext uri="{FF2B5EF4-FFF2-40B4-BE49-F238E27FC236}">
                <a16:creationId xmlns:a16="http://schemas.microsoft.com/office/drawing/2014/main" id="{9958166B-2FB4-822C-2C7C-638F82F0E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F2EF480B-D297-E0AA-456A-37BF6CA25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62681"/>
            <a:ext cx="11849147" cy="5795317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75C5A07A-1D84-9740-BECC-B0BF7479BB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62681"/>
            <a:ext cx="11849147" cy="5795317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637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A4FFBC75-FF90-9C89-311B-29E9FD532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62681"/>
            <a:ext cx="11849147" cy="5795317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18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924FDD6-A268-5A41-AE39-92798680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35"/>
          <a:stretch/>
        </p:blipFill>
        <p:spPr>
          <a:xfrm>
            <a:off x="504" y="283"/>
            <a:ext cx="12190992" cy="4688095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5A95F39-0AE4-5FA4-B535-64DC3E53D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Is Worth IMMEDIATE Action (15:4, 8) </a:t>
            </a:r>
            <a:r>
              <a:rPr lang="en-US" sz="2400" i="1" dirty="0"/>
              <a:t>– “if loses one, does not” act right then?</a:t>
            </a:r>
          </a:p>
          <a:p>
            <a:pPr lvl="1"/>
            <a:r>
              <a:rPr lang="en-US" dirty="0"/>
              <a:t>The moment the loss is recognized, the response begins</a:t>
            </a:r>
          </a:p>
          <a:p>
            <a:pPr lvl="1"/>
            <a:r>
              <a:rPr lang="en-US" dirty="0"/>
              <a:t>Our responsibility is to exhort brethren daily, lest sin harden (Heb. 3:12-13)</a:t>
            </a:r>
          </a:p>
          <a:p>
            <a:r>
              <a:rPr lang="en-US" dirty="0"/>
              <a:t>It Is Worth URGENT Pursuit (15:4, 8)</a:t>
            </a:r>
            <a:r>
              <a:rPr lang="en-US" sz="2400" dirty="0"/>
              <a:t> –</a:t>
            </a:r>
            <a:r>
              <a:rPr lang="en-US" sz="2400" i="1" dirty="0"/>
              <a:t> “go after…search carefully” (present tense)</a:t>
            </a:r>
          </a:p>
          <a:p>
            <a:pPr lvl="1"/>
            <a:r>
              <a:rPr lang="en-US" dirty="0"/>
              <a:t>Greek for “lost” denotes ruin, destruction, perishing (Luke 13:3; Matt. 10:28)</a:t>
            </a:r>
          </a:p>
          <a:p>
            <a:pPr lvl="1"/>
            <a:r>
              <a:rPr lang="en-US" dirty="0"/>
              <a:t>God is not willing that any should perish, and neither should we (2 Pet. 3:9)</a:t>
            </a:r>
          </a:p>
          <a:p>
            <a:r>
              <a:rPr lang="en-US" dirty="0"/>
              <a:t>It Is Worth UNCEASING Effort (15:4, 8)</a:t>
            </a:r>
            <a:r>
              <a:rPr lang="en-US" sz="2400" i="1" dirty="0"/>
              <a:t> – “until he/she finds it”</a:t>
            </a:r>
          </a:p>
          <a:p>
            <a:pPr lvl="1"/>
            <a:r>
              <a:rPr lang="en-US" dirty="0"/>
              <a:t>Jesus teaches that difficulty does not cancel responsibility</a:t>
            </a:r>
          </a:p>
          <a:p>
            <a:pPr lvl="1"/>
            <a:r>
              <a:rPr lang="en-US" dirty="0"/>
              <a:t>We must not grow weary in warning and trying to save them (Gal. 6:9-10; 1 Thess. 5:14; Jude 22-23)</a:t>
            </a:r>
          </a:p>
          <a:p>
            <a:r>
              <a:rPr lang="en-US" dirty="0"/>
              <a:t>It Is Worth PURPOSEFUL Recovery (15:5, 9) </a:t>
            </a:r>
            <a:r>
              <a:rPr lang="en-US" sz="2400" i="1" dirty="0"/>
              <a:t>– “when he/she </a:t>
            </a:r>
            <a:r>
              <a:rPr lang="en-US" sz="2400" i="1"/>
              <a:t>has found </a:t>
            </a:r>
            <a:r>
              <a:rPr lang="en-US" sz="2400" i="1" dirty="0"/>
              <a:t>it”</a:t>
            </a:r>
          </a:p>
          <a:p>
            <a:pPr lvl="1"/>
            <a:r>
              <a:rPr lang="en-US" dirty="0"/>
              <a:t>We are commanded to “restore” (Gal. 6:1), then “reaffirm love” (2 Cor. 2:6-8)</a:t>
            </a:r>
          </a:p>
          <a:p>
            <a:pPr lvl="1"/>
            <a:r>
              <a:rPr lang="en-US" dirty="0"/>
              <a:t>This involves helping to create “godly sorrow” (2 Cor. 7:8-11)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SAVE One Wayward Soul (15:7, 10) </a:t>
            </a:r>
            <a:r>
              <a:rPr lang="en-US" sz="2200" i="1" dirty="0"/>
              <a:t>– “one sinner repents”</a:t>
            </a:r>
          </a:p>
          <a:p>
            <a:pPr lvl="1"/>
            <a:r>
              <a:rPr lang="en-US" sz="2700" dirty="0"/>
              <a:t>God longs for the wayward to “turn from evil way and LIVE” (Ezek. 33:11)</a:t>
            </a:r>
          </a:p>
          <a:p>
            <a:pPr lvl="1"/>
            <a:r>
              <a:rPr lang="en-US" sz="2700" dirty="0"/>
              <a:t>One soul is worth Jesus’ saving blood (1 Pet. 1:18-19) and worth our effort</a:t>
            </a:r>
          </a:p>
          <a:p>
            <a:r>
              <a:rPr lang="en-US" dirty="0"/>
              <a:t>To SHARE the Good News with Friends (15:6, 9)</a:t>
            </a:r>
            <a:r>
              <a:rPr lang="en-US" sz="2200" i="1" dirty="0"/>
              <a:t> – “call/gather together”</a:t>
            </a:r>
          </a:p>
          <a:p>
            <a:pPr lvl="1"/>
            <a:r>
              <a:rPr lang="en-US" sz="2700" dirty="0"/>
              <a:t>Restoration is too good to keep to yourself – it must be shared (Jas. 5:19-20)</a:t>
            </a:r>
          </a:p>
          <a:p>
            <a:r>
              <a:rPr lang="en-US" dirty="0"/>
              <a:t>To CELEBRATE the Good News with Friends (15:5-6, 9)</a:t>
            </a:r>
            <a:r>
              <a:rPr lang="en-US" sz="2200" i="1" dirty="0"/>
              <a:t> – “rejoice with me”</a:t>
            </a:r>
          </a:p>
          <a:p>
            <a:pPr lvl="1"/>
            <a:r>
              <a:rPr lang="en-US" sz="2700" dirty="0"/>
              <a:t>Restoration should thrill our hearts with joy (Rom. 12:15; 2 Cor. 2:6-11)</a:t>
            </a:r>
          </a:p>
          <a:p>
            <a:r>
              <a:rPr lang="en-US" dirty="0"/>
              <a:t>To JOIN Heaven’s Joy Over the Good News (15:7, 10)</a:t>
            </a:r>
            <a:r>
              <a:rPr lang="en-US" sz="2200" i="1" dirty="0"/>
              <a:t> – “joy </a:t>
            </a:r>
            <a:r>
              <a:rPr lang="en-US" sz="2200" i="1"/>
              <a:t>in heaven”</a:t>
            </a:r>
            <a:endParaRPr lang="en-US" sz="2200" i="1" dirty="0"/>
          </a:p>
          <a:p>
            <a:pPr lvl="1"/>
            <a:r>
              <a:rPr lang="en-US" sz="2700" dirty="0"/>
              <a:t>God wants, loves and treasures every one of His sheep (Ezek. 34:15-16)</a:t>
            </a:r>
          </a:p>
          <a:p>
            <a:pPr lvl="1"/>
            <a:r>
              <a:rPr lang="en-US" sz="2700" dirty="0"/>
              <a:t>We must want, love and treasure every one of His sheep (Gal. 6:1)</a:t>
            </a:r>
          </a:p>
        </p:txBody>
      </p:sp>
    </p:spTree>
    <p:extLst>
      <p:ext uri="{BB962C8B-B14F-4D97-AF65-F5344CB8AC3E}">
        <p14:creationId xmlns:p14="http://schemas.microsoft.com/office/powerpoint/2010/main" val="15627482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Jesus is the Son of God – Hebrews 11:6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toward God – 2 Peter 3:9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baptized into Christ – Acts 2:38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Follow the Good Shepherd faithfully – John 10:27-29</a:t>
            </a:r>
          </a:p>
          <a:p>
            <a:pPr>
              <a:lnSpc>
                <a:spcPct val="10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</TotalTime>
  <Words>471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29</cp:revision>
  <cp:lastPrinted>2025-04-13T18:24:42Z</cp:lastPrinted>
  <dcterms:created xsi:type="dcterms:W3CDTF">2024-12-31T23:52:29Z</dcterms:created>
  <dcterms:modified xsi:type="dcterms:W3CDTF">2026-04-12T20:40:54Z</dcterms:modified>
</cp:coreProperties>
</file>