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63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water spouting out of a metal pipe&#10;&#10;Description automatically generated">
            <a:extLst>
              <a:ext uri="{FF2B5EF4-FFF2-40B4-BE49-F238E27FC236}">
                <a16:creationId xmlns:a16="http://schemas.microsoft.com/office/drawing/2014/main" id="{9958166B-2FB4-822C-2C7C-638F82F0E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6E814F7C-41D1-6E6E-BCA8-51B8AEA92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9A7C4138-8D5C-3F14-C58A-C4547F9FA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39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67685C56-59D7-4A2A-8264-FD7C8A155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003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water into a pipe&#10;&#10;Description automatically generated">
            <a:extLst>
              <a:ext uri="{FF2B5EF4-FFF2-40B4-BE49-F238E27FC236}">
                <a16:creationId xmlns:a16="http://schemas.microsoft.com/office/drawing/2014/main" id="{4AF849D2-9439-CA50-BB69-03022047B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8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9" r:id="rId3"/>
    <p:sldLayoutId id="2147483670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A6F893-0AF5-D79F-CB3E-DA77A535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6"/>
          <a:stretch/>
        </p:blipFill>
        <p:spPr>
          <a:xfrm>
            <a:off x="504" y="283"/>
            <a:ext cx="12190992" cy="4546779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3AFDD15-DF69-9FCF-4A6D-A482C7BC3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sought his own way (15:12-13a)</a:t>
            </a:r>
          </a:p>
          <a:p>
            <a:r>
              <a:rPr lang="en-US" dirty="0"/>
              <a:t>He squandered his substance (15:13b-14a)</a:t>
            </a:r>
          </a:p>
          <a:p>
            <a:r>
              <a:rPr lang="en-US" dirty="0"/>
              <a:t>He suffered his own consequences (15:14b-16) </a:t>
            </a:r>
          </a:p>
          <a:p>
            <a:r>
              <a:rPr lang="en-US" dirty="0"/>
              <a:t>TURNING POINT: He realized his ruin (15:17a) </a:t>
            </a:r>
          </a:p>
          <a:p>
            <a:r>
              <a:rPr lang="en-US" dirty="0"/>
              <a:t>He remembered his father (15:17b)</a:t>
            </a:r>
          </a:p>
          <a:p>
            <a:r>
              <a:rPr lang="en-US" dirty="0"/>
              <a:t>He repented of his sinful ways (15:18-19)</a:t>
            </a:r>
          </a:p>
          <a:p>
            <a:r>
              <a:rPr lang="en-US" dirty="0"/>
              <a:t>He returned with resolve (15:20a)</a:t>
            </a:r>
          </a:p>
          <a:p>
            <a:r>
              <a:rPr lang="en-US" dirty="0"/>
              <a:t>He requested mercy from his father (15:21)</a:t>
            </a:r>
          </a:p>
        </p:txBody>
      </p:sp>
    </p:spTree>
    <p:extLst>
      <p:ext uri="{BB962C8B-B14F-4D97-AF65-F5344CB8AC3E}">
        <p14:creationId xmlns:p14="http://schemas.microsoft.com/office/powerpoint/2010/main" val="4118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There remains today:</a:t>
            </a:r>
          </a:p>
          <a:p>
            <a:pPr lvl="1"/>
            <a:r>
              <a:rPr lang="en-US" sz="2500" dirty="0"/>
              <a:t>Great danger in doing what is right in our own eyes (Judg. 21:25; Prov. 26:12)</a:t>
            </a:r>
          </a:p>
          <a:p>
            <a:pPr lvl="1"/>
            <a:r>
              <a:rPr lang="en-US" sz="2500" dirty="0"/>
              <a:t>Great danger in the land of sin and unrestrained passion (Jas. 1:27b; Rom. 12:2</a:t>
            </a:r>
            <a:r>
              <a:rPr lang="en-US" sz="2500"/>
              <a:t>; </a:t>
            </a:r>
            <a:br>
              <a:rPr lang="en-US" sz="2500"/>
            </a:br>
            <a:r>
              <a:rPr lang="en-US" sz="2500"/>
              <a:t>1 John 5:18-19; </a:t>
            </a:r>
            <a:r>
              <a:rPr lang="en-US" sz="2500" dirty="0"/>
              <a:t>1 Pet. 2:11; Eph. 2:12-13; Matt. 16:26) </a:t>
            </a:r>
          </a:p>
          <a:p>
            <a:pPr lvl="1"/>
            <a:r>
              <a:rPr lang="en-US" sz="2500" dirty="0"/>
              <a:t>Consequences and separation for our sinful choices (Gal. 6:7-8; Isa. 59:1-2)</a:t>
            </a:r>
          </a:p>
          <a:p>
            <a:pPr lvl="1"/>
            <a:r>
              <a:rPr lang="en-US" sz="2500" dirty="0"/>
              <a:t>Souls starving because they are away from God (Matt. 4:4; Amos 8:11)</a:t>
            </a:r>
          </a:p>
          <a:p>
            <a:pPr lvl="1"/>
            <a:r>
              <a:rPr lang="en-US" sz="2500" dirty="0"/>
              <a:t>The same possibility for a child of God to wander and fall from God (Jas. 5:19-20)</a:t>
            </a:r>
          </a:p>
          <a:p>
            <a:pPr lvl="1"/>
            <a:r>
              <a:rPr lang="en-US" sz="2500" dirty="0"/>
              <a:t>A call for wandering souls to wake up and return (2 Cor. 7:10; 1 John 1:9)</a:t>
            </a:r>
          </a:p>
          <a:p>
            <a:pPr lvl="1"/>
            <a:r>
              <a:rPr lang="en-US" sz="2500" dirty="0"/>
              <a:t>Greater joy even as a servant of God than in worldly pursuits (Psa. 84:10)</a:t>
            </a:r>
          </a:p>
        </p:txBody>
      </p:sp>
    </p:spTree>
    <p:extLst>
      <p:ext uri="{BB962C8B-B14F-4D97-AF65-F5344CB8AC3E}">
        <p14:creationId xmlns:p14="http://schemas.microsoft.com/office/powerpoint/2010/main" val="1091878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Self-Righteousness:</a:t>
            </a:r>
          </a:p>
          <a:p>
            <a:pPr lvl="1"/>
            <a:r>
              <a:rPr lang="en-US" dirty="0"/>
              <a:t>Prompted suspicion at the joy of others (15:25-26)</a:t>
            </a:r>
          </a:p>
          <a:p>
            <a:pPr lvl="1"/>
            <a:r>
              <a:rPr lang="en-US" dirty="0"/>
              <a:t>Prompted anger at the good of others (15:27-28)</a:t>
            </a:r>
          </a:p>
          <a:p>
            <a:pPr lvl="1"/>
            <a:r>
              <a:rPr lang="en-US" dirty="0"/>
              <a:t>Prompted arrogance at his prideful achievements (15:29a)</a:t>
            </a:r>
          </a:p>
          <a:p>
            <a:pPr lvl="1"/>
            <a:r>
              <a:rPr lang="en-US" dirty="0"/>
              <a:t>Prompted envy at blessings bestowed on others (15:29b-30)</a:t>
            </a:r>
          </a:p>
          <a:p>
            <a:pPr lvl="1"/>
            <a:r>
              <a:rPr lang="en-US" dirty="0"/>
              <a:t>Prompted unsympathetic contempt for his father’s own (15:30a)</a:t>
            </a:r>
          </a:p>
          <a:p>
            <a:pPr lvl="1"/>
            <a:r>
              <a:rPr lang="en-US" dirty="0"/>
              <a:t>Prompted utter disrespect toward his father (15:27-30)</a:t>
            </a:r>
          </a:p>
          <a:p>
            <a:pPr lvl="1"/>
            <a:r>
              <a:rPr lang="en-US" dirty="0"/>
              <a:t>Prompted willful forgetfulness of his double portion (15:12; Deut. 21:17)</a:t>
            </a:r>
          </a:p>
          <a:p>
            <a:pPr lvl="1"/>
            <a:r>
              <a:rPr lang="en-US" dirty="0"/>
              <a:t>Prompted serving the father out of duty, not out of love</a:t>
            </a:r>
          </a:p>
        </p:txBody>
      </p:sp>
    </p:spTree>
    <p:extLst>
      <p:ext uri="{BB962C8B-B14F-4D97-AF65-F5344CB8AC3E}">
        <p14:creationId xmlns:p14="http://schemas.microsoft.com/office/powerpoint/2010/main" val="2524155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remains today the need to:</a:t>
            </a:r>
          </a:p>
          <a:p>
            <a:pPr lvl="1"/>
            <a:r>
              <a:rPr lang="en-US" dirty="0"/>
              <a:t>Love brethren and welcome the penitent back (2 Cor. 2:6-11)</a:t>
            </a:r>
          </a:p>
          <a:p>
            <a:pPr lvl="1"/>
            <a:r>
              <a:rPr lang="en-US" dirty="0"/>
              <a:t>Maintain love for brethren if we say we love God (1 John 4:7-21)</a:t>
            </a:r>
          </a:p>
          <a:p>
            <a:pPr lvl="1"/>
            <a:r>
              <a:rPr lang="en-US" dirty="0"/>
              <a:t>Remember that envy is rottenness to the bones (Prov. 14:30)</a:t>
            </a:r>
          </a:p>
          <a:p>
            <a:pPr lvl="1"/>
            <a:r>
              <a:rPr lang="en-US" dirty="0"/>
              <a:t>Remember that outward devotion is useless without inward devotion (Luke 11:39)</a:t>
            </a:r>
          </a:p>
          <a:p>
            <a:pPr lvl="1"/>
            <a:r>
              <a:rPr lang="en-US" dirty="0"/>
              <a:t>Remember being present is no substitute for full devotion (Rom. 12:1)</a:t>
            </a:r>
          </a:p>
        </p:txBody>
      </p:sp>
    </p:spTree>
    <p:extLst>
      <p:ext uri="{BB962C8B-B14F-4D97-AF65-F5344CB8AC3E}">
        <p14:creationId xmlns:p14="http://schemas.microsoft.com/office/powerpoint/2010/main" val="354085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Consider the Father’s Loving Patience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gives man the freedom to make his own choices (15:12; Deut. 30:19)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permits man to make mistakes and reject Him (15:13; Rom. 1:24-28)</a:t>
            </a:r>
          </a:p>
          <a:p>
            <a:pPr>
              <a:lnSpc>
                <a:spcPct val="95000"/>
              </a:lnSpc>
            </a:pPr>
            <a:r>
              <a:rPr lang="en-US" dirty="0"/>
              <a:t>Consider the Father’s Loving Desire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longs for His wayward child to come home (15:20; 2 Pet. 3:9)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is filled with pity and compassion for His child (15:20; Psa. 145:8)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runs with eagerness to His returning child (15:20; Mic. 7:18-19)</a:t>
            </a:r>
          </a:p>
          <a:p>
            <a:pPr>
              <a:lnSpc>
                <a:spcPct val="95000"/>
              </a:lnSpc>
            </a:pPr>
            <a:r>
              <a:rPr lang="en-US" dirty="0"/>
              <a:t>Consider the Father’s Loving Reception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embraces His returning child in His everlasting arms (15:20; Deut. 33:27)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overflows with tender expressions of love (15:20; Rom. 5:20)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forgives and restores His penitent child completely (15:22; Isa. 55:7)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celebrates with great joy the return of His child (15:23-24; 15:7, 10)</a:t>
            </a:r>
          </a:p>
          <a:p>
            <a:pPr>
              <a:lnSpc>
                <a:spcPct val="95000"/>
              </a:lnSpc>
            </a:pPr>
            <a:r>
              <a:rPr lang="en-US" dirty="0"/>
              <a:t>Consider the Father’s Loving Invitation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still loves His rebellious children at home (15:28; Hos. 11:1-4)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initiates and invites His children to His joy-filled presence (15:28; Matt. 11:28-30)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keeps His invitation to all His blessings open at all times (15:31; Rev. 22:17)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Father rejoices when one of His children is no longer dead but alive (15:32; Zeph. 3:17)</a:t>
            </a:r>
          </a:p>
        </p:txBody>
      </p:sp>
    </p:spTree>
    <p:extLst>
      <p:ext uri="{BB962C8B-B14F-4D97-AF65-F5344CB8AC3E}">
        <p14:creationId xmlns:p14="http://schemas.microsoft.com/office/powerpoint/2010/main" val="3412036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47529-BABC-F5EC-C68F-6B7DE91B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1"/>
            <a:ext cx="11955164" cy="57953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baptized into Christ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Remain steadfastly faithful to your Father – Revelation 2:10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700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30</cp:revision>
  <cp:lastPrinted>2025-04-13T18:24:42Z</cp:lastPrinted>
  <dcterms:created xsi:type="dcterms:W3CDTF">2024-12-31T23:52:29Z</dcterms:created>
  <dcterms:modified xsi:type="dcterms:W3CDTF">2026-04-19T12:33:43Z</dcterms:modified>
</cp:coreProperties>
</file>