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52804-FDDB-9162-920F-41F804980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7EFFDD-71F4-C82D-3A7F-C7780A5A6F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80E15-85BB-E79B-AD02-DE0B1F10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4A6FF-B5A3-857D-9302-669692736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DE90B-696C-FD3F-1704-36701EA58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erson walking on a road with a sunset behind him&#10;&#10;Description automatically generated">
            <a:extLst>
              <a:ext uri="{FF2B5EF4-FFF2-40B4-BE49-F238E27FC236}">
                <a16:creationId xmlns:a16="http://schemas.microsoft.com/office/drawing/2014/main" id="{9C945D51-41BD-B163-4E29-519B35BB1E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94DD-2650-D17E-5E48-1C68C9CDF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2044B-55DA-C5FD-6F8C-EA9FA9B63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40CFE-7D40-125A-86E5-7D7D33D77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DBBED-3C9F-22B0-CFC4-099680D1F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D1F4E2-CA72-04FF-C474-62A766219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6695F-2FE5-3350-E7C1-5A975A976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8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8AEA0-0B8F-CE32-6220-5069A171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06F2AC-53D2-C2E3-9212-B6F01DAE6A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9D84D-DD20-12BB-00DE-C4C2E38A1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07AAA-A0F5-56D8-83E1-1158E985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DC5A7-F42D-DCC4-FA15-4A74F7D04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FDFE0-4341-6656-39B9-080B07A09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173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E8BAF-ECC0-7DDE-740B-B55E90EC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3565E-3911-F0D0-7559-046905190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AC9D6-2776-A4CD-B52E-1E9723EB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56197-2FCF-1572-AD89-8550DF2AE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FC180-3D8B-6EA0-4543-1906FDC86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59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5324A-D1D6-8B2E-7271-819D7BD3D5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F6D54C-EB05-12AC-C155-6C117A7A83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E160A-E28C-A7A5-3981-830393B64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8A168-1097-4E4C-0C6F-036689006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6C2D1-3177-29DF-E21E-7C8392C24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3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unset with clouds and text&#10;&#10;Description automatically generated">
            <a:extLst>
              <a:ext uri="{FF2B5EF4-FFF2-40B4-BE49-F238E27FC236}">
                <a16:creationId xmlns:a16="http://schemas.microsoft.com/office/drawing/2014/main" id="{BCFD3425-4321-0C96-DF0A-63426E3DDC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532DA-5599-0ECC-60D5-522F7BDD3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227" y="1598140"/>
            <a:ext cx="11523034" cy="4096981"/>
          </a:xfrm>
        </p:spPr>
        <p:txBody>
          <a:bodyPr>
            <a:normAutofit/>
          </a:bodyPr>
          <a:lstStyle>
            <a:lvl1pPr marL="346075" indent="-346075">
              <a:defRPr sz="32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1pPr>
            <a:lvl2pPr marL="914400" indent="-344488">
              <a:buFont typeface="Calibri" panose="020F0502020204030204" pitchFamily="34" charset="0"/>
              <a:buChar char="−"/>
              <a:defRPr sz="28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2pPr>
            <a:lvl3pPr>
              <a:defRPr sz="24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3pPr>
            <a:lvl4pPr>
              <a:defRPr sz="20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4pPr>
            <a:lvl5pPr>
              <a:defRPr sz="20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405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unset with clouds and text&#10;&#10;Description automatically generated">
            <a:extLst>
              <a:ext uri="{FF2B5EF4-FFF2-40B4-BE49-F238E27FC236}">
                <a16:creationId xmlns:a16="http://schemas.microsoft.com/office/drawing/2014/main" id="{54D4AE7A-77BB-9AF1-E25C-E89A58B0F0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532DA-5599-0ECC-60D5-522F7BDD3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227" y="1598140"/>
            <a:ext cx="11523034" cy="4096981"/>
          </a:xfrm>
        </p:spPr>
        <p:txBody>
          <a:bodyPr>
            <a:normAutofit/>
          </a:bodyPr>
          <a:lstStyle>
            <a:lvl1pPr marL="346075" indent="-346075">
              <a:defRPr sz="32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1pPr>
            <a:lvl2pPr marL="914400" indent="-344488">
              <a:buFont typeface="Calibri" panose="020F0502020204030204" pitchFamily="34" charset="0"/>
              <a:buChar char="−"/>
              <a:defRPr sz="28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2pPr>
            <a:lvl3pPr>
              <a:defRPr sz="24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3pPr>
            <a:lvl4pPr>
              <a:defRPr sz="20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4pPr>
            <a:lvl5pPr>
              <a:defRPr sz="20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799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with clouds and text&#10;&#10;Description automatically generated">
            <a:extLst>
              <a:ext uri="{FF2B5EF4-FFF2-40B4-BE49-F238E27FC236}">
                <a16:creationId xmlns:a16="http://schemas.microsoft.com/office/drawing/2014/main" id="{C0D50D6D-D7ED-FF65-AC9A-9EECD668CB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532DA-5599-0ECC-60D5-522F7BDD3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227" y="1598140"/>
            <a:ext cx="11523034" cy="4096981"/>
          </a:xfrm>
        </p:spPr>
        <p:txBody>
          <a:bodyPr>
            <a:normAutofit/>
          </a:bodyPr>
          <a:lstStyle>
            <a:lvl1pPr marL="346075" indent="-346075">
              <a:defRPr sz="32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1pPr>
            <a:lvl2pPr marL="914400" indent="-344488">
              <a:buFont typeface="Calibri" panose="020F0502020204030204" pitchFamily="34" charset="0"/>
              <a:buChar char="−"/>
              <a:defRPr sz="28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2pPr>
            <a:lvl3pPr>
              <a:defRPr sz="24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3pPr>
            <a:lvl4pPr>
              <a:defRPr sz="20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4pPr>
            <a:lvl5pPr>
              <a:defRPr sz="2000" b="1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171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0DAE7-50AC-4BD4-F7C8-DA989AB53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6D902-F17F-91FE-5518-1D431F4D7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57691-9177-D0B4-54AB-1A7A13B9F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AEDB5-F806-63CA-3F68-C2E1CC77C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24C78-E45F-4F57-E304-800E99057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5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6CE42-F4D7-0847-C712-3CD754DA1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52876-1F90-E3B3-A75F-67A31062B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D41648-9EBB-AAD5-0A9D-ACBFF42B8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F674D-6FDE-5684-990D-587D2308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CD2CD-3EE4-6884-895D-5E30C538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2376C-1BFF-2661-4FD6-F291D5702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8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DF4ED-9C5A-0106-DC31-113F8CE9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29E6F-EAE2-71DF-CE73-37D12819B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A5168-1F02-2247-2431-60A94E22A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A7F223-A3B7-EBD8-0BCA-2FCB795EF2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C67D68-68B2-2F4C-8045-650881828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2A03B2-4F68-E392-FE5A-021BCD094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BD5549-B7BC-4632-A73D-31BF3C385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F51F10-31C3-F3B4-4B75-C1BB9B892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3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EC1BB-1CA6-0CE4-7C21-2F05CB565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0606E2-B6CA-3FDC-87C0-D7D822245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9BC9C4-115B-D730-8AF6-AF4366D46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0DE68-7AC1-5303-009C-85CDAA9A3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48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28248E-C8D5-FF0C-5C79-CE079CCAD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4C2D60-266C-3B63-6878-96FA6CAA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641097-4B98-AF9F-E8F3-BA3B32C48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5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ADEA25-471C-47BB-2492-9FF04C409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263B0-530D-37FA-6F91-4FE7A4195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3E5A7-59FB-1F5B-74E8-D25964C8AD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DC045-E06C-4E0E-BE40-88CB7EB652E5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53CBB-03A6-DB24-E99D-30A30103A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7F2BF-F11D-27E9-A276-68771C0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D5ECD-C6AD-42FC-97AD-4A1F4A089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8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13" y="1573201"/>
            <a:ext cx="11523034" cy="4096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What ideas would you share with members here for making this easier and more natural?</a:t>
            </a:r>
          </a:p>
        </p:txBody>
      </p:sp>
    </p:spTree>
    <p:extLst>
      <p:ext uri="{BB962C8B-B14F-4D97-AF65-F5344CB8AC3E}">
        <p14:creationId xmlns:p14="http://schemas.microsoft.com/office/powerpoint/2010/main" val="145182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13" y="1573201"/>
            <a:ext cx="11523034" cy="4096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How do you keep from getting discouraged when people </a:t>
            </a:r>
            <a:br>
              <a:rPr lang="en-US" sz="6000" dirty="0"/>
            </a:br>
            <a:r>
              <a:rPr lang="en-US" sz="6000" dirty="0"/>
              <a:t>do not respond well?</a:t>
            </a:r>
          </a:p>
        </p:txBody>
      </p:sp>
    </p:spTree>
    <p:extLst>
      <p:ext uri="{BB962C8B-B14F-4D97-AF65-F5344CB8AC3E}">
        <p14:creationId xmlns:p14="http://schemas.microsoft.com/office/powerpoint/2010/main" val="357207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227" y="2092753"/>
            <a:ext cx="11523034" cy="3790907"/>
          </a:xfrm>
        </p:spPr>
        <p:txBody>
          <a:bodyPr>
            <a:normAutofit fontScale="85000" lnSpcReduction="10000"/>
          </a:bodyPr>
          <a:lstStyle/>
          <a:p>
            <a:r>
              <a:rPr lang="en-US" sz="4000" dirty="0"/>
              <a:t>Jesus talked about the world of lost souls (Matt. 9:37-38)</a:t>
            </a:r>
          </a:p>
          <a:p>
            <a:r>
              <a:rPr lang="en-US" sz="4000" dirty="0"/>
              <a:t>THREE simple, immediate steps you can do this week</a:t>
            </a:r>
          </a:p>
          <a:p>
            <a:pPr lvl="1"/>
            <a:r>
              <a:rPr lang="en-US" sz="3600" dirty="0"/>
              <a:t>Pray for that one person by name</a:t>
            </a:r>
          </a:p>
          <a:p>
            <a:pPr lvl="1"/>
            <a:r>
              <a:rPr lang="en-US" sz="3600" dirty="0"/>
              <a:t>Look for an opportunity to speak</a:t>
            </a:r>
          </a:p>
          <a:p>
            <a:pPr lvl="1"/>
            <a:r>
              <a:rPr lang="en-US" sz="3600" dirty="0"/>
              <a:t>Take one simple step: </a:t>
            </a:r>
            <a:br>
              <a:rPr lang="en-US" sz="3600" dirty="0"/>
            </a:br>
            <a:r>
              <a:rPr lang="en-US" sz="3600" dirty="0"/>
              <a:t>Invite, talk about the church, ask a question, ask to study</a:t>
            </a:r>
          </a:p>
          <a:p>
            <a:r>
              <a:rPr lang="en-US" sz="4000" dirty="0"/>
              <a:t>We are always just one conversation away from changing someone’s eternity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F9E2AEB8-68CA-BB6A-63BD-C1B7BB1C56F8}"/>
              </a:ext>
            </a:extLst>
          </p:cNvPr>
          <p:cNvSpPr txBox="1">
            <a:spLocks/>
          </p:cNvSpPr>
          <p:nvPr/>
        </p:nvSpPr>
        <p:spPr>
          <a:xfrm>
            <a:off x="279413" y="1262120"/>
            <a:ext cx="11523034" cy="679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6075" indent="-34607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b="1" kern="1200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  <a:latin typeface="+mn-lt"/>
                <a:ea typeface="+mn-ea"/>
                <a:cs typeface="+mn-cs"/>
              </a:defRPr>
            </a:lvl1pPr>
            <a:lvl2pPr marL="914400" indent="-3444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−"/>
              <a:defRPr sz="2800" b="1" kern="1200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bg1"/>
                </a:solidFill>
                <a:effectLst>
                  <a:glow rad="63500">
                    <a:schemeClr val="tx1"/>
                  </a:glo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/>
              <a:t>HOW DO WE GO FROM HEARING TO DOING?</a:t>
            </a:r>
          </a:p>
        </p:txBody>
      </p:sp>
    </p:spTree>
    <p:extLst>
      <p:ext uri="{BB962C8B-B14F-4D97-AF65-F5344CB8AC3E}">
        <p14:creationId xmlns:p14="http://schemas.microsoft.com/office/powerpoint/2010/main" val="260224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Who is one person in your life right now who </a:t>
            </a:r>
            <a:br>
              <a:rPr lang="en-US" sz="4000" dirty="0"/>
            </a:br>
            <a:r>
              <a:rPr lang="en-US" sz="4000" dirty="0"/>
              <a:t>needs the gospel?</a:t>
            </a:r>
          </a:p>
          <a:p>
            <a:r>
              <a:rPr lang="en-US" sz="4000" dirty="0"/>
              <a:t>If no one reaches them…</a:t>
            </a:r>
            <a:br>
              <a:rPr lang="en-US" sz="4000" dirty="0"/>
            </a:br>
            <a:r>
              <a:rPr lang="en-US" sz="4000" dirty="0"/>
              <a:t>what happens to their soul? (cf. Mark 8:36)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862010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God emphasizes our individual responsibility </a:t>
            </a:r>
            <a:br>
              <a:rPr lang="en-US" sz="4000" dirty="0"/>
            </a:br>
            <a:r>
              <a:rPr lang="en-US" sz="4000" dirty="0"/>
              <a:t>(Ezek. 3:18-19)</a:t>
            </a:r>
          </a:p>
          <a:p>
            <a:r>
              <a:rPr lang="en-US" sz="4000" dirty="0"/>
              <a:t>God says that souls are lost without the gospel (Rom. 10:13-17)</a:t>
            </a:r>
          </a:p>
          <a:p>
            <a:r>
              <a:rPr lang="en-US" sz="4000" dirty="0"/>
              <a:t>God expects us (just ordinary Christians) to speak (Acts 8:4) </a:t>
            </a:r>
          </a:p>
        </p:txBody>
      </p:sp>
    </p:spTree>
    <p:extLst>
      <p:ext uri="{BB962C8B-B14F-4D97-AF65-F5344CB8AC3E}">
        <p14:creationId xmlns:p14="http://schemas.microsoft.com/office/powerpoint/2010/main" val="734117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4000" dirty="0"/>
              <a:t>We believe the gospel saves and people are lost without it</a:t>
            </a:r>
          </a:p>
          <a:p>
            <a:r>
              <a:rPr lang="en-US" sz="4000" dirty="0"/>
              <a:t>The question is—Do our actions match what we believe?</a:t>
            </a:r>
          </a:p>
          <a:p>
            <a:r>
              <a:rPr lang="en-US" sz="4000" dirty="0"/>
              <a:t>Personal evangelism is not about having all the answers</a:t>
            </a:r>
          </a:p>
          <a:p>
            <a:r>
              <a:rPr lang="en-US" sz="4000" dirty="0"/>
              <a:t>It’s about caring enough to start the conversation</a:t>
            </a:r>
          </a:p>
          <a:p>
            <a:r>
              <a:rPr lang="en-US" sz="4000" dirty="0"/>
              <a:t>What do we do with the opportunities that God opens to us?</a:t>
            </a:r>
          </a:p>
          <a:p>
            <a:r>
              <a:rPr lang="en-US" sz="4000" dirty="0"/>
              <a:t>What if we only have one opportunity to reach someone?</a:t>
            </a:r>
          </a:p>
        </p:txBody>
      </p:sp>
    </p:spTree>
    <p:extLst>
      <p:ext uri="{BB962C8B-B14F-4D97-AF65-F5344CB8AC3E}">
        <p14:creationId xmlns:p14="http://schemas.microsoft.com/office/powerpoint/2010/main" val="7269931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13" y="1573201"/>
            <a:ext cx="11523034" cy="4096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What motivates you to talk to people about the gospel?</a:t>
            </a:r>
          </a:p>
        </p:txBody>
      </p:sp>
    </p:spTree>
    <p:extLst>
      <p:ext uri="{BB962C8B-B14F-4D97-AF65-F5344CB8AC3E}">
        <p14:creationId xmlns:p14="http://schemas.microsoft.com/office/powerpoint/2010/main" val="2926802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13" y="1573201"/>
            <a:ext cx="11523034" cy="4096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How do you usually begin a conversation with someone about the gospel without it feeling awkward or forced?</a:t>
            </a:r>
          </a:p>
        </p:txBody>
      </p:sp>
    </p:spTree>
    <p:extLst>
      <p:ext uri="{BB962C8B-B14F-4D97-AF65-F5344CB8AC3E}">
        <p14:creationId xmlns:p14="http://schemas.microsoft.com/office/powerpoint/2010/main" val="113163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13" y="1573201"/>
            <a:ext cx="11523034" cy="4096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What approach tends to work for you in talking to people?</a:t>
            </a:r>
          </a:p>
        </p:txBody>
      </p:sp>
    </p:spTree>
    <p:extLst>
      <p:ext uri="{BB962C8B-B14F-4D97-AF65-F5344CB8AC3E}">
        <p14:creationId xmlns:p14="http://schemas.microsoft.com/office/powerpoint/2010/main" val="392460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13" y="1573201"/>
            <a:ext cx="11523034" cy="4096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What do you think is </a:t>
            </a:r>
            <a:br>
              <a:rPr lang="en-US" sz="6000" dirty="0"/>
            </a:br>
            <a:r>
              <a:rPr lang="en-US" sz="6000" dirty="0"/>
              <a:t>the biggest obstacle for us in personal evangelism today, </a:t>
            </a:r>
            <a:br>
              <a:rPr lang="en-US" sz="6000" dirty="0"/>
            </a:br>
            <a:r>
              <a:rPr lang="en-US" sz="6000" dirty="0"/>
              <a:t>and how can it be overcome?</a:t>
            </a:r>
          </a:p>
        </p:txBody>
      </p:sp>
    </p:spTree>
    <p:extLst>
      <p:ext uri="{BB962C8B-B14F-4D97-AF65-F5344CB8AC3E}">
        <p14:creationId xmlns:p14="http://schemas.microsoft.com/office/powerpoint/2010/main" val="383551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5AD170-4C9A-7F24-3A75-60E3D186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13" y="1573201"/>
            <a:ext cx="11523034" cy="4096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How do you deal with fear, nervousness, or the possibility </a:t>
            </a:r>
            <a:br>
              <a:rPr lang="en-US" sz="6000" dirty="0"/>
            </a:br>
            <a:r>
              <a:rPr lang="en-US" sz="6000" dirty="0"/>
              <a:t>of rejection?</a:t>
            </a:r>
          </a:p>
        </p:txBody>
      </p:sp>
    </p:spTree>
    <p:extLst>
      <p:ext uri="{BB962C8B-B14F-4D97-AF65-F5344CB8AC3E}">
        <p14:creationId xmlns:p14="http://schemas.microsoft.com/office/powerpoint/2010/main" val="209765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326</Words>
  <Application>Microsoft Office PowerPoint</Application>
  <PresentationFormat>Widescreen</PresentationFormat>
  <Paragraphs>25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Sproule</dc:creator>
  <cp:lastModifiedBy>David Sproule</cp:lastModifiedBy>
  <cp:revision>2</cp:revision>
  <dcterms:created xsi:type="dcterms:W3CDTF">2026-04-18T22:02:53Z</dcterms:created>
  <dcterms:modified xsi:type="dcterms:W3CDTF">2026-04-19T12:41:18Z</dcterms:modified>
</cp:coreProperties>
</file>