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120" y="28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D0C096-31A4-5719-4C57-50D1B4F431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C42264-25D8-DD1B-4A31-9ED09AB16B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3B19AC-BF74-2BEB-0B91-E9F1F93B5157}"/>
              </a:ext>
            </a:extLst>
          </p:cNvPr>
          <p:cNvSpPr>
            <a:spLocks noGrp="1"/>
          </p:cNvSpPr>
          <p:nvPr>
            <p:ph type="dt" sz="half" idx="10"/>
          </p:nvPr>
        </p:nvSpPr>
        <p:spPr/>
        <p:txBody>
          <a:bodyPr/>
          <a:lstStyle/>
          <a:p>
            <a:fld id="{BF307114-8D60-4E01-8DF6-7FCF63BC928D}" type="datetimeFigureOut">
              <a:rPr lang="en-US" smtClean="0"/>
              <a:t>3/14/2026</a:t>
            </a:fld>
            <a:endParaRPr lang="en-US"/>
          </a:p>
        </p:txBody>
      </p:sp>
      <p:sp>
        <p:nvSpPr>
          <p:cNvPr id="5" name="Footer Placeholder 4">
            <a:extLst>
              <a:ext uri="{FF2B5EF4-FFF2-40B4-BE49-F238E27FC236}">
                <a16:creationId xmlns:a16="http://schemas.microsoft.com/office/drawing/2014/main" id="{34DFBBAF-3A5F-7ADF-DA5B-AEC44AA064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E2624D-AEA2-B912-052E-BC197733154E}"/>
              </a:ext>
            </a:extLst>
          </p:cNvPr>
          <p:cNvSpPr>
            <a:spLocks noGrp="1"/>
          </p:cNvSpPr>
          <p:nvPr>
            <p:ph type="sldNum" sz="quarter" idx="12"/>
          </p:nvPr>
        </p:nvSpPr>
        <p:spPr/>
        <p:txBody>
          <a:bodyPr/>
          <a:lstStyle/>
          <a:p>
            <a:fld id="{B2FD0A39-7FF7-43E6-8908-C291231FC577}" type="slidenum">
              <a:rPr lang="en-US" smtClean="0"/>
              <a:t>‹#›</a:t>
            </a:fld>
            <a:endParaRPr lang="en-US"/>
          </a:p>
        </p:txBody>
      </p:sp>
      <p:pic>
        <p:nvPicPr>
          <p:cNvPr id="9" name="Picture 8" descr="A close-up of several scrolls&#10;&#10;Description automatically generated">
            <a:extLst>
              <a:ext uri="{FF2B5EF4-FFF2-40B4-BE49-F238E27FC236}">
                <a16:creationId xmlns:a16="http://schemas.microsoft.com/office/drawing/2014/main" id="{F769122E-4339-14E1-0F55-A3D3CF7EEE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582540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F4390-36AA-7794-1E44-0FFAADA1D4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1ADAB3-0B97-FCCC-73E4-6798680897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0564BD-0DF5-12A7-4F56-47FC998C9865}"/>
              </a:ext>
            </a:extLst>
          </p:cNvPr>
          <p:cNvSpPr>
            <a:spLocks noGrp="1"/>
          </p:cNvSpPr>
          <p:nvPr>
            <p:ph type="dt" sz="half" idx="10"/>
          </p:nvPr>
        </p:nvSpPr>
        <p:spPr/>
        <p:txBody>
          <a:bodyPr/>
          <a:lstStyle/>
          <a:p>
            <a:fld id="{BF307114-8D60-4E01-8DF6-7FCF63BC928D}" type="datetimeFigureOut">
              <a:rPr lang="en-US" smtClean="0"/>
              <a:t>3/14/2026</a:t>
            </a:fld>
            <a:endParaRPr lang="en-US"/>
          </a:p>
        </p:txBody>
      </p:sp>
      <p:sp>
        <p:nvSpPr>
          <p:cNvPr id="5" name="Footer Placeholder 4">
            <a:extLst>
              <a:ext uri="{FF2B5EF4-FFF2-40B4-BE49-F238E27FC236}">
                <a16:creationId xmlns:a16="http://schemas.microsoft.com/office/drawing/2014/main" id="{054A0265-C77E-9619-63C2-42A34B55E7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CE6DCB-DE49-D2BF-2D89-4F40240F342B}"/>
              </a:ext>
            </a:extLst>
          </p:cNvPr>
          <p:cNvSpPr>
            <a:spLocks noGrp="1"/>
          </p:cNvSpPr>
          <p:nvPr>
            <p:ph type="sldNum" sz="quarter" idx="12"/>
          </p:nvPr>
        </p:nvSpPr>
        <p:spPr/>
        <p:txBody>
          <a:bodyPr/>
          <a:lstStyle/>
          <a:p>
            <a:fld id="{B2FD0A39-7FF7-43E6-8908-C291231FC577}" type="slidenum">
              <a:rPr lang="en-US" smtClean="0"/>
              <a:t>‹#›</a:t>
            </a:fld>
            <a:endParaRPr lang="en-US"/>
          </a:p>
        </p:txBody>
      </p:sp>
    </p:spTree>
    <p:extLst>
      <p:ext uri="{BB962C8B-B14F-4D97-AF65-F5344CB8AC3E}">
        <p14:creationId xmlns:p14="http://schemas.microsoft.com/office/powerpoint/2010/main" val="2739331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CCF792-186B-12D1-6214-6E124876E3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06C671-B0EA-D816-A945-D4D3A501BE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233738-7434-68FF-1529-9701B11F2083}"/>
              </a:ext>
            </a:extLst>
          </p:cNvPr>
          <p:cNvSpPr>
            <a:spLocks noGrp="1"/>
          </p:cNvSpPr>
          <p:nvPr>
            <p:ph type="dt" sz="half" idx="10"/>
          </p:nvPr>
        </p:nvSpPr>
        <p:spPr/>
        <p:txBody>
          <a:bodyPr/>
          <a:lstStyle/>
          <a:p>
            <a:fld id="{BF307114-8D60-4E01-8DF6-7FCF63BC928D}" type="datetimeFigureOut">
              <a:rPr lang="en-US" smtClean="0"/>
              <a:t>3/14/2026</a:t>
            </a:fld>
            <a:endParaRPr lang="en-US"/>
          </a:p>
        </p:txBody>
      </p:sp>
      <p:sp>
        <p:nvSpPr>
          <p:cNvPr id="5" name="Footer Placeholder 4">
            <a:extLst>
              <a:ext uri="{FF2B5EF4-FFF2-40B4-BE49-F238E27FC236}">
                <a16:creationId xmlns:a16="http://schemas.microsoft.com/office/drawing/2014/main" id="{DDC6633C-9656-95FC-52F9-3FE3AB7D1B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8A37FF-2F57-14BA-FAFC-66A6471F691D}"/>
              </a:ext>
            </a:extLst>
          </p:cNvPr>
          <p:cNvSpPr>
            <a:spLocks noGrp="1"/>
          </p:cNvSpPr>
          <p:nvPr>
            <p:ph type="sldNum" sz="quarter" idx="12"/>
          </p:nvPr>
        </p:nvSpPr>
        <p:spPr/>
        <p:txBody>
          <a:bodyPr/>
          <a:lstStyle/>
          <a:p>
            <a:fld id="{B2FD0A39-7FF7-43E6-8908-C291231FC577}" type="slidenum">
              <a:rPr lang="en-US" smtClean="0"/>
              <a:t>‹#›</a:t>
            </a:fld>
            <a:endParaRPr lang="en-US"/>
          </a:p>
        </p:txBody>
      </p:sp>
    </p:spTree>
    <p:extLst>
      <p:ext uri="{BB962C8B-B14F-4D97-AF65-F5344CB8AC3E}">
        <p14:creationId xmlns:p14="http://schemas.microsoft.com/office/powerpoint/2010/main" val="3483176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descr="A brown rectangle with white lines&#10;&#10;Description automatically generated">
            <a:extLst>
              <a:ext uri="{FF2B5EF4-FFF2-40B4-BE49-F238E27FC236}">
                <a16:creationId xmlns:a16="http://schemas.microsoft.com/office/drawing/2014/main" id="{83918376-B646-E431-B1CE-205F081C2E1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a:extLst>
              <a:ext uri="{FF2B5EF4-FFF2-40B4-BE49-F238E27FC236}">
                <a16:creationId xmlns:a16="http://schemas.microsoft.com/office/drawing/2014/main" id="{BA3BDFC6-CFAC-E30D-E575-F7079DCBCC63}"/>
              </a:ext>
            </a:extLst>
          </p:cNvPr>
          <p:cNvSpPr>
            <a:spLocks noGrp="1"/>
          </p:cNvSpPr>
          <p:nvPr>
            <p:ph idx="1"/>
          </p:nvPr>
        </p:nvSpPr>
        <p:spPr>
          <a:xfrm>
            <a:off x="74721" y="511729"/>
            <a:ext cx="12043298" cy="5924581"/>
          </a:xfrm>
        </p:spPr>
        <p:txBody>
          <a:bodyPr/>
          <a:lstStyle>
            <a:lvl1pPr marL="514350" indent="-514350">
              <a:buFont typeface="+mj-lt"/>
              <a:buAutoNum type="romanUcPeriod"/>
              <a:defRPr b="1">
                <a:solidFill>
                  <a:schemeClr val="bg1"/>
                </a:solidFill>
              </a:defRPr>
            </a:lvl1pPr>
            <a:lvl2pPr marL="968375" indent="-395288">
              <a:buFont typeface="+mj-lt"/>
              <a:buAutoNum type="alphaUcPeriod"/>
              <a:defRPr b="1">
                <a:solidFill>
                  <a:schemeClr val="bg1"/>
                </a:solidFill>
              </a:defRPr>
            </a:lvl2pPr>
            <a:lvl3pPr marL="1371600" indent="-341313">
              <a:buFont typeface="+mj-lt"/>
              <a:buAutoNum type="arabicPeriod"/>
              <a:defRPr b="1">
                <a:solidFill>
                  <a:schemeClr val="bg1"/>
                </a:solidFill>
              </a:defRPr>
            </a:lvl3pPr>
            <a:lvl4pPr marL="1774825" indent="-346075">
              <a:buFont typeface="+mj-lt"/>
              <a:buAutoNum type="alphaLcParenR"/>
              <a:defRPr b="1">
                <a:solidFill>
                  <a:schemeClr val="bg1"/>
                </a:solidFill>
              </a:defRPr>
            </a:lvl4pPr>
            <a:lvl5pPr>
              <a:defRPr b="1">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16152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1152C-E23E-71A4-0CBE-5AAE34937B3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BEB789B-B3E1-05D8-2246-A29013A961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D4FCE8-55F3-AE24-DF25-29CB56064E52}"/>
              </a:ext>
            </a:extLst>
          </p:cNvPr>
          <p:cNvSpPr>
            <a:spLocks noGrp="1"/>
          </p:cNvSpPr>
          <p:nvPr>
            <p:ph type="dt" sz="half" idx="10"/>
          </p:nvPr>
        </p:nvSpPr>
        <p:spPr/>
        <p:txBody>
          <a:bodyPr/>
          <a:lstStyle/>
          <a:p>
            <a:fld id="{BF307114-8D60-4E01-8DF6-7FCF63BC928D}" type="datetimeFigureOut">
              <a:rPr lang="en-US" smtClean="0"/>
              <a:t>3/14/2026</a:t>
            </a:fld>
            <a:endParaRPr lang="en-US"/>
          </a:p>
        </p:txBody>
      </p:sp>
      <p:sp>
        <p:nvSpPr>
          <p:cNvPr id="5" name="Footer Placeholder 4">
            <a:extLst>
              <a:ext uri="{FF2B5EF4-FFF2-40B4-BE49-F238E27FC236}">
                <a16:creationId xmlns:a16="http://schemas.microsoft.com/office/drawing/2014/main" id="{6EC14B17-6815-A945-D55E-9332B68C79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9AE84E-4309-5690-B8A6-09C446467735}"/>
              </a:ext>
            </a:extLst>
          </p:cNvPr>
          <p:cNvSpPr>
            <a:spLocks noGrp="1"/>
          </p:cNvSpPr>
          <p:nvPr>
            <p:ph type="sldNum" sz="quarter" idx="12"/>
          </p:nvPr>
        </p:nvSpPr>
        <p:spPr/>
        <p:txBody>
          <a:bodyPr/>
          <a:lstStyle/>
          <a:p>
            <a:fld id="{B2FD0A39-7FF7-43E6-8908-C291231FC577}" type="slidenum">
              <a:rPr lang="en-US" smtClean="0"/>
              <a:t>‹#›</a:t>
            </a:fld>
            <a:endParaRPr lang="en-US"/>
          </a:p>
        </p:txBody>
      </p:sp>
    </p:spTree>
    <p:extLst>
      <p:ext uri="{BB962C8B-B14F-4D97-AF65-F5344CB8AC3E}">
        <p14:creationId xmlns:p14="http://schemas.microsoft.com/office/powerpoint/2010/main" val="147821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82CF-9CF6-2EA4-C016-E86D104340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6FA129-E02F-8236-4078-4F7FDBC7E4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D15C94-CAC6-DF2A-E897-79B35CA3FE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95B713B-9DD5-BCAE-AB3A-B8A0AA3EF72F}"/>
              </a:ext>
            </a:extLst>
          </p:cNvPr>
          <p:cNvSpPr>
            <a:spLocks noGrp="1"/>
          </p:cNvSpPr>
          <p:nvPr>
            <p:ph type="dt" sz="half" idx="10"/>
          </p:nvPr>
        </p:nvSpPr>
        <p:spPr/>
        <p:txBody>
          <a:bodyPr/>
          <a:lstStyle/>
          <a:p>
            <a:fld id="{BF307114-8D60-4E01-8DF6-7FCF63BC928D}" type="datetimeFigureOut">
              <a:rPr lang="en-US" smtClean="0"/>
              <a:t>3/14/2026</a:t>
            </a:fld>
            <a:endParaRPr lang="en-US"/>
          </a:p>
        </p:txBody>
      </p:sp>
      <p:sp>
        <p:nvSpPr>
          <p:cNvPr id="6" name="Footer Placeholder 5">
            <a:extLst>
              <a:ext uri="{FF2B5EF4-FFF2-40B4-BE49-F238E27FC236}">
                <a16:creationId xmlns:a16="http://schemas.microsoft.com/office/drawing/2014/main" id="{456107C3-D2AE-9329-9A8C-1859961C8B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D304C0-A2D6-3A34-F06E-AAEF46221BD3}"/>
              </a:ext>
            </a:extLst>
          </p:cNvPr>
          <p:cNvSpPr>
            <a:spLocks noGrp="1"/>
          </p:cNvSpPr>
          <p:nvPr>
            <p:ph type="sldNum" sz="quarter" idx="12"/>
          </p:nvPr>
        </p:nvSpPr>
        <p:spPr/>
        <p:txBody>
          <a:bodyPr/>
          <a:lstStyle/>
          <a:p>
            <a:fld id="{B2FD0A39-7FF7-43E6-8908-C291231FC577}" type="slidenum">
              <a:rPr lang="en-US" smtClean="0"/>
              <a:t>‹#›</a:t>
            </a:fld>
            <a:endParaRPr lang="en-US"/>
          </a:p>
        </p:txBody>
      </p:sp>
    </p:spTree>
    <p:extLst>
      <p:ext uri="{BB962C8B-B14F-4D97-AF65-F5344CB8AC3E}">
        <p14:creationId xmlns:p14="http://schemas.microsoft.com/office/powerpoint/2010/main" val="3206694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A6824-C7F3-4027-0B40-A2B514FA82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8162B9-8E79-684D-6DA7-71E8D19DB7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F856D4-BD32-A339-9D10-5A346EA7A5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B2A2EE9-F09C-A127-BE50-A7C12CBBF6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7E42D7-E9DE-37A7-0409-685B3A3B8F1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805495-BF6D-E7E3-AC56-E7F3A0C527CD}"/>
              </a:ext>
            </a:extLst>
          </p:cNvPr>
          <p:cNvSpPr>
            <a:spLocks noGrp="1"/>
          </p:cNvSpPr>
          <p:nvPr>
            <p:ph type="dt" sz="half" idx="10"/>
          </p:nvPr>
        </p:nvSpPr>
        <p:spPr/>
        <p:txBody>
          <a:bodyPr/>
          <a:lstStyle/>
          <a:p>
            <a:fld id="{BF307114-8D60-4E01-8DF6-7FCF63BC928D}" type="datetimeFigureOut">
              <a:rPr lang="en-US" smtClean="0"/>
              <a:t>3/14/2026</a:t>
            </a:fld>
            <a:endParaRPr lang="en-US"/>
          </a:p>
        </p:txBody>
      </p:sp>
      <p:sp>
        <p:nvSpPr>
          <p:cNvPr id="8" name="Footer Placeholder 7">
            <a:extLst>
              <a:ext uri="{FF2B5EF4-FFF2-40B4-BE49-F238E27FC236}">
                <a16:creationId xmlns:a16="http://schemas.microsoft.com/office/drawing/2014/main" id="{EA3BE27D-9C5A-6E77-D476-E3B6F34970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F6CE26E-796A-6306-606A-D3F09679AA9A}"/>
              </a:ext>
            </a:extLst>
          </p:cNvPr>
          <p:cNvSpPr>
            <a:spLocks noGrp="1"/>
          </p:cNvSpPr>
          <p:nvPr>
            <p:ph type="sldNum" sz="quarter" idx="12"/>
          </p:nvPr>
        </p:nvSpPr>
        <p:spPr/>
        <p:txBody>
          <a:bodyPr/>
          <a:lstStyle/>
          <a:p>
            <a:fld id="{B2FD0A39-7FF7-43E6-8908-C291231FC577}" type="slidenum">
              <a:rPr lang="en-US" smtClean="0"/>
              <a:t>‹#›</a:t>
            </a:fld>
            <a:endParaRPr lang="en-US"/>
          </a:p>
        </p:txBody>
      </p:sp>
    </p:spTree>
    <p:extLst>
      <p:ext uri="{BB962C8B-B14F-4D97-AF65-F5344CB8AC3E}">
        <p14:creationId xmlns:p14="http://schemas.microsoft.com/office/powerpoint/2010/main" val="407673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A5865-6451-05E8-540C-908EC0B89C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A55E9F-DE49-98B4-7A5A-E71DE41C1776}"/>
              </a:ext>
            </a:extLst>
          </p:cNvPr>
          <p:cNvSpPr>
            <a:spLocks noGrp="1"/>
          </p:cNvSpPr>
          <p:nvPr>
            <p:ph type="dt" sz="half" idx="10"/>
          </p:nvPr>
        </p:nvSpPr>
        <p:spPr/>
        <p:txBody>
          <a:bodyPr/>
          <a:lstStyle/>
          <a:p>
            <a:fld id="{BF307114-8D60-4E01-8DF6-7FCF63BC928D}" type="datetimeFigureOut">
              <a:rPr lang="en-US" smtClean="0"/>
              <a:t>3/14/2026</a:t>
            </a:fld>
            <a:endParaRPr lang="en-US"/>
          </a:p>
        </p:txBody>
      </p:sp>
      <p:sp>
        <p:nvSpPr>
          <p:cNvPr id="4" name="Footer Placeholder 3">
            <a:extLst>
              <a:ext uri="{FF2B5EF4-FFF2-40B4-BE49-F238E27FC236}">
                <a16:creationId xmlns:a16="http://schemas.microsoft.com/office/drawing/2014/main" id="{7D8C90CC-E971-1E3C-4C08-DF9D4CF7F9A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E3D4B0A-34B9-1EFA-2B56-82C8C5F99D9D}"/>
              </a:ext>
            </a:extLst>
          </p:cNvPr>
          <p:cNvSpPr>
            <a:spLocks noGrp="1"/>
          </p:cNvSpPr>
          <p:nvPr>
            <p:ph type="sldNum" sz="quarter" idx="12"/>
          </p:nvPr>
        </p:nvSpPr>
        <p:spPr/>
        <p:txBody>
          <a:bodyPr/>
          <a:lstStyle/>
          <a:p>
            <a:fld id="{B2FD0A39-7FF7-43E6-8908-C291231FC577}" type="slidenum">
              <a:rPr lang="en-US" smtClean="0"/>
              <a:t>‹#›</a:t>
            </a:fld>
            <a:endParaRPr lang="en-US"/>
          </a:p>
        </p:txBody>
      </p:sp>
    </p:spTree>
    <p:extLst>
      <p:ext uri="{BB962C8B-B14F-4D97-AF65-F5344CB8AC3E}">
        <p14:creationId xmlns:p14="http://schemas.microsoft.com/office/powerpoint/2010/main" val="2640822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4E8D62-2CB7-7A94-D11B-6B9A5AABCAE2}"/>
              </a:ext>
            </a:extLst>
          </p:cNvPr>
          <p:cNvSpPr>
            <a:spLocks noGrp="1"/>
          </p:cNvSpPr>
          <p:nvPr>
            <p:ph type="dt" sz="half" idx="10"/>
          </p:nvPr>
        </p:nvSpPr>
        <p:spPr/>
        <p:txBody>
          <a:bodyPr/>
          <a:lstStyle/>
          <a:p>
            <a:fld id="{BF307114-8D60-4E01-8DF6-7FCF63BC928D}" type="datetimeFigureOut">
              <a:rPr lang="en-US" smtClean="0"/>
              <a:t>3/14/2026</a:t>
            </a:fld>
            <a:endParaRPr lang="en-US"/>
          </a:p>
        </p:txBody>
      </p:sp>
      <p:sp>
        <p:nvSpPr>
          <p:cNvPr id="3" name="Footer Placeholder 2">
            <a:extLst>
              <a:ext uri="{FF2B5EF4-FFF2-40B4-BE49-F238E27FC236}">
                <a16:creationId xmlns:a16="http://schemas.microsoft.com/office/drawing/2014/main" id="{518DBE60-7430-1CE6-F582-47DE246891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A9A32D1-72D5-32B6-FFEF-3A68E4B139CD}"/>
              </a:ext>
            </a:extLst>
          </p:cNvPr>
          <p:cNvSpPr>
            <a:spLocks noGrp="1"/>
          </p:cNvSpPr>
          <p:nvPr>
            <p:ph type="sldNum" sz="quarter" idx="12"/>
          </p:nvPr>
        </p:nvSpPr>
        <p:spPr/>
        <p:txBody>
          <a:bodyPr/>
          <a:lstStyle/>
          <a:p>
            <a:fld id="{B2FD0A39-7FF7-43E6-8908-C291231FC577}" type="slidenum">
              <a:rPr lang="en-US" smtClean="0"/>
              <a:t>‹#›</a:t>
            </a:fld>
            <a:endParaRPr lang="en-US"/>
          </a:p>
        </p:txBody>
      </p:sp>
    </p:spTree>
    <p:extLst>
      <p:ext uri="{BB962C8B-B14F-4D97-AF65-F5344CB8AC3E}">
        <p14:creationId xmlns:p14="http://schemas.microsoft.com/office/powerpoint/2010/main" val="1310071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21C58-9D81-DEDF-D05B-43D1BC6F51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927527-FBEB-C130-BB94-F3579EECF0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FF51FF-DE46-8C70-00B0-F75646A82E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165F45-2C6D-C23F-BC35-8DDA823EA741}"/>
              </a:ext>
            </a:extLst>
          </p:cNvPr>
          <p:cNvSpPr>
            <a:spLocks noGrp="1"/>
          </p:cNvSpPr>
          <p:nvPr>
            <p:ph type="dt" sz="half" idx="10"/>
          </p:nvPr>
        </p:nvSpPr>
        <p:spPr/>
        <p:txBody>
          <a:bodyPr/>
          <a:lstStyle/>
          <a:p>
            <a:fld id="{BF307114-8D60-4E01-8DF6-7FCF63BC928D}" type="datetimeFigureOut">
              <a:rPr lang="en-US" smtClean="0"/>
              <a:t>3/14/2026</a:t>
            </a:fld>
            <a:endParaRPr lang="en-US"/>
          </a:p>
        </p:txBody>
      </p:sp>
      <p:sp>
        <p:nvSpPr>
          <p:cNvPr id="6" name="Footer Placeholder 5">
            <a:extLst>
              <a:ext uri="{FF2B5EF4-FFF2-40B4-BE49-F238E27FC236}">
                <a16:creationId xmlns:a16="http://schemas.microsoft.com/office/drawing/2014/main" id="{517E899E-62B7-90A6-C477-92ADB5BC67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3F48EE-B80A-1426-6959-0751FB49ABA5}"/>
              </a:ext>
            </a:extLst>
          </p:cNvPr>
          <p:cNvSpPr>
            <a:spLocks noGrp="1"/>
          </p:cNvSpPr>
          <p:nvPr>
            <p:ph type="sldNum" sz="quarter" idx="12"/>
          </p:nvPr>
        </p:nvSpPr>
        <p:spPr/>
        <p:txBody>
          <a:bodyPr/>
          <a:lstStyle/>
          <a:p>
            <a:fld id="{B2FD0A39-7FF7-43E6-8908-C291231FC577}" type="slidenum">
              <a:rPr lang="en-US" smtClean="0"/>
              <a:t>‹#›</a:t>
            </a:fld>
            <a:endParaRPr lang="en-US"/>
          </a:p>
        </p:txBody>
      </p:sp>
    </p:spTree>
    <p:extLst>
      <p:ext uri="{BB962C8B-B14F-4D97-AF65-F5344CB8AC3E}">
        <p14:creationId xmlns:p14="http://schemas.microsoft.com/office/powerpoint/2010/main" val="2067868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D4984-2C74-F38C-9578-0D29034635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B241B7-5749-61BF-1A18-8B8D7CB07A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A4CD22-9AE5-1E6E-D169-4B8209CB47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3D0DB-AEAE-5BA4-773E-FB9DF9156316}"/>
              </a:ext>
            </a:extLst>
          </p:cNvPr>
          <p:cNvSpPr>
            <a:spLocks noGrp="1"/>
          </p:cNvSpPr>
          <p:nvPr>
            <p:ph type="dt" sz="half" idx="10"/>
          </p:nvPr>
        </p:nvSpPr>
        <p:spPr/>
        <p:txBody>
          <a:bodyPr/>
          <a:lstStyle/>
          <a:p>
            <a:fld id="{BF307114-8D60-4E01-8DF6-7FCF63BC928D}" type="datetimeFigureOut">
              <a:rPr lang="en-US" smtClean="0"/>
              <a:t>3/14/2026</a:t>
            </a:fld>
            <a:endParaRPr lang="en-US"/>
          </a:p>
        </p:txBody>
      </p:sp>
      <p:sp>
        <p:nvSpPr>
          <p:cNvPr id="6" name="Footer Placeholder 5">
            <a:extLst>
              <a:ext uri="{FF2B5EF4-FFF2-40B4-BE49-F238E27FC236}">
                <a16:creationId xmlns:a16="http://schemas.microsoft.com/office/drawing/2014/main" id="{11C70480-E83A-00C5-1945-08D640A31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F6D9EA-4533-A1F8-8923-52B287740313}"/>
              </a:ext>
            </a:extLst>
          </p:cNvPr>
          <p:cNvSpPr>
            <a:spLocks noGrp="1"/>
          </p:cNvSpPr>
          <p:nvPr>
            <p:ph type="sldNum" sz="quarter" idx="12"/>
          </p:nvPr>
        </p:nvSpPr>
        <p:spPr/>
        <p:txBody>
          <a:bodyPr/>
          <a:lstStyle/>
          <a:p>
            <a:fld id="{B2FD0A39-7FF7-43E6-8908-C291231FC577}" type="slidenum">
              <a:rPr lang="en-US" smtClean="0"/>
              <a:t>‹#›</a:t>
            </a:fld>
            <a:endParaRPr lang="en-US"/>
          </a:p>
        </p:txBody>
      </p:sp>
    </p:spTree>
    <p:extLst>
      <p:ext uri="{BB962C8B-B14F-4D97-AF65-F5344CB8AC3E}">
        <p14:creationId xmlns:p14="http://schemas.microsoft.com/office/powerpoint/2010/main" val="1427293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D166A1-5478-5E9B-61A1-472DCCC272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CDF2188-FF35-FE95-EE8F-ACEEBF4C01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167BEB-1452-AF7C-5165-9BD07C138C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307114-8D60-4E01-8DF6-7FCF63BC928D}" type="datetimeFigureOut">
              <a:rPr lang="en-US" smtClean="0"/>
              <a:t>3/14/2026</a:t>
            </a:fld>
            <a:endParaRPr lang="en-US"/>
          </a:p>
        </p:txBody>
      </p:sp>
      <p:sp>
        <p:nvSpPr>
          <p:cNvPr id="5" name="Footer Placeholder 4">
            <a:extLst>
              <a:ext uri="{FF2B5EF4-FFF2-40B4-BE49-F238E27FC236}">
                <a16:creationId xmlns:a16="http://schemas.microsoft.com/office/drawing/2014/main" id="{0536C5AF-0B9F-9BC1-B23B-BBBF963A29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E73A6CA-B2A1-764A-49E0-2FE4081AE4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D0A39-7FF7-43E6-8908-C291231FC577}" type="slidenum">
              <a:rPr lang="en-US" smtClean="0"/>
              <a:t>‹#›</a:t>
            </a:fld>
            <a:endParaRPr lang="en-US"/>
          </a:p>
        </p:txBody>
      </p:sp>
    </p:spTree>
    <p:extLst>
      <p:ext uri="{BB962C8B-B14F-4D97-AF65-F5344CB8AC3E}">
        <p14:creationId xmlns:p14="http://schemas.microsoft.com/office/powerpoint/2010/main" val="4008349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844488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089299-FA6C-632E-7EE8-7FE13E0DC960}"/>
              </a:ext>
            </a:extLst>
          </p:cNvPr>
          <p:cNvSpPr>
            <a:spLocks noGrp="1"/>
          </p:cNvSpPr>
          <p:nvPr>
            <p:ph idx="1"/>
          </p:nvPr>
        </p:nvSpPr>
        <p:spPr/>
        <p:txBody>
          <a:bodyPr>
            <a:normAutofit/>
          </a:bodyPr>
          <a:lstStyle/>
          <a:p>
            <a:pPr marL="690563" indent="-690563">
              <a:lnSpc>
                <a:spcPct val="80000"/>
              </a:lnSpc>
              <a:buFont typeface="+mj-lt"/>
              <a:buAutoNum type="romanUcPeriod" startAt="8"/>
            </a:pPr>
            <a:r>
              <a:rPr lang="en-US" dirty="0"/>
              <a:t>There are a variety of lessons for us to learn from the offerings of the Jews:</a:t>
            </a:r>
          </a:p>
          <a:p>
            <a:pPr lvl="1">
              <a:buFont typeface="+mj-lt"/>
              <a:buAutoNum type="alphaUcPeriod" startAt="7"/>
            </a:pPr>
            <a:r>
              <a:rPr lang="en-US" dirty="0"/>
              <a:t>There are numerous correlations that the book of Hebrews draws from these sacrifices of old to the ultimate sacrifice made by Jesus Christ.  God gave these animal sacrifices as a shadow, in order to emphasize the perfection and completeness of the sacrifice of Christ.</a:t>
            </a:r>
          </a:p>
          <a:p>
            <a:pPr lvl="2"/>
            <a:r>
              <a:rPr lang="en-US" sz="2200" dirty="0"/>
              <a:t>Christ Himself was the sacrifice (He did not offer another) (Heb. 9:14; 10:10).</a:t>
            </a:r>
          </a:p>
          <a:p>
            <a:pPr lvl="2"/>
            <a:r>
              <a:rPr lang="en-US" sz="2200" dirty="0"/>
              <a:t>Christ served as both the High Priest and the sacrifice (Heb. 7:26-27; 9:11).</a:t>
            </a:r>
          </a:p>
          <a:p>
            <a:pPr lvl="2"/>
            <a:r>
              <a:rPr lang="en-US" sz="2200" dirty="0"/>
              <a:t>Christ offered His own blood, not the blood of animals (Heb. 9:12, 25-26).</a:t>
            </a:r>
          </a:p>
          <a:p>
            <a:pPr lvl="2"/>
            <a:r>
              <a:rPr lang="en-US" sz="2200" dirty="0"/>
              <a:t>Christ entered the true Holy of Holies in heaven itself (Heb. 9:11-12, 24).</a:t>
            </a:r>
          </a:p>
          <a:p>
            <a:pPr lvl="2"/>
            <a:r>
              <a:rPr lang="en-US" sz="2200" dirty="0"/>
              <a:t>Christ’s sacrifice was once for all and never needs repeating (Heb. 7:27; 9:26-28; 10:10-14).</a:t>
            </a:r>
          </a:p>
          <a:p>
            <a:pPr lvl="2"/>
            <a:r>
              <a:rPr lang="en-US" sz="2200" dirty="0"/>
              <a:t>Christ’s sacrifice actually removes sin (unlike animal sacrifices) (Heb. 9:13-14; 10:1-4).</a:t>
            </a:r>
          </a:p>
          <a:p>
            <a:pPr lvl="2"/>
            <a:r>
              <a:rPr lang="en-US" sz="2200" dirty="0"/>
              <a:t>Christ’s sacrifice perfects those who are sanctified (Heb. 10:10, 14).</a:t>
            </a:r>
          </a:p>
          <a:p>
            <a:pPr lvl="2"/>
            <a:r>
              <a:rPr lang="en-US" sz="2200" dirty="0"/>
              <a:t>Christ’s sacrifice inaugurated the New Covenant (Heb. 9:15-17; 10:16-18).</a:t>
            </a:r>
          </a:p>
          <a:p>
            <a:pPr lvl="2"/>
            <a:r>
              <a:rPr lang="en-US" sz="2200" dirty="0"/>
              <a:t>Christ’s sacrifice allows believers direct access to God (Heb. 4:14-16; 10:19-22).</a:t>
            </a:r>
          </a:p>
        </p:txBody>
      </p:sp>
    </p:spTree>
    <p:extLst>
      <p:ext uri="{BB962C8B-B14F-4D97-AF65-F5344CB8AC3E}">
        <p14:creationId xmlns:p14="http://schemas.microsoft.com/office/powerpoint/2010/main" val="145947912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Effect transition="in" filter="fade">
                                      <p:cBhvr>
                                        <p:cTn id="11" dur="500"/>
                                        <p:tgtEl>
                                          <p:spTgt spid="2">
                                            <p:txEl>
                                              <p:pRg st="2" end="2"/>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fade">
                                      <p:cBhvr>
                                        <p:cTn id="23" dur="500"/>
                                        <p:tgtEl>
                                          <p:spTgt spid="2">
                                            <p:txEl>
                                              <p:pRg st="5" end="5"/>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Effect transition="in" filter="fade">
                                      <p:cBhvr>
                                        <p:cTn id="31" dur="500"/>
                                        <p:tgtEl>
                                          <p:spTgt spid="2">
                                            <p:txEl>
                                              <p:pRg st="7" end="7"/>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Effect transition="in" filter="fade">
                                      <p:cBhvr>
                                        <p:cTn id="35" dur="500"/>
                                        <p:tgtEl>
                                          <p:spTgt spid="2">
                                            <p:txEl>
                                              <p:pRg st="8" end="8"/>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Effect transition="in" filter="fade">
                                      <p:cBhvr>
                                        <p:cTn id="39" dur="500"/>
                                        <p:tgtEl>
                                          <p:spTgt spid="2">
                                            <p:txEl>
                                              <p:pRg st="9" end="9"/>
                                            </p:txEl>
                                          </p:spTgt>
                                        </p:tgtEl>
                                      </p:cBhvr>
                                    </p:animEffect>
                                  </p:childTnLst>
                                </p:cTn>
                              </p:par>
                            </p:childTnLst>
                          </p:cTn>
                        </p:par>
                        <p:par>
                          <p:cTn id="40" fill="hold">
                            <p:stCondLst>
                              <p:cond delay="4500"/>
                            </p:stCondLst>
                            <p:childTnLst>
                              <p:par>
                                <p:cTn id="41" presetID="10" presetClass="entr" presetSubtype="0" fill="hold" nodeType="after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Effect transition="in" filter="fade">
                                      <p:cBhvr>
                                        <p:cTn id="43"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089299-FA6C-632E-7EE8-7FE13E0DC960}"/>
              </a:ext>
            </a:extLst>
          </p:cNvPr>
          <p:cNvSpPr>
            <a:spLocks noGrp="1"/>
          </p:cNvSpPr>
          <p:nvPr>
            <p:ph idx="1"/>
          </p:nvPr>
        </p:nvSpPr>
        <p:spPr/>
        <p:txBody>
          <a:bodyPr>
            <a:normAutofit/>
          </a:bodyPr>
          <a:lstStyle/>
          <a:p>
            <a:r>
              <a:rPr lang="en-US" dirty="0"/>
              <a:t>While camped at Mount Sinai, God gave the Israelites His </a:t>
            </a:r>
            <a:r>
              <a:rPr lang="en-US" u="sng" dirty="0"/>
              <a:t>instructions</a:t>
            </a:r>
            <a:r>
              <a:rPr lang="en-US" dirty="0"/>
              <a:t> (like a code of conduct) that were to </a:t>
            </a:r>
            <a:r>
              <a:rPr lang="en-US" u="sng" dirty="0"/>
              <a:t>govern</a:t>
            </a:r>
            <a:r>
              <a:rPr lang="en-US" dirty="0"/>
              <a:t> the nation and set them apart as a </a:t>
            </a:r>
            <a:r>
              <a:rPr lang="en-US" u="sng" dirty="0"/>
              <a:t>consecrated</a:t>
            </a:r>
            <a:r>
              <a:rPr lang="en-US" dirty="0"/>
              <a:t> people to the Lord.  </a:t>
            </a:r>
          </a:p>
          <a:p>
            <a:pPr lvl="1"/>
            <a:r>
              <a:rPr lang="en-US" dirty="0"/>
              <a:t>The book of Leviticus emphasizes </a:t>
            </a:r>
            <a:r>
              <a:rPr lang="en-US" u="sng" dirty="0"/>
              <a:t>the holiness of God</a:t>
            </a:r>
            <a:r>
              <a:rPr lang="en-US" dirty="0"/>
              <a:t> and how God’s people were to conduct themselves in order to “</a:t>
            </a:r>
            <a:r>
              <a:rPr lang="en-US" u="sng" dirty="0"/>
              <a:t>be holy</a:t>
            </a:r>
            <a:r>
              <a:rPr lang="en-US" dirty="0"/>
              <a:t>” in the eyes of God themselves (Lev. 11:45)—as an individual and as a nation.  </a:t>
            </a:r>
          </a:p>
          <a:p>
            <a:pPr lvl="1"/>
            <a:r>
              <a:rPr lang="en-US" dirty="0"/>
              <a:t>In particular, the book guided the Jews in knowing how to acceptably </a:t>
            </a:r>
            <a:r>
              <a:rPr lang="en-US" u="sng" dirty="0"/>
              <a:t>approach</a:t>
            </a:r>
            <a:r>
              <a:rPr lang="en-US" dirty="0"/>
              <a:t> God in worship and to </a:t>
            </a:r>
            <a:r>
              <a:rPr lang="en-US" u="sng" dirty="0"/>
              <a:t>consecrate</a:t>
            </a:r>
            <a:r>
              <a:rPr lang="en-US" dirty="0"/>
              <a:t> themselves to Him.  </a:t>
            </a:r>
          </a:p>
          <a:p>
            <a:pPr lvl="1"/>
            <a:r>
              <a:rPr lang="en-US" dirty="0"/>
              <a:t>The laws in the book of Leviticus governed their </a:t>
            </a:r>
            <a:r>
              <a:rPr lang="en-US" u="sng" dirty="0"/>
              <a:t>religious life</a:t>
            </a:r>
            <a:r>
              <a:rPr lang="en-US" dirty="0"/>
              <a:t> and </a:t>
            </a:r>
            <a:r>
              <a:rPr lang="en-US" u="sng" dirty="0"/>
              <a:t>civil life</a:t>
            </a:r>
            <a:r>
              <a:rPr lang="en-US" dirty="0"/>
              <a:t>.</a:t>
            </a:r>
          </a:p>
          <a:p>
            <a:pPr lvl="1"/>
            <a:r>
              <a:rPr lang="en-US" dirty="0"/>
              <a:t>The book of Leviticus, while sometimes a difficult book for modern readers to sometimes appreciate, emphasized how God’s people (though sinful and imperfect) could continue to abide in His presence through the essential covenantal elements of sacrifice, priesthood, purification, atonement and holiness. </a:t>
            </a:r>
          </a:p>
          <a:p>
            <a:pPr lvl="2"/>
            <a:r>
              <a:rPr lang="en-US" sz="2400" dirty="0"/>
              <a:t>These sacrifices allowed a </a:t>
            </a:r>
            <a:r>
              <a:rPr lang="en-US" sz="2400" u="sng" dirty="0"/>
              <a:t>holy God</a:t>
            </a:r>
            <a:r>
              <a:rPr lang="en-US" sz="2400" dirty="0"/>
              <a:t> to dwell among a </a:t>
            </a:r>
            <a:r>
              <a:rPr lang="en-US" sz="2400" u="sng" dirty="0"/>
              <a:t>sinful people</a:t>
            </a:r>
            <a:r>
              <a:rPr lang="en-US" sz="2400" dirty="0"/>
              <a:t>, while maintaining the sanctity of His presence (cf. Lev. 26:11-12).</a:t>
            </a:r>
          </a:p>
          <a:p>
            <a:endParaRPr lang="en-US" dirty="0"/>
          </a:p>
        </p:txBody>
      </p:sp>
    </p:spTree>
    <p:extLst>
      <p:ext uri="{BB962C8B-B14F-4D97-AF65-F5344CB8AC3E}">
        <p14:creationId xmlns:p14="http://schemas.microsoft.com/office/powerpoint/2010/main" val="26427180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par>
                          <p:cTn id="23" fill="hold">
                            <p:stCondLst>
                              <p:cond delay="500"/>
                            </p:stCondLst>
                            <p:childTnLst>
                              <p:par>
                                <p:cTn id="24" presetID="10" presetClass="entr" presetSubtype="0" fill="hold" nodeType="after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Effect transition="in" filter="fade">
                                      <p:cBhvr>
                                        <p:cTn id="26" dur="500"/>
                                        <p:tgtEl>
                                          <p:spTgt spid="2">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089299-FA6C-632E-7EE8-7FE13E0DC960}"/>
              </a:ext>
            </a:extLst>
          </p:cNvPr>
          <p:cNvSpPr>
            <a:spLocks noGrp="1"/>
          </p:cNvSpPr>
          <p:nvPr>
            <p:ph idx="1"/>
          </p:nvPr>
        </p:nvSpPr>
        <p:spPr/>
        <p:txBody>
          <a:bodyPr>
            <a:normAutofit/>
          </a:bodyPr>
          <a:lstStyle/>
          <a:p>
            <a:pPr>
              <a:buFont typeface="+mj-lt"/>
              <a:buAutoNum type="romanUcPeriod" startAt="2"/>
            </a:pPr>
            <a:r>
              <a:rPr lang="en-US" dirty="0"/>
              <a:t>The book of Leviticus begins with significant details regarding the various </a:t>
            </a:r>
            <a:r>
              <a:rPr lang="en-US" u="sng" dirty="0"/>
              <a:t>sacrifices</a:t>
            </a:r>
            <a:r>
              <a:rPr lang="en-US" dirty="0"/>
              <a:t> that the Jews were to offer to the Lord.  </a:t>
            </a:r>
          </a:p>
          <a:p>
            <a:pPr lvl="1"/>
            <a:r>
              <a:rPr lang="en-US" dirty="0"/>
              <a:t>Modern readers sometimes do not understand (and therefore, often avoid) the vivid descriptions given of these sacrifices and especially the emphasis that is given to </a:t>
            </a:r>
            <a:r>
              <a:rPr lang="en-US" u="sng" dirty="0"/>
              <a:t>blood</a:t>
            </a:r>
            <a:r>
              <a:rPr lang="en-US" dirty="0"/>
              <a:t> in these sacrifices.</a:t>
            </a:r>
          </a:p>
          <a:p>
            <a:pPr lvl="1"/>
            <a:r>
              <a:rPr lang="en-US" dirty="0"/>
              <a:t>But the Lord specifies His reasoning in the book itself (Lev. 17:11).  </a:t>
            </a:r>
          </a:p>
          <a:p>
            <a:pPr lvl="1"/>
            <a:r>
              <a:rPr lang="en-US" u="sng" dirty="0"/>
              <a:t>Blood</a:t>
            </a:r>
            <a:r>
              <a:rPr lang="en-US" dirty="0"/>
              <a:t> was essential to obtain “</a:t>
            </a:r>
            <a:r>
              <a:rPr lang="en-US" u="sng" dirty="0"/>
              <a:t>atonement</a:t>
            </a:r>
            <a:r>
              <a:rPr lang="en-US" dirty="0"/>
              <a:t>” from God.</a:t>
            </a:r>
          </a:p>
          <a:p>
            <a:pPr lvl="2"/>
            <a:r>
              <a:rPr lang="en-US" sz="2400" dirty="0"/>
              <a:t>The word “blood” is found 427 times in the Bible. </a:t>
            </a:r>
          </a:p>
          <a:p>
            <a:pPr lvl="2"/>
            <a:r>
              <a:rPr lang="en-US" sz="2400" dirty="0"/>
              <a:t>Detailed information is given about the shedding, draining, placing, sprinkling and pouring of the blood in the book of Leviticus.</a:t>
            </a:r>
          </a:p>
          <a:p>
            <a:pPr lvl="2"/>
            <a:r>
              <a:rPr lang="en-US" sz="2400" dirty="0"/>
              <a:t>The blood signified an </a:t>
            </a:r>
            <a:r>
              <a:rPr lang="en-US" sz="2400" u="sng" dirty="0"/>
              <a:t>innocent</a:t>
            </a:r>
            <a:r>
              <a:rPr lang="en-US" sz="2400" dirty="0"/>
              <a:t> (sin-free) life being </a:t>
            </a:r>
            <a:r>
              <a:rPr lang="en-US" sz="2400" u="sng" dirty="0"/>
              <a:t>substituted</a:t>
            </a:r>
            <a:r>
              <a:rPr lang="en-US" sz="2400" dirty="0"/>
              <a:t> for a </a:t>
            </a:r>
            <a:r>
              <a:rPr lang="en-US" sz="2400" u="sng" dirty="0"/>
              <a:t>guilty</a:t>
            </a:r>
            <a:r>
              <a:rPr lang="en-US" sz="2400" dirty="0"/>
              <a:t> (sin-stained) life, as the blood atoned (paid the price and covered the guilt) for sin.  </a:t>
            </a:r>
          </a:p>
          <a:p>
            <a:pPr lvl="2"/>
            <a:r>
              <a:rPr lang="en-US" sz="2400" dirty="0"/>
              <a:t>The only way for sinful man to come into the presence of the holy God was by means of </a:t>
            </a:r>
            <a:r>
              <a:rPr lang="en-US" sz="2400" u="sng" dirty="0"/>
              <a:t>sacrificial blood</a:t>
            </a:r>
            <a:r>
              <a:rPr lang="en-US" sz="2400" dirty="0"/>
              <a:t>. </a:t>
            </a:r>
          </a:p>
        </p:txBody>
      </p:sp>
    </p:spTree>
    <p:extLst>
      <p:ext uri="{BB962C8B-B14F-4D97-AF65-F5344CB8AC3E}">
        <p14:creationId xmlns:p14="http://schemas.microsoft.com/office/powerpoint/2010/main" val="9758331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500"/>
                                        <p:tgtEl>
                                          <p:spTgt spid="2">
                                            <p:txEl>
                                              <p:pRg st="3" end="3"/>
                                            </p:txEl>
                                          </p:spTgt>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fade">
                                      <p:cBhvr>
                                        <p:cTn id="25" dur="500"/>
                                        <p:tgtEl>
                                          <p:spTgt spid="2">
                                            <p:txEl>
                                              <p:pRg st="4" end="4"/>
                                            </p:txEl>
                                          </p:spTgt>
                                        </p:tgtEl>
                                      </p:cBhvr>
                                    </p:animEffect>
                                  </p:childTnLst>
                                </p:cTn>
                              </p:par>
                            </p:childTnLst>
                          </p:cTn>
                        </p:par>
                        <p:par>
                          <p:cTn id="26" fill="hold">
                            <p:stCondLst>
                              <p:cond delay="1000"/>
                            </p:stCondLst>
                            <p:childTnLst>
                              <p:par>
                                <p:cTn id="27" presetID="10" presetClass="entr" presetSubtype="0" fill="hold" nodeType="after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fade">
                                      <p:cBhvr>
                                        <p:cTn id="29" dur="500"/>
                                        <p:tgtEl>
                                          <p:spTgt spid="2">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2">
                                            <p:txEl>
                                              <p:pRg st="6" end="6"/>
                                            </p:txEl>
                                          </p:spTgt>
                                        </p:tgtEl>
                                        <p:attrNameLst>
                                          <p:attrName>style.visibility</p:attrName>
                                        </p:attrNameLst>
                                      </p:cBhvr>
                                      <p:to>
                                        <p:strVal val="visible"/>
                                      </p:to>
                                    </p:set>
                                    <p:animEffect transition="in" filter="fade">
                                      <p:cBhvr>
                                        <p:cTn id="34" dur="500"/>
                                        <p:tgtEl>
                                          <p:spTgt spid="2">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Effect transition="in" filter="fade">
                                      <p:cBhvr>
                                        <p:cTn id="39"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089299-FA6C-632E-7EE8-7FE13E0DC960}"/>
              </a:ext>
            </a:extLst>
          </p:cNvPr>
          <p:cNvSpPr>
            <a:spLocks noGrp="1"/>
          </p:cNvSpPr>
          <p:nvPr>
            <p:ph idx="1"/>
          </p:nvPr>
        </p:nvSpPr>
        <p:spPr/>
        <p:txBody>
          <a:bodyPr>
            <a:normAutofit/>
          </a:bodyPr>
          <a:lstStyle/>
          <a:p>
            <a:pPr>
              <a:buFont typeface="+mj-lt"/>
              <a:buAutoNum type="romanUcPeriod" startAt="3"/>
            </a:pPr>
            <a:r>
              <a:rPr lang="en-US" dirty="0"/>
              <a:t>The sacrifices and the blood in these Old Testament sacrifices represented and prepared for the sacrifice and blood of </a:t>
            </a:r>
            <a:r>
              <a:rPr lang="en-US" u="sng" dirty="0"/>
              <a:t>the Lamb of God Himself</a:t>
            </a:r>
            <a:r>
              <a:rPr lang="en-US" dirty="0"/>
              <a:t> (John 1:29).  </a:t>
            </a:r>
          </a:p>
          <a:p>
            <a:pPr lvl="1"/>
            <a:r>
              <a:rPr lang="en-US" dirty="0"/>
              <a:t>The Law of Moses was merely “a shadow of the good things to come, and not the very image of the things” (Heb. 10:1), for “the substance is Christ” (Col. 2:17).  </a:t>
            </a:r>
          </a:p>
          <a:p>
            <a:pPr lvl="1"/>
            <a:r>
              <a:rPr lang="en-US" dirty="0"/>
              <a:t>While “it is not possible that the blood of bulls and goats could take away sins” (Heb. 10:4), “without shedding of blood there is no remission” (Heb. 9:22).  </a:t>
            </a:r>
          </a:p>
          <a:p>
            <a:pPr lvl="1"/>
            <a:r>
              <a:rPr lang="en-US" dirty="0"/>
              <a:t>The Jews could not obtain forgiveness of sins without offering these sacrifices, but the sacrifices themselves were not </a:t>
            </a:r>
            <a:r>
              <a:rPr lang="en-US" u="sng" dirty="0"/>
              <a:t>ultimately cleansing</a:t>
            </a:r>
            <a:r>
              <a:rPr lang="en-US" dirty="0"/>
              <a:t> them of their offenses before God (cf. Heb. 9:15).</a:t>
            </a:r>
          </a:p>
          <a:p>
            <a:pPr lvl="1"/>
            <a:r>
              <a:rPr lang="en-US" dirty="0"/>
              <a:t>The sacrifices and blood not only represented and pointed to the sacrifice and blood of Christ, but they </a:t>
            </a:r>
            <a:r>
              <a:rPr lang="en-US" u="sng" dirty="0"/>
              <a:t>relied on it</a:t>
            </a:r>
            <a:r>
              <a:rPr lang="en-US" dirty="0"/>
              <a:t> to provide </a:t>
            </a:r>
            <a:r>
              <a:rPr lang="en-US" u="sng" dirty="0"/>
              <a:t>atonement</a:t>
            </a:r>
            <a:r>
              <a:rPr lang="en-US" dirty="0"/>
              <a:t> for the sins of those living a consecrated life under the Law of Moses. </a:t>
            </a:r>
          </a:p>
        </p:txBody>
      </p:sp>
    </p:spTree>
    <p:extLst>
      <p:ext uri="{BB962C8B-B14F-4D97-AF65-F5344CB8AC3E}">
        <p14:creationId xmlns:p14="http://schemas.microsoft.com/office/powerpoint/2010/main" val="94661788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fade">
                                      <p:cBhvr>
                                        <p:cTn id="20" dur="500"/>
                                        <p:tgtEl>
                                          <p:spTgt spid="2">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fade">
                                      <p:cBhvr>
                                        <p:cTn id="25"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089299-FA6C-632E-7EE8-7FE13E0DC960}"/>
              </a:ext>
            </a:extLst>
          </p:cNvPr>
          <p:cNvSpPr>
            <a:spLocks noGrp="1"/>
          </p:cNvSpPr>
          <p:nvPr>
            <p:ph idx="1"/>
          </p:nvPr>
        </p:nvSpPr>
        <p:spPr/>
        <p:txBody>
          <a:bodyPr>
            <a:normAutofit/>
          </a:bodyPr>
          <a:lstStyle/>
          <a:p>
            <a:pPr>
              <a:buFont typeface="+mj-lt"/>
              <a:buAutoNum type="romanUcPeriod" startAt="4"/>
            </a:pPr>
            <a:r>
              <a:rPr lang="en-US" dirty="0"/>
              <a:t>The on</a:t>
            </a:r>
            <a:r>
              <a:rPr lang="en-US" u="sng" dirty="0"/>
              <a:t>ce-for-all</a:t>
            </a:r>
            <a:r>
              <a:rPr lang="en-US" dirty="0"/>
              <a:t> sacrifice of Christ rendered “the first” covenant, and the sacrifices associated therewith, to be “</a:t>
            </a:r>
            <a:r>
              <a:rPr lang="en-US" u="sng" dirty="0"/>
              <a:t>obsolete</a:t>
            </a:r>
            <a:r>
              <a:rPr lang="en-US" dirty="0"/>
              <a:t>” (Heb. 8:13).  </a:t>
            </a:r>
          </a:p>
          <a:p>
            <a:pPr lvl="1"/>
            <a:r>
              <a:rPr lang="en-US" dirty="0"/>
              <a:t>By His “one offering He has perfected forever those who are being sanctified” (Heb. 10:14).  </a:t>
            </a:r>
          </a:p>
          <a:p>
            <a:pPr lvl="1"/>
            <a:r>
              <a:rPr lang="en-US" dirty="0"/>
              <a:t>What the Law and its animal sacrifices could not do (by Divine design), Christ did, when “with His own blood He entered the Most Holy Place once for all, having obtained eternal redemption” (Heb. 9:12). </a:t>
            </a:r>
          </a:p>
        </p:txBody>
      </p:sp>
    </p:spTree>
    <p:extLst>
      <p:ext uri="{BB962C8B-B14F-4D97-AF65-F5344CB8AC3E}">
        <p14:creationId xmlns:p14="http://schemas.microsoft.com/office/powerpoint/2010/main" val="401949876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089299-FA6C-632E-7EE8-7FE13E0DC960}"/>
              </a:ext>
            </a:extLst>
          </p:cNvPr>
          <p:cNvSpPr>
            <a:spLocks noGrp="1"/>
          </p:cNvSpPr>
          <p:nvPr>
            <p:ph idx="1"/>
          </p:nvPr>
        </p:nvSpPr>
        <p:spPr/>
        <p:txBody>
          <a:bodyPr>
            <a:normAutofit/>
          </a:bodyPr>
          <a:lstStyle/>
          <a:p>
            <a:pPr>
              <a:buFont typeface="+mj-lt"/>
              <a:buAutoNum type="romanUcPeriod" startAt="5"/>
            </a:pPr>
            <a:r>
              <a:rPr lang="en-US" dirty="0"/>
              <a:t>Modern readers, as they take in all the details of these old covenant sacrifices, should be reminded of </a:t>
            </a:r>
            <a:r>
              <a:rPr lang="en-US" u="sng" dirty="0"/>
              <a:t>the seriousness of sin</a:t>
            </a:r>
            <a:r>
              <a:rPr lang="en-US" dirty="0"/>
              <a:t> in the eyes of God.  </a:t>
            </a:r>
          </a:p>
          <a:p>
            <a:pPr lvl="1"/>
            <a:r>
              <a:rPr lang="en-US" dirty="0"/>
              <a:t>God could have made the atoning for sin as simple as the sinner speaking one word (“Please!”) and the sins were forgiven, but God required such profound effort and graphic bloodshed to impress upon every Jew (and every reader thereafter) with how repulsive sin is in His eyes—and should be </a:t>
            </a:r>
            <a:r>
              <a:rPr lang="en-US" u="sng" dirty="0"/>
              <a:t>in our eyes</a:t>
            </a:r>
            <a:r>
              <a:rPr lang="en-US" dirty="0"/>
              <a:t>.  </a:t>
            </a:r>
          </a:p>
          <a:p>
            <a:pPr lvl="1"/>
            <a:r>
              <a:rPr lang="en-US" dirty="0"/>
              <a:t>Sin </a:t>
            </a:r>
            <a:r>
              <a:rPr lang="en-US" u="sng" dirty="0"/>
              <a:t>separates</a:t>
            </a:r>
            <a:r>
              <a:rPr lang="en-US" dirty="0"/>
              <a:t> a person from God!  </a:t>
            </a:r>
          </a:p>
          <a:p>
            <a:pPr lvl="2"/>
            <a:r>
              <a:rPr lang="en-US" sz="2400" dirty="0"/>
              <a:t>The consequences of sin is </a:t>
            </a:r>
            <a:r>
              <a:rPr lang="en-US" sz="2400" u="sng" dirty="0"/>
              <a:t>death</a:t>
            </a:r>
            <a:r>
              <a:rPr lang="en-US" sz="2400" dirty="0"/>
              <a:t> (Rom. 6:23)—quite literally for these animals!  </a:t>
            </a:r>
          </a:p>
          <a:p>
            <a:pPr lvl="2"/>
            <a:r>
              <a:rPr lang="en-US" sz="2400" dirty="0"/>
              <a:t>Without God providing a means of atonement, and without man following His instructions, the end result for every sinner is pictured in the savage death of the animals.  </a:t>
            </a:r>
          </a:p>
          <a:p>
            <a:pPr lvl="1"/>
            <a:r>
              <a:rPr lang="en-US" dirty="0"/>
              <a:t>Sin </a:t>
            </a:r>
            <a:r>
              <a:rPr lang="en-US" u="sng" dirty="0"/>
              <a:t>destroys</a:t>
            </a:r>
            <a:r>
              <a:rPr lang="en-US" dirty="0"/>
              <a:t> our relationship with God, but blood—specifically the blood of our Savior—</a:t>
            </a:r>
            <a:r>
              <a:rPr lang="en-US" u="sng" dirty="0"/>
              <a:t>restores</a:t>
            </a:r>
            <a:r>
              <a:rPr lang="en-US" dirty="0"/>
              <a:t> that relationship to a state as if the sin never existed (Heb. 8:12; 10:10-18).</a:t>
            </a:r>
          </a:p>
        </p:txBody>
      </p:sp>
    </p:spTree>
    <p:extLst>
      <p:ext uri="{BB962C8B-B14F-4D97-AF65-F5344CB8AC3E}">
        <p14:creationId xmlns:p14="http://schemas.microsoft.com/office/powerpoint/2010/main" val="336027745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par>
                          <p:cTn id="23" fill="hold">
                            <p:stCondLst>
                              <p:cond delay="500"/>
                            </p:stCondLst>
                            <p:childTnLst>
                              <p:par>
                                <p:cTn id="24" presetID="10" presetClass="entr" presetSubtype="0" fill="hold" nodeType="after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Effect transition="in" filter="fade">
                                      <p:cBhvr>
                                        <p:cTn id="26" dur="500"/>
                                        <p:tgtEl>
                                          <p:spTgt spid="2">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089299-FA6C-632E-7EE8-7FE13E0DC960}"/>
              </a:ext>
            </a:extLst>
          </p:cNvPr>
          <p:cNvSpPr>
            <a:spLocks noGrp="1"/>
          </p:cNvSpPr>
          <p:nvPr>
            <p:ph idx="1"/>
          </p:nvPr>
        </p:nvSpPr>
        <p:spPr/>
        <p:txBody>
          <a:bodyPr>
            <a:normAutofit/>
          </a:bodyPr>
          <a:lstStyle/>
          <a:p>
            <a:pPr>
              <a:buFont typeface="+mj-lt"/>
              <a:buAutoNum type="romanUcPeriod" startAt="6"/>
            </a:pPr>
            <a:r>
              <a:rPr lang="en-US" dirty="0"/>
              <a:t>Sacrifices were given a central place in Judaism as the practice of sacrificing something to God inherently </a:t>
            </a:r>
            <a:r>
              <a:rPr lang="en-US" u="sng" dirty="0"/>
              <a:t>draws one close</a:t>
            </a:r>
            <a:r>
              <a:rPr lang="en-US" dirty="0"/>
              <a:t> to the Lord.  </a:t>
            </a:r>
          </a:p>
          <a:p>
            <a:pPr lvl="1"/>
            <a:r>
              <a:rPr lang="en-US" dirty="0"/>
              <a:t>Offering such sacrifices required:</a:t>
            </a:r>
          </a:p>
          <a:p>
            <a:pPr lvl="2"/>
            <a:r>
              <a:rPr lang="en-US" sz="2400" u="sng" dirty="0"/>
              <a:t>Humility</a:t>
            </a:r>
            <a:r>
              <a:rPr lang="en-US" sz="2400" dirty="0"/>
              <a:t> before the Lord and His Word.</a:t>
            </a:r>
          </a:p>
          <a:p>
            <a:pPr lvl="2"/>
            <a:r>
              <a:rPr lang="en-US" sz="2400" dirty="0"/>
              <a:t>A </a:t>
            </a:r>
            <a:r>
              <a:rPr lang="en-US" sz="2400" u="sng" dirty="0"/>
              <a:t>willing desire</a:t>
            </a:r>
            <a:r>
              <a:rPr lang="en-US" sz="2400" dirty="0"/>
              <a:t> to do exactly as the Lord required.</a:t>
            </a:r>
          </a:p>
          <a:p>
            <a:pPr lvl="2"/>
            <a:r>
              <a:rPr lang="en-US" sz="2400" dirty="0"/>
              <a:t>A </a:t>
            </a:r>
            <a:r>
              <a:rPr lang="en-US" sz="2400" u="sng" dirty="0"/>
              <a:t>heart of gratitude</a:t>
            </a:r>
            <a:r>
              <a:rPr lang="en-US" sz="2400" dirty="0"/>
              <a:t> for the means provided by the Lord to secure atonement.</a:t>
            </a:r>
          </a:p>
          <a:p>
            <a:pPr lvl="2"/>
            <a:r>
              <a:rPr lang="en-US" sz="2400" dirty="0"/>
              <a:t>A determined </a:t>
            </a:r>
            <a:r>
              <a:rPr lang="en-US" sz="2400" u="sng" dirty="0"/>
              <a:t>dedication</a:t>
            </a:r>
            <a:r>
              <a:rPr lang="en-US" sz="2400" dirty="0"/>
              <a:t> to please the Lord in all things by keeping His commandments.  </a:t>
            </a:r>
          </a:p>
          <a:p>
            <a:pPr lvl="1"/>
            <a:r>
              <a:rPr lang="en-US" dirty="0"/>
              <a:t>The sacrifices were not required to merely give the Jews a checklist of things to do.</a:t>
            </a:r>
          </a:p>
          <a:p>
            <a:pPr lvl="1"/>
            <a:r>
              <a:rPr lang="en-US" dirty="0"/>
              <a:t>But every minute detail was set forth by the Lord:</a:t>
            </a:r>
          </a:p>
          <a:p>
            <a:pPr lvl="2"/>
            <a:r>
              <a:rPr lang="en-US" sz="2400" dirty="0"/>
              <a:t>In order to draw His people </a:t>
            </a:r>
            <a:r>
              <a:rPr lang="en-US" sz="2400" u="sng" dirty="0"/>
              <a:t>closer to Him</a:t>
            </a:r>
            <a:r>
              <a:rPr lang="en-US" sz="2400" dirty="0"/>
              <a:t>.</a:t>
            </a:r>
          </a:p>
          <a:p>
            <a:pPr lvl="2"/>
            <a:r>
              <a:rPr lang="en-US" sz="2400" dirty="0"/>
              <a:t>For the people to humbly, willingly, joyfully, gratefully and sacrificially devoted themselves to Him.  </a:t>
            </a:r>
          </a:p>
          <a:p>
            <a:pPr lvl="1"/>
            <a:r>
              <a:rPr lang="en-US" u="sng" dirty="0"/>
              <a:t>Daily</a:t>
            </a:r>
            <a:r>
              <a:rPr lang="en-US" dirty="0"/>
              <a:t> sacrifices were offered, which is a lesson in itself, and they served as the heart of the public worship of the Jews (Ex. 29:38-42; Num. 28:1-8).</a:t>
            </a:r>
          </a:p>
        </p:txBody>
      </p:sp>
    </p:spTree>
    <p:extLst>
      <p:ext uri="{BB962C8B-B14F-4D97-AF65-F5344CB8AC3E}">
        <p14:creationId xmlns:p14="http://schemas.microsoft.com/office/powerpoint/2010/main" val="65020451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500"/>
                                        <p:tgtEl>
                                          <p:spTgt spid="2">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Effect transition="in" filter="fade">
                                      <p:cBhvr>
                                        <p:cTn id="26" dur="500"/>
                                        <p:tgtEl>
                                          <p:spTgt spid="2">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fade">
                                      <p:cBhvr>
                                        <p:cTn id="31" dur="500"/>
                                        <p:tgtEl>
                                          <p:spTgt spid="2">
                                            <p:txEl>
                                              <p:pRg st="5" end="5"/>
                                            </p:txEl>
                                          </p:spTgt>
                                        </p:tgtEl>
                                      </p:cBhvr>
                                    </p:animEffect>
                                  </p:childTnLst>
                                </p:cTn>
                              </p:par>
                            </p:childTnLst>
                          </p:cTn>
                        </p:par>
                        <p:par>
                          <p:cTn id="32" fill="hold">
                            <p:stCondLst>
                              <p:cond delay="500"/>
                            </p:stCondLst>
                            <p:childTnLst>
                              <p:par>
                                <p:cTn id="33" presetID="10" presetClass="entr" presetSubtype="0" fill="hold" nodeType="after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Effect transition="in" filter="fade">
                                      <p:cBhvr>
                                        <p:cTn id="35" dur="500"/>
                                        <p:tgtEl>
                                          <p:spTgt spid="2">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2">
                                            <p:txEl>
                                              <p:pRg st="7" end="7"/>
                                            </p:txEl>
                                          </p:spTgt>
                                        </p:tgtEl>
                                        <p:attrNameLst>
                                          <p:attrName>style.visibility</p:attrName>
                                        </p:attrNameLst>
                                      </p:cBhvr>
                                      <p:to>
                                        <p:strVal val="visible"/>
                                      </p:to>
                                    </p:set>
                                    <p:animEffect transition="in" filter="fade">
                                      <p:cBhvr>
                                        <p:cTn id="40" dur="500"/>
                                        <p:tgtEl>
                                          <p:spTgt spid="2">
                                            <p:txEl>
                                              <p:pRg st="7" end="7"/>
                                            </p:txEl>
                                          </p:spTgt>
                                        </p:tgtEl>
                                      </p:cBhvr>
                                    </p:animEffect>
                                  </p:childTnLst>
                                </p:cTn>
                              </p:par>
                            </p:childTnLst>
                          </p:cTn>
                        </p:par>
                        <p:par>
                          <p:cTn id="41" fill="hold">
                            <p:stCondLst>
                              <p:cond delay="500"/>
                            </p:stCondLst>
                            <p:childTnLst>
                              <p:par>
                                <p:cTn id="42" presetID="10" presetClass="entr" presetSubtype="0" fill="hold" nodeType="afterEffect">
                                  <p:stCondLst>
                                    <p:cond delay="0"/>
                                  </p:stCondLst>
                                  <p:childTnLst>
                                    <p:set>
                                      <p:cBhvr>
                                        <p:cTn id="43" dur="1" fill="hold">
                                          <p:stCondLst>
                                            <p:cond delay="0"/>
                                          </p:stCondLst>
                                        </p:cTn>
                                        <p:tgtEl>
                                          <p:spTgt spid="2">
                                            <p:txEl>
                                              <p:pRg st="8" end="8"/>
                                            </p:txEl>
                                          </p:spTgt>
                                        </p:tgtEl>
                                        <p:attrNameLst>
                                          <p:attrName>style.visibility</p:attrName>
                                        </p:attrNameLst>
                                      </p:cBhvr>
                                      <p:to>
                                        <p:strVal val="visible"/>
                                      </p:to>
                                    </p:set>
                                    <p:animEffect transition="in" filter="fade">
                                      <p:cBhvr>
                                        <p:cTn id="44" dur="500"/>
                                        <p:tgtEl>
                                          <p:spTgt spid="2">
                                            <p:txEl>
                                              <p:pRg st="8" end="8"/>
                                            </p:txEl>
                                          </p:spTgt>
                                        </p:tgtEl>
                                      </p:cBhvr>
                                    </p:animEffect>
                                  </p:childTnLst>
                                </p:cTn>
                              </p:par>
                            </p:childTnLst>
                          </p:cTn>
                        </p:par>
                        <p:par>
                          <p:cTn id="45" fill="hold">
                            <p:stCondLst>
                              <p:cond delay="1000"/>
                            </p:stCondLst>
                            <p:childTnLst>
                              <p:par>
                                <p:cTn id="46" presetID="10" presetClass="entr" presetSubtype="0" fill="hold" nodeType="afterEffect">
                                  <p:stCondLst>
                                    <p:cond delay="0"/>
                                  </p:stCondLst>
                                  <p:childTnLst>
                                    <p:set>
                                      <p:cBhvr>
                                        <p:cTn id="47" dur="1" fill="hold">
                                          <p:stCondLst>
                                            <p:cond delay="0"/>
                                          </p:stCondLst>
                                        </p:cTn>
                                        <p:tgtEl>
                                          <p:spTgt spid="2">
                                            <p:txEl>
                                              <p:pRg st="9" end="9"/>
                                            </p:txEl>
                                          </p:spTgt>
                                        </p:tgtEl>
                                        <p:attrNameLst>
                                          <p:attrName>style.visibility</p:attrName>
                                        </p:attrNameLst>
                                      </p:cBhvr>
                                      <p:to>
                                        <p:strVal val="visible"/>
                                      </p:to>
                                    </p:set>
                                    <p:animEffect transition="in" filter="fade">
                                      <p:cBhvr>
                                        <p:cTn id="48" dur="500"/>
                                        <p:tgtEl>
                                          <p:spTgt spid="2">
                                            <p:txEl>
                                              <p:pRg st="9" end="9"/>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Effect transition="in" filter="fade">
                                      <p:cBhvr>
                                        <p:cTn id="53"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089299-FA6C-632E-7EE8-7FE13E0DC960}"/>
              </a:ext>
            </a:extLst>
          </p:cNvPr>
          <p:cNvSpPr>
            <a:spLocks noGrp="1"/>
          </p:cNvSpPr>
          <p:nvPr>
            <p:ph idx="1"/>
          </p:nvPr>
        </p:nvSpPr>
        <p:spPr/>
        <p:txBody>
          <a:bodyPr>
            <a:normAutofit/>
          </a:bodyPr>
          <a:lstStyle/>
          <a:p>
            <a:pPr>
              <a:buFont typeface="+mj-lt"/>
              <a:buAutoNum type="romanUcPeriod" startAt="7"/>
            </a:pPr>
            <a:r>
              <a:rPr lang="en-US" dirty="0"/>
              <a:t>The five offerings of Leviticus 1-7 naturally fall into two categories.</a:t>
            </a:r>
          </a:p>
          <a:p>
            <a:pPr lvl="1"/>
            <a:r>
              <a:rPr lang="en-US" dirty="0"/>
              <a:t>Sweet aroma offerings (expressing devotion, gratitude and fellowship with God):</a:t>
            </a:r>
          </a:p>
          <a:p>
            <a:pPr lvl="2"/>
            <a:r>
              <a:rPr lang="en-US" sz="2400" dirty="0"/>
              <a:t>Burnt offering (Lev. 1)</a:t>
            </a:r>
          </a:p>
          <a:p>
            <a:pPr lvl="2"/>
            <a:r>
              <a:rPr lang="en-US" sz="2400" dirty="0"/>
              <a:t>Grain offering (Lev. 2)</a:t>
            </a:r>
          </a:p>
          <a:p>
            <a:pPr lvl="2"/>
            <a:r>
              <a:rPr lang="en-US" sz="2400" dirty="0"/>
              <a:t>Peace offering (Lev. 3)</a:t>
            </a:r>
          </a:p>
          <a:p>
            <a:pPr lvl="1"/>
            <a:r>
              <a:rPr lang="en-US" dirty="0"/>
              <a:t>Non-sweet aroma offerings (addressing sin and guilt)</a:t>
            </a:r>
          </a:p>
          <a:p>
            <a:pPr lvl="2"/>
            <a:r>
              <a:rPr lang="en-US" sz="2400" dirty="0"/>
              <a:t>Sin offering (Lev. 4)</a:t>
            </a:r>
          </a:p>
          <a:p>
            <a:pPr lvl="2"/>
            <a:r>
              <a:rPr lang="en-US" sz="2400" dirty="0"/>
              <a:t>Trespass/Guilt offering (Lev. 5-6)</a:t>
            </a:r>
          </a:p>
          <a:p>
            <a:pPr lvl="1"/>
            <a:r>
              <a:rPr lang="en-US" dirty="0"/>
              <a:t>The distinction emphasizes that fellowship with God must first deal with the problem of sin.</a:t>
            </a:r>
          </a:p>
        </p:txBody>
      </p:sp>
    </p:spTree>
    <p:extLst>
      <p:ext uri="{BB962C8B-B14F-4D97-AF65-F5344CB8AC3E}">
        <p14:creationId xmlns:p14="http://schemas.microsoft.com/office/powerpoint/2010/main" val="392974297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fade">
                                      <p:cBhvr>
                                        <p:cTn id="23" dur="500"/>
                                        <p:tgtEl>
                                          <p:spTgt spid="2">
                                            <p:txEl>
                                              <p:pRg st="4" end="4"/>
                                            </p:txEl>
                                          </p:spTgt>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par>
                          <p:cTn id="28" fill="hold">
                            <p:stCondLst>
                              <p:cond delay="3000"/>
                            </p:stCondLst>
                            <p:childTnLst>
                              <p:par>
                                <p:cTn id="29" presetID="10" presetClass="entr" presetSubtype="0" fill="hold" nodeType="after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Effect transition="in" filter="fade">
                                      <p:cBhvr>
                                        <p:cTn id="31" dur="500"/>
                                        <p:tgtEl>
                                          <p:spTgt spid="2">
                                            <p:txEl>
                                              <p:pRg st="6" end="6"/>
                                            </p:txEl>
                                          </p:spTgt>
                                        </p:tgtEl>
                                      </p:cBhvr>
                                    </p:animEffect>
                                  </p:childTnLst>
                                </p:cTn>
                              </p:par>
                            </p:childTnLst>
                          </p:cTn>
                        </p:par>
                        <p:par>
                          <p:cTn id="32" fill="hold">
                            <p:stCondLst>
                              <p:cond delay="3500"/>
                            </p:stCondLst>
                            <p:childTnLst>
                              <p:par>
                                <p:cTn id="33" presetID="10" presetClass="entr" presetSubtype="0" fill="hold" nodeType="after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Effect transition="in" filter="fade">
                                      <p:cBhvr>
                                        <p:cTn id="35" dur="500"/>
                                        <p:tgtEl>
                                          <p:spTgt spid="2">
                                            <p:txEl>
                                              <p:pRg st="7" end="7"/>
                                            </p:txEl>
                                          </p:spTgt>
                                        </p:tgtEl>
                                      </p:cBhvr>
                                    </p:animEffect>
                                  </p:childTnLst>
                                </p:cTn>
                              </p:par>
                            </p:childTnLst>
                          </p:cTn>
                        </p:par>
                        <p:par>
                          <p:cTn id="36" fill="hold">
                            <p:stCondLst>
                              <p:cond delay="4000"/>
                            </p:stCondLst>
                            <p:childTnLst>
                              <p:par>
                                <p:cTn id="37" presetID="10" presetClass="entr" presetSubtype="0" fill="hold" nodeType="after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Effect transition="in" filter="fade">
                                      <p:cBhvr>
                                        <p:cTn id="39"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089299-FA6C-632E-7EE8-7FE13E0DC960}"/>
              </a:ext>
            </a:extLst>
          </p:cNvPr>
          <p:cNvSpPr>
            <a:spLocks noGrp="1"/>
          </p:cNvSpPr>
          <p:nvPr>
            <p:ph idx="1"/>
          </p:nvPr>
        </p:nvSpPr>
        <p:spPr/>
        <p:txBody>
          <a:bodyPr>
            <a:normAutofit lnSpcReduction="10000"/>
          </a:bodyPr>
          <a:lstStyle/>
          <a:p>
            <a:pPr marL="690563" indent="-690563">
              <a:buFont typeface="+mj-lt"/>
              <a:buAutoNum type="romanUcPeriod" startAt="8"/>
            </a:pPr>
            <a:r>
              <a:rPr lang="en-US" dirty="0"/>
              <a:t>There are a variety of lessons for us to learn from the offerings of the Jews:</a:t>
            </a:r>
          </a:p>
          <a:p>
            <a:pPr lvl="1"/>
            <a:r>
              <a:rPr lang="en-US" dirty="0"/>
              <a:t>Jewish worshipers were never to appear in the presence of God </a:t>
            </a:r>
            <a:r>
              <a:rPr lang="en-US" u="sng" dirty="0"/>
              <a:t>empty-handed</a:t>
            </a:r>
            <a:r>
              <a:rPr lang="en-US" dirty="0"/>
              <a:t>. </a:t>
            </a:r>
          </a:p>
          <a:p>
            <a:pPr lvl="1"/>
            <a:r>
              <a:rPr lang="en-US" dirty="0"/>
              <a:t>The literal meaning of the Hebrew word for “offering” means “a thing brought near.” The offering was the means by which a worshiper could “</a:t>
            </a:r>
            <a:r>
              <a:rPr lang="en-US" u="sng" dirty="0"/>
              <a:t>come near</a:t>
            </a:r>
            <a:r>
              <a:rPr lang="en-US" dirty="0"/>
              <a:t>” God, and in order to “come near” God, a worshiper needed to bring an offering/sacrifice.</a:t>
            </a:r>
          </a:p>
          <a:p>
            <a:pPr lvl="1"/>
            <a:r>
              <a:rPr lang="en-US" dirty="0"/>
              <a:t>The offerings that were made were </a:t>
            </a:r>
            <a:r>
              <a:rPr lang="en-US" u="sng" dirty="0"/>
              <a:t>costly and valuable</a:t>
            </a:r>
            <a:r>
              <a:rPr lang="en-US" dirty="0"/>
              <a:t>.  Being “without blemish” emphasized that it was to be the best that they had.</a:t>
            </a:r>
          </a:p>
          <a:p>
            <a:pPr lvl="1"/>
            <a:r>
              <a:rPr lang="en-US" dirty="0"/>
              <a:t>Only through </a:t>
            </a:r>
            <a:r>
              <a:rPr lang="en-US" u="sng" dirty="0"/>
              <a:t>blood</a:t>
            </a:r>
            <a:r>
              <a:rPr lang="en-US" dirty="0"/>
              <a:t> could one access the atoning grace of God.</a:t>
            </a:r>
          </a:p>
          <a:p>
            <a:pPr lvl="1"/>
            <a:r>
              <a:rPr lang="en-US" dirty="0"/>
              <a:t>By giving various levels of animals that could be offered to Him (i.e., bull, lamb, bird, etc.), God was giving every person of every economic status </a:t>
            </a:r>
            <a:r>
              <a:rPr lang="en-US" u="sng" dirty="0"/>
              <a:t>equal</a:t>
            </a:r>
            <a:r>
              <a:rPr lang="en-US" dirty="0"/>
              <a:t> access to Him, and He was also emphasizing that each worshiper, no matter who they are, </a:t>
            </a:r>
            <a:r>
              <a:rPr lang="en-US" u="sng" dirty="0"/>
              <a:t>needed</a:t>
            </a:r>
            <a:r>
              <a:rPr lang="en-US" dirty="0"/>
              <a:t> to sacrifice.</a:t>
            </a:r>
          </a:p>
          <a:p>
            <a:pPr lvl="1"/>
            <a:r>
              <a:rPr lang="en-US" dirty="0"/>
              <a:t>God’s worshipers are </a:t>
            </a:r>
            <a:r>
              <a:rPr lang="en-US" u="sng" dirty="0"/>
              <a:t>active participants</a:t>
            </a:r>
            <a:r>
              <a:rPr lang="en-US" dirty="0"/>
              <a:t> in worshiping Him—not merely observers.  The worshiper personally brought their own animal, laid hands on the head of the animal (signifying that the animal was taking the worshiper’s place in the sacrifice), and normally killed the animal (except on the Day of Atonement).  (The priests handled the blood and the altar rituals, performing the sacred mediation before God.)</a:t>
            </a:r>
          </a:p>
        </p:txBody>
      </p:sp>
    </p:spTree>
    <p:extLst>
      <p:ext uri="{BB962C8B-B14F-4D97-AF65-F5344CB8AC3E}">
        <p14:creationId xmlns:p14="http://schemas.microsoft.com/office/powerpoint/2010/main" val="113179974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819</TotalTime>
  <Words>1550</Words>
  <Application>Microsoft Office PowerPoint</Application>
  <PresentationFormat>Widescreen</PresentationFormat>
  <Paragraphs>66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Sproule</dc:creator>
  <cp:lastModifiedBy>David Sproule</cp:lastModifiedBy>
  <cp:revision>10</cp:revision>
  <dcterms:created xsi:type="dcterms:W3CDTF">2026-02-13T21:35:19Z</dcterms:created>
  <dcterms:modified xsi:type="dcterms:W3CDTF">2026-03-15T00:16:40Z</dcterms:modified>
</cp:coreProperties>
</file>