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0" r:id="rId4"/>
    <p:sldId id="271" r:id="rId5"/>
    <p:sldId id="272" r:id="rId6"/>
    <p:sldId id="273" r:id="rId7"/>
    <p:sldId id="27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82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Sproule" userId="c8dad340-932d-4df5-ab3a-be7029586225" providerId="ADAL" clId="{D8E22734-33C0-42F4-977E-A75167303974}"/>
    <pc:docChg chg="undo custSel addSld delSld modSld modMainMaster">
      <pc:chgData name="David Sproule" userId="c8dad340-932d-4df5-ab3a-be7029586225" providerId="ADAL" clId="{D8E22734-33C0-42F4-977E-A75167303974}" dt="2026-04-03T23:48:05.034" v="372"/>
      <pc:docMkLst>
        <pc:docMk/>
      </pc:docMkLst>
      <pc:sldChg chg="del">
        <pc:chgData name="David Sproule" userId="c8dad340-932d-4df5-ab3a-be7029586225" providerId="ADAL" clId="{D8E22734-33C0-42F4-977E-A75167303974}" dt="2026-04-03T23:07:27.659" v="4" actId="2696"/>
        <pc:sldMkLst>
          <pc:docMk/>
          <pc:sldMk cId="2642718083" sldId="257"/>
        </pc:sldMkLst>
      </pc:sldChg>
      <pc:sldChg chg="del">
        <pc:chgData name="David Sproule" userId="c8dad340-932d-4df5-ab3a-be7029586225" providerId="ADAL" clId="{D8E22734-33C0-42F4-977E-A75167303974}" dt="2026-04-03T23:07:51.702" v="5" actId="2696"/>
        <pc:sldMkLst>
          <pc:docMk/>
          <pc:sldMk cId="1105537491" sldId="266"/>
        </pc:sldMkLst>
      </pc:sldChg>
      <pc:sldChg chg="del">
        <pc:chgData name="David Sproule" userId="c8dad340-932d-4df5-ab3a-be7029586225" providerId="ADAL" clId="{D8E22734-33C0-42F4-977E-A75167303974}" dt="2026-04-03T23:07:54.032" v="6" actId="2696"/>
        <pc:sldMkLst>
          <pc:docMk/>
          <pc:sldMk cId="1436298926" sldId="267"/>
        </pc:sldMkLst>
      </pc:sldChg>
      <pc:sldChg chg="del">
        <pc:chgData name="David Sproule" userId="c8dad340-932d-4df5-ab3a-be7029586225" providerId="ADAL" clId="{D8E22734-33C0-42F4-977E-A75167303974}" dt="2026-04-03T23:08:01.135" v="7" actId="2696"/>
        <pc:sldMkLst>
          <pc:docMk/>
          <pc:sldMk cId="1985357860" sldId="268"/>
        </pc:sldMkLst>
      </pc:sldChg>
      <pc:sldChg chg="delSp modSp mod modClrScheme chgLayout">
        <pc:chgData name="David Sproule" userId="c8dad340-932d-4df5-ab3a-be7029586225" providerId="ADAL" clId="{D8E22734-33C0-42F4-977E-A75167303974}" dt="2026-04-03T23:09:03.205" v="14" actId="700"/>
        <pc:sldMkLst>
          <pc:docMk/>
          <pc:sldMk cId="1831503369" sldId="269"/>
        </pc:sldMkLst>
        <pc:spChg chg="mod ord">
          <ac:chgData name="David Sproule" userId="c8dad340-932d-4df5-ab3a-be7029586225" providerId="ADAL" clId="{D8E22734-33C0-42F4-977E-A75167303974}" dt="2026-04-03T23:09:03.205" v="14" actId="700"/>
          <ac:spMkLst>
            <pc:docMk/>
            <pc:sldMk cId="1831503369" sldId="269"/>
            <ac:spMk id="2" creationId="{CE089299-FA6C-632E-7EE8-7FE13E0DC960}"/>
          </ac:spMkLst>
        </pc:spChg>
        <pc:spChg chg="del">
          <ac:chgData name="David Sproule" userId="c8dad340-932d-4df5-ab3a-be7029586225" providerId="ADAL" clId="{D8E22734-33C0-42F4-977E-A75167303974}" dt="2026-04-03T23:08:22.709" v="11" actId="478"/>
          <ac:spMkLst>
            <pc:docMk/>
            <pc:sldMk cId="1831503369" sldId="269"/>
            <ac:spMk id="3" creationId="{F830BF61-CAEA-9B97-801E-AC90C3960E0A}"/>
          </ac:spMkLst>
        </pc:spChg>
      </pc:sldChg>
      <pc:sldChg chg="modSp add mod modAnim">
        <pc:chgData name="David Sproule" userId="c8dad340-932d-4df5-ab3a-be7029586225" providerId="ADAL" clId="{D8E22734-33C0-42F4-977E-A75167303974}" dt="2026-04-03T23:16:38.365" v="81"/>
        <pc:sldMkLst>
          <pc:docMk/>
          <pc:sldMk cId="2920768029" sldId="270"/>
        </pc:sldMkLst>
        <pc:spChg chg="mod">
          <ac:chgData name="David Sproule" userId="c8dad340-932d-4df5-ab3a-be7029586225" providerId="ADAL" clId="{D8E22734-33C0-42F4-977E-A75167303974}" dt="2026-04-03T23:15:37.070" v="77" actId="27636"/>
          <ac:spMkLst>
            <pc:docMk/>
            <pc:sldMk cId="2920768029" sldId="270"/>
            <ac:spMk id="2" creationId="{CE089299-FA6C-632E-7EE8-7FE13E0DC960}"/>
          </ac:spMkLst>
        </pc:spChg>
      </pc:sldChg>
      <pc:sldChg chg="modSp add mod modAnim">
        <pc:chgData name="David Sproule" userId="c8dad340-932d-4df5-ab3a-be7029586225" providerId="ADAL" clId="{D8E22734-33C0-42F4-977E-A75167303974}" dt="2026-04-03T23:25:33.370" v="160"/>
        <pc:sldMkLst>
          <pc:docMk/>
          <pc:sldMk cId="2879156972" sldId="271"/>
        </pc:sldMkLst>
        <pc:spChg chg="mod">
          <ac:chgData name="David Sproule" userId="c8dad340-932d-4df5-ab3a-be7029586225" providerId="ADAL" clId="{D8E22734-33C0-42F4-977E-A75167303974}" dt="2026-04-03T23:25:06.388" v="156" actId="255"/>
          <ac:spMkLst>
            <pc:docMk/>
            <pc:sldMk cId="2879156972" sldId="271"/>
            <ac:spMk id="2" creationId="{CE089299-FA6C-632E-7EE8-7FE13E0DC960}"/>
          </ac:spMkLst>
        </pc:spChg>
      </pc:sldChg>
      <pc:sldChg chg="modSp add mod modAnim">
        <pc:chgData name="David Sproule" userId="c8dad340-932d-4df5-ab3a-be7029586225" providerId="ADAL" clId="{D8E22734-33C0-42F4-977E-A75167303974}" dt="2026-04-03T23:28:58.410" v="211"/>
        <pc:sldMkLst>
          <pc:docMk/>
          <pc:sldMk cId="2856566316" sldId="272"/>
        </pc:sldMkLst>
        <pc:spChg chg="mod">
          <ac:chgData name="David Sproule" userId="c8dad340-932d-4df5-ab3a-be7029586225" providerId="ADAL" clId="{D8E22734-33C0-42F4-977E-A75167303974}" dt="2026-04-03T23:28:42.630" v="208" actId="115"/>
          <ac:spMkLst>
            <pc:docMk/>
            <pc:sldMk cId="2856566316" sldId="272"/>
            <ac:spMk id="2" creationId="{CE089299-FA6C-632E-7EE8-7FE13E0DC960}"/>
          </ac:spMkLst>
        </pc:spChg>
      </pc:sldChg>
      <pc:sldChg chg="modSp add mod modAnim">
        <pc:chgData name="David Sproule" userId="c8dad340-932d-4df5-ab3a-be7029586225" providerId="ADAL" clId="{D8E22734-33C0-42F4-977E-A75167303974}" dt="2026-04-03T23:47:16" v="368"/>
        <pc:sldMkLst>
          <pc:docMk/>
          <pc:sldMk cId="173167838" sldId="273"/>
        </pc:sldMkLst>
        <pc:spChg chg="mod">
          <ac:chgData name="David Sproule" userId="c8dad340-932d-4df5-ab3a-be7029586225" providerId="ADAL" clId="{D8E22734-33C0-42F4-977E-A75167303974}" dt="2026-04-03T23:46:40.737" v="365" actId="115"/>
          <ac:spMkLst>
            <pc:docMk/>
            <pc:sldMk cId="173167838" sldId="273"/>
            <ac:spMk id="2" creationId="{CE089299-FA6C-632E-7EE8-7FE13E0DC960}"/>
          </ac:spMkLst>
        </pc:spChg>
      </pc:sldChg>
      <pc:sldChg chg="modSp add mod modAnim">
        <pc:chgData name="David Sproule" userId="c8dad340-932d-4df5-ab3a-be7029586225" providerId="ADAL" clId="{D8E22734-33C0-42F4-977E-A75167303974}" dt="2026-04-03T23:48:05.034" v="372"/>
        <pc:sldMkLst>
          <pc:docMk/>
          <pc:sldMk cId="3594015551" sldId="274"/>
        </pc:sldMkLst>
        <pc:spChg chg="mod">
          <ac:chgData name="David Sproule" userId="c8dad340-932d-4df5-ab3a-be7029586225" providerId="ADAL" clId="{D8E22734-33C0-42F4-977E-A75167303974}" dt="2026-04-03T23:45:58.860" v="360" actId="27636"/>
          <ac:spMkLst>
            <pc:docMk/>
            <pc:sldMk cId="3594015551" sldId="274"/>
            <ac:spMk id="2" creationId="{CE089299-FA6C-632E-7EE8-7FE13E0DC960}"/>
          </ac:spMkLst>
        </pc:spChg>
      </pc:sldChg>
      <pc:sldMasterChg chg="modSldLayout">
        <pc:chgData name="David Sproule" userId="c8dad340-932d-4df5-ab3a-be7029586225" providerId="ADAL" clId="{D8E22734-33C0-42F4-977E-A75167303974}" dt="2026-04-03T23:07:11.641" v="3" actId="962"/>
        <pc:sldMasterMkLst>
          <pc:docMk/>
          <pc:sldMasterMk cId="4008349691" sldId="2147483648"/>
        </pc:sldMasterMkLst>
        <pc:sldLayoutChg chg="addSp delSp modSp mod">
          <pc:chgData name="David Sproule" userId="c8dad340-932d-4df5-ab3a-be7029586225" providerId="ADAL" clId="{D8E22734-33C0-42F4-977E-A75167303974}" dt="2026-04-03T23:07:11.641" v="3" actId="962"/>
          <pc:sldLayoutMkLst>
            <pc:docMk/>
            <pc:sldMasterMk cId="4008349691" sldId="2147483648"/>
            <pc:sldLayoutMk cId="1582540369" sldId="2147483649"/>
          </pc:sldLayoutMkLst>
          <pc:picChg chg="del">
            <ac:chgData name="David Sproule" userId="c8dad340-932d-4df5-ab3a-be7029586225" providerId="ADAL" clId="{D8E22734-33C0-42F4-977E-A75167303974}" dt="2026-04-03T23:06:46.745" v="0" actId="478"/>
            <ac:picMkLst>
              <pc:docMk/>
              <pc:sldMasterMk cId="4008349691" sldId="2147483648"/>
              <pc:sldLayoutMk cId="1582540369" sldId="2147483649"/>
              <ac:picMk id="8" creationId="{2C65B800-AE71-B895-4619-F6B9B7848798}"/>
            </ac:picMkLst>
          </pc:picChg>
          <pc:picChg chg="add mod">
            <ac:chgData name="David Sproule" userId="c8dad340-932d-4df5-ab3a-be7029586225" providerId="ADAL" clId="{D8E22734-33C0-42F4-977E-A75167303974}" dt="2026-04-03T23:07:11.641" v="3" actId="962"/>
            <ac:picMkLst>
              <pc:docMk/>
              <pc:sldMasterMk cId="4008349691" sldId="2147483648"/>
              <pc:sldLayoutMk cId="1582540369" sldId="2147483649"/>
              <ac:picMk id="9" creationId="{4793728B-4BE8-66BD-B372-0D0BF941CF70}"/>
            </ac:picMkLst>
          </pc:pic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0C096-31A4-5719-4C57-50D1B4F431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C42264-25D8-DD1B-4A31-9ED09AB16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3B19AC-BF74-2BEB-0B91-E9F1F93B5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07114-8D60-4E01-8DF6-7FCF63BC928D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DFBBAF-3A5F-7ADF-DA5B-AEC44AA06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E2624D-AEA2-B912-052E-BC1977331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D0A39-7FF7-43E6-8908-C291231FC577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A close-up of scrolls of parchment&#10;&#10;Description automatically generated">
            <a:extLst>
              <a:ext uri="{FF2B5EF4-FFF2-40B4-BE49-F238E27FC236}">
                <a16:creationId xmlns:a16="http://schemas.microsoft.com/office/drawing/2014/main" id="{4793728B-4BE8-66BD-B372-0D0BF941CF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540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D4984-2C74-F38C-9578-0D2903463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8B241B7-5749-61BF-1A18-8B8D7CB07A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A4CD22-9AE5-1E6E-D169-4B8209CB47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43D0DB-AEAE-5BA4-773E-FB9DF9156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07114-8D60-4E01-8DF6-7FCF63BC928D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C70480-E83A-00C5-1945-08D640A31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F6D9EA-4533-A1F8-8923-52B287740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D0A39-7FF7-43E6-8908-C291231FC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293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F4390-36AA-7794-1E44-0FFAADA1D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1ADAB3-0B97-FCCC-73E4-6798680897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0564BD-0DF5-12A7-4F56-47FC998C9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07114-8D60-4E01-8DF6-7FCF63BC928D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4A0265-C77E-9619-63C2-42A34B55E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CE6DCB-DE49-D2BF-2D89-4F40240F3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D0A39-7FF7-43E6-8908-C291231FC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3310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BCCF792-186B-12D1-6214-6E124876E3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06C671-B0EA-D816-A945-D4D3A501BE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233738-7434-68FF-1529-9701B11F2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07114-8D60-4E01-8DF6-7FCF63BC928D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C6633C-9656-95FC-52F9-3FE3AB7D1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8A37FF-2F57-14BA-FAFC-66A6471F6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D0A39-7FF7-43E6-8908-C291231FC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176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brown rectangle with white lines&#10;&#10;Description automatically generated">
            <a:extLst>
              <a:ext uri="{FF2B5EF4-FFF2-40B4-BE49-F238E27FC236}">
                <a16:creationId xmlns:a16="http://schemas.microsoft.com/office/drawing/2014/main" id="{83918376-B646-E431-B1CE-205F081C2E1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3BDFC6-CFAC-E30D-E575-F7079DCBCC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721" y="511729"/>
            <a:ext cx="12043298" cy="5924581"/>
          </a:xfrm>
        </p:spPr>
        <p:txBody>
          <a:bodyPr/>
          <a:lstStyle>
            <a:lvl1pPr marL="514350" indent="-514350">
              <a:buFont typeface="+mj-lt"/>
              <a:buAutoNum type="romanUcPeriod"/>
              <a:defRPr b="1">
                <a:solidFill>
                  <a:schemeClr val="bg1"/>
                </a:solidFill>
              </a:defRPr>
            </a:lvl1pPr>
            <a:lvl2pPr marL="968375" indent="-395288">
              <a:buFont typeface="+mj-lt"/>
              <a:buAutoNum type="alphaUcPeriod"/>
              <a:defRPr b="1">
                <a:solidFill>
                  <a:schemeClr val="bg1"/>
                </a:solidFill>
              </a:defRPr>
            </a:lvl2pPr>
            <a:lvl3pPr marL="1371600" indent="-341313">
              <a:buFont typeface="+mj-lt"/>
              <a:buAutoNum type="arabicPeriod"/>
              <a:defRPr b="1">
                <a:solidFill>
                  <a:schemeClr val="bg1"/>
                </a:solidFill>
              </a:defRPr>
            </a:lvl3pPr>
            <a:lvl4pPr marL="1774825" indent="-346075">
              <a:buFont typeface="+mj-lt"/>
              <a:buAutoNum type="alphaLcParenR"/>
              <a:defRPr b="1">
                <a:solidFill>
                  <a:schemeClr val="bg1"/>
                </a:solidFill>
              </a:defRPr>
            </a:lvl4pPr>
            <a:lvl5pPr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16152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brown rectangle with white lines&#10;&#10;Description automatically generated">
            <a:extLst>
              <a:ext uri="{FF2B5EF4-FFF2-40B4-BE49-F238E27FC236}">
                <a16:creationId xmlns:a16="http://schemas.microsoft.com/office/drawing/2014/main" id="{83918376-B646-E431-B1CE-205F081C2E1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3BDFC6-CFAC-E30D-E575-F7079DCBCC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721" y="511729"/>
            <a:ext cx="12043298" cy="5924581"/>
          </a:xfrm>
        </p:spPr>
        <p:txBody>
          <a:bodyPr/>
          <a:lstStyle>
            <a:lvl1pPr marL="514350" indent="-514350">
              <a:buFont typeface="+mj-lt"/>
              <a:buAutoNum type="romanUcPeriod"/>
              <a:defRPr b="1">
                <a:solidFill>
                  <a:schemeClr val="bg1"/>
                </a:solidFill>
              </a:defRPr>
            </a:lvl1pPr>
            <a:lvl2pPr marL="968375" indent="-395288">
              <a:buFont typeface="+mj-lt"/>
              <a:buAutoNum type="alphaUcPeriod"/>
              <a:defRPr b="1">
                <a:solidFill>
                  <a:schemeClr val="bg1"/>
                </a:solidFill>
              </a:defRPr>
            </a:lvl2pPr>
            <a:lvl3pPr marL="1371600" indent="-341313">
              <a:buFont typeface="+mj-lt"/>
              <a:buAutoNum type="arabicPeriod"/>
              <a:defRPr b="1">
                <a:solidFill>
                  <a:schemeClr val="bg1"/>
                </a:solidFill>
              </a:defRPr>
            </a:lvl3pPr>
            <a:lvl4pPr marL="1774825" indent="-346075">
              <a:buFont typeface="+mj-lt"/>
              <a:buAutoNum type="alphaLcParenR"/>
              <a:defRPr b="1">
                <a:solidFill>
                  <a:schemeClr val="bg1"/>
                </a:solidFill>
              </a:defRPr>
            </a:lvl4pPr>
            <a:lvl5pPr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2" name="Picture 1" descr="A brown rectangle with white lines&#10;&#10;Description automatically generated">
            <a:extLst>
              <a:ext uri="{FF2B5EF4-FFF2-40B4-BE49-F238E27FC236}">
                <a16:creationId xmlns:a16="http://schemas.microsoft.com/office/drawing/2014/main" id="{1C6213A1-41DB-5339-B595-7ECF0EABD81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179"/>
          <a:stretch/>
        </p:blipFill>
        <p:spPr>
          <a:xfrm>
            <a:off x="0" y="304804"/>
            <a:ext cx="12192000" cy="4788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272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1152C-E23E-71A4-0CBE-5AAE34937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EB789B-B3E1-05D8-2246-A29013A961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D4FCE8-55F3-AE24-DF25-29CB56064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07114-8D60-4E01-8DF6-7FCF63BC928D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C14B17-6815-A945-D55E-9332B68C7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9AE84E-4309-5690-B8A6-09C446467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D0A39-7FF7-43E6-8908-C291231FC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21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482CF-9CF6-2EA4-C016-E86D10434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6FA129-E02F-8236-4078-4F7FDBC7E4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D15C94-CAC6-DF2A-E897-79B35CA3FE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5B713B-9DD5-BCAE-AB3A-B8A0AA3EF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07114-8D60-4E01-8DF6-7FCF63BC928D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6107C3-D2AE-9329-9A8C-1859961C8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D304C0-A2D6-3A34-F06E-AAEF46221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D0A39-7FF7-43E6-8908-C291231FC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694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AA6824-C7F3-4027-0B40-A2B514FA82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8162B9-8E79-684D-6DA7-71E8D19DB7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F856D4-BD32-A339-9D10-5A346EA7A5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2A2EE9-F09C-A127-BE50-A7C12CBBF6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7E42D7-E9DE-37A7-0409-685B3A3B8F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805495-BF6D-E7E3-AC56-E7F3A0C52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07114-8D60-4E01-8DF6-7FCF63BC928D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3BE27D-9C5A-6E77-D476-E3B6F3497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6CE26E-796A-6306-606A-D3F09679A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D0A39-7FF7-43E6-8908-C291231FC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73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A5865-6451-05E8-540C-908EC0B89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A55E9F-DE49-98B4-7A5A-E71DE41C1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07114-8D60-4E01-8DF6-7FCF63BC928D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8C90CC-E971-1E3C-4C08-DF9D4CF7F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3D4B0A-34B9-1EFA-2B56-82C8C5F99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D0A39-7FF7-43E6-8908-C291231FC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822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4E8D62-2CB7-7A94-D11B-6B9A5AABC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07114-8D60-4E01-8DF6-7FCF63BC928D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8DBE60-7430-1CE6-F582-47DE24689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9A32D1-72D5-32B6-FFEF-3A68E4B13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D0A39-7FF7-43E6-8908-C291231FC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071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21C58-9D81-DEDF-D05B-43D1BC6F5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927527-FBEB-C130-BB94-F3579EECF0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FF51FF-DE46-8C70-00B0-F75646A82E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165F45-2C6D-C23F-BC35-8DDA823EA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07114-8D60-4E01-8DF6-7FCF63BC928D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7E899E-62B7-90A6-C477-92ADB5BC6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3F48EE-B80A-1426-6959-0751FB49A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D0A39-7FF7-43E6-8908-C291231FC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868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D166A1-5478-5E9B-61A1-472DCCC272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DF2188-FF35-FE95-EE8F-ACEEBF4C01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167BEB-1452-AF7C-5165-9BD07C138C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307114-8D60-4E01-8DF6-7FCF63BC928D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36C5AF-0B9F-9BC1-B23B-BBBF963A29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73A6CA-B2A1-764A-49E0-2FE4081AE4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FD0A39-7FF7-43E6-8908-C291231FC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349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4448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E089299-FA6C-632E-7EE8-7FE13E0DC9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+mj-lt"/>
              <a:buAutoNum type="romanUcPeriod" startAt="3"/>
            </a:pPr>
            <a:r>
              <a:rPr lang="en-US" u="sng" dirty="0"/>
              <a:t>The Lord’s Passover</a:t>
            </a:r>
            <a:r>
              <a:rPr lang="en-US" dirty="0"/>
              <a:t> (23:4-5)</a:t>
            </a:r>
          </a:p>
          <a:p>
            <a:pPr lvl="1"/>
            <a:r>
              <a:rPr lang="en-US" dirty="0"/>
              <a:t>This was observed on “the fourteenth day of the first month at twilight” (23:5; cf. Ex. 12:1-14).</a:t>
            </a:r>
          </a:p>
          <a:p>
            <a:pPr lvl="1"/>
            <a:r>
              <a:rPr lang="en-US" dirty="0"/>
              <a:t>The Passover commemorated God’s </a:t>
            </a:r>
            <a:r>
              <a:rPr lang="en-US" u="sng" dirty="0"/>
              <a:t>deliverance</a:t>
            </a:r>
            <a:r>
              <a:rPr lang="en-US" dirty="0"/>
              <a:t> of the Jews from Egyptian bondage, and specifically from the </a:t>
            </a:r>
            <a:r>
              <a:rPr lang="en-US" u="sng" dirty="0"/>
              <a:t>tenth</a:t>
            </a:r>
            <a:r>
              <a:rPr lang="en-US" dirty="0"/>
              <a:t> plague, in which the firstborn sons of the Egyptians died.</a:t>
            </a:r>
          </a:p>
          <a:p>
            <a:pPr lvl="1"/>
            <a:r>
              <a:rPr lang="en-US" dirty="0"/>
              <a:t>Jewish men traveled to Jerusalem every year for Passover and Unleavened Bread (Deut. 16:2).</a:t>
            </a:r>
          </a:p>
          <a:p>
            <a:pPr lvl="1"/>
            <a:r>
              <a:rPr lang="en-US" dirty="0"/>
              <a:t>During the time of Passover, key events occurred in the life of Christ. </a:t>
            </a:r>
          </a:p>
          <a:p>
            <a:pPr lvl="1"/>
            <a:r>
              <a:rPr lang="en-US" dirty="0"/>
              <a:t>Christians are </a:t>
            </a:r>
            <a:r>
              <a:rPr lang="en-US" u="sng" dirty="0"/>
              <a:t>not authorized</a:t>
            </a:r>
            <a:r>
              <a:rPr lang="en-US" dirty="0"/>
              <a:t> to celebrate the Passover today.</a:t>
            </a:r>
          </a:p>
          <a:p>
            <a:pPr lvl="1"/>
            <a:r>
              <a:rPr lang="en-US" dirty="0"/>
              <a:t>There are lessons that we can learn from the Jewish observance of Passover.</a:t>
            </a:r>
          </a:p>
          <a:p>
            <a:pPr lvl="2"/>
            <a:r>
              <a:rPr lang="en-US" sz="2300" dirty="0"/>
              <a:t>God always places great significance on </a:t>
            </a:r>
            <a:r>
              <a:rPr lang="en-US" sz="2300" u="sng" dirty="0"/>
              <a:t>blood</a:t>
            </a:r>
            <a:r>
              <a:rPr lang="en-US" sz="2300" dirty="0"/>
              <a:t> as the means of forgiveness (Heb. 9:22).</a:t>
            </a:r>
          </a:p>
          <a:p>
            <a:pPr lvl="2"/>
            <a:r>
              <a:rPr lang="en-US" sz="2300" dirty="0"/>
              <a:t>God expects His people to remember when He delivers them from </a:t>
            </a:r>
            <a:r>
              <a:rPr lang="en-US" sz="2300" u="sng" dirty="0"/>
              <a:t>slavery</a:t>
            </a:r>
            <a:r>
              <a:rPr lang="en-US" sz="2300" dirty="0"/>
              <a:t>. </a:t>
            </a:r>
          </a:p>
          <a:p>
            <a:pPr lvl="2"/>
            <a:r>
              <a:rPr lang="en-US" sz="2300" dirty="0"/>
              <a:t>Just as the Jews sought for a lamb without spot and without blemish, </a:t>
            </a:r>
            <a:r>
              <a:rPr lang="en-US" sz="2300" u="sng" dirty="0"/>
              <a:t>Jesus</a:t>
            </a:r>
            <a:r>
              <a:rPr lang="en-US" sz="2300" dirty="0"/>
              <a:t> is our perfect sacrifice, having never committed any sin.</a:t>
            </a:r>
          </a:p>
          <a:p>
            <a:pPr lvl="2"/>
            <a:r>
              <a:rPr lang="en-US" sz="2300" dirty="0"/>
              <a:t>God redeems His firstborn from death…</a:t>
            </a:r>
          </a:p>
        </p:txBody>
      </p:sp>
    </p:spTree>
    <p:extLst>
      <p:ext uri="{BB962C8B-B14F-4D97-AF65-F5344CB8AC3E}">
        <p14:creationId xmlns:p14="http://schemas.microsoft.com/office/powerpoint/2010/main" val="1831503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E089299-FA6C-632E-7EE8-7FE13E0DC9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721" y="511729"/>
            <a:ext cx="12043298" cy="6005449"/>
          </a:xfrm>
        </p:spPr>
        <p:txBody>
          <a:bodyPr>
            <a:normAutofit/>
          </a:bodyPr>
          <a:lstStyle/>
          <a:p>
            <a:pPr>
              <a:buFont typeface="+mj-lt"/>
              <a:buAutoNum type="romanUcPeriod" startAt="4"/>
            </a:pPr>
            <a:r>
              <a:rPr lang="en-US" u="sng" dirty="0"/>
              <a:t>Feast of Unleavened Bread</a:t>
            </a:r>
            <a:r>
              <a:rPr lang="en-US" dirty="0"/>
              <a:t> (23:6-14)</a:t>
            </a:r>
          </a:p>
          <a:p>
            <a:pPr lvl="1"/>
            <a:r>
              <a:rPr lang="en-US" dirty="0"/>
              <a:t>This was observed on “the fifteenth day” of the first month and lasted for “seven days” (23:6).</a:t>
            </a:r>
          </a:p>
          <a:p>
            <a:pPr lvl="1"/>
            <a:r>
              <a:rPr lang="en-US" dirty="0"/>
              <a:t>The week of unleavened bread followed immediately </a:t>
            </a:r>
            <a:r>
              <a:rPr lang="en-US" u="sng" dirty="0"/>
              <a:t>after Passover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On the day after the Sabbath during the Feast of Unleavened Bread (always a Sunday), “a sheaf of the </a:t>
            </a:r>
            <a:r>
              <a:rPr lang="en-US" u="sng" dirty="0" err="1"/>
              <a:t>firstfruits</a:t>
            </a:r>
            <a:r>
              <a:rPr lang="en-US" dirty="0"/>
              <a:t> of the harvest” was presented (Lev. 23:9-14).</a:t>
            </a:r>
          </a:p>
          <a:p>
            <a:pPr lvl="1"/>
            <a:r>
              <a:rPr lang="en-US" dirty="0"/>
              <a:t>The Feast of Unleavened Bread commemorated </a:t>
            </a:r>
            <a:r>
              <a:rPr lang="en-US" u="sng" dirty="0"/>
              <a:t>God’s deliverance</a:t>
            </a:r>
            <a:r>
              <a:rPr lang="en-US" dirty="0"/>
              <a:t> of the Jews from Egyptian bondage, when the people removed the leaven and carried unleavened bread with them for travel.</a:t>
            </a:r>
          </a:p>
          <a:p>
            <a:pPr lvl="1"/>
            <a:r>
              <a:rPr lang="en-US" dirty="0"/>
              <a:t>Christians are </a:t>
            </a:r>
            <a:r>
              <a:rPr lang="en-US" u="sng" dirty="0"/>
              <a:t>not authorized</a:t>
            </a:r>
            <a:r>
              <a:rPr lang="en-US" dirty="0"/>
              <a:t> to celebrate the Feast of Unleavened Bread today.</a:t>
            </a:r>
          </a:p>
          <a:p>
            <a:pPr lvl="1"/>
            <a:r>
              <a:rPr lang="en-US" dirty="0"/>
              <a:t>The mention of the “the Days of Unleavened Bread” in Acts 12:3 and 20:6 does not mean that Christians were observing this as a religious celebration.</a:t>
            </a:r>
          </a:p>
          <a:p>
            <a:pPr lvl="1"/>
            <a:r>
              <a:rPr lang="en-US" dirty="0"/>
              <a:t>There are lessons that to learn from the Jewish observance of the Feast of Unleavened Bread.</a:t>
            </a:r>
          </a:p>
          <a:p>
            <a:pPr lvl="2"/>
            <a:r>
              <a:rPr lang="en-US" sz="2200" dirty="0"/>
              <a:t>Leaven is sometimes used in Scripture as a metaphor for </a:t>
            </a:r>
            <a:r>
              <a:rPr lang="en-US" sz="2200" u="sng" dirty="0"/>
              <a:t>evil</a:t>
            </a:r>
            <a:r>
              <a:rPr lang="en-US" sz="2200" dirty="0"/>
              <a:t> (1 Cor. 5:6-8; Gal. 5:9).</a:t>
            </a:r>
          </a:p>
          <a:p>
            <a:pPr lvl="2"/>
            <a:r>
              <a:rPr lang="en-US" sz="2200" dirty="0"/>
              <a:t>Unleavened bread is used in the Lord’s Supper (Matt. 26:26).</a:t>
            </a:r>
          </a:p>
        </p:txBody>
      </p:sp>
    </p:spTree>
    <p:extLst>
      <p:ext uri="{BB962C8B-B14F-4D97-AF65-F5344CB8AC3E}">
        <p14:creationId xmlns:p14="http://schemas.microsoft.com/office/powerpoint/2010/main" val="29207680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E089299-FA6C-632E-7EE8-7FE13E0DC9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721" y="511729"/>
            <a:ext cx="12043298" cy="6005449"/>
          </a:xfrm>
        </p:spPr>
        <p:txBody>
          <a:bodyPr>
            <a:normAutofit/>
          </a:bodyPr>
          <a:lstStyle/>
          <a:p>
            <a:pPr>
              <a:buFont typeface="+mj-lt"/>
              <a:buAutoNum type="romanUcPeriod" startAt="5"/>
            </a:pPr>
            <a:r>
              <a:rPr lang="en-US" u="sng" dirty="0"/>
              <a:t>Feast of Weeks</a:t>
            </a:r>
            <a:r>
              <a:rPr lang="en-US" dirty="0"/>
              <a:t> (Lev. 23:15-22)</a:t>
            </a:r>
          </a:p>
          <a:p>
            <a:pPr lvl="1"/>
            <a:r>
              <a:rPr lang="en-US" dirty="0"/>
              <a:t>This was observed </a:t>
            </a:r>
            <a:r>
              <a:rPr lang="en-US" u="sng" dirty="0"/>
              <a:t>fifty</a:t>
            </a:r>
            <a:r>
              <a:rPr lang="en-US" dirty="0"/>
              <a:t> days after the Sabbath of the Feast of Unleavened Bread (23:15-16).</a:t>
            </a:r>
          </a:p>
          <a:p>
            <a:pPr lvl="1"/>
            <a:r>
              <a:rPr lang="en-US" dirty="0"/>
              <a:t>It is called: The Feast of Weeks, the Feast of Harvest (Ex. 23:16), the Day of </a:t>
            </a:r>
            <a:r>
              <a:rPr lang="en-US" dirty="0" err="1"/>
              <a:t>Firstfruits</a:t>
            </a:r>
            <a:r>
              <a:rPr lang="en-US" dirty="0"/>
              <a:t> (Num. 28:26; Ex. 23:16), the Day of Pentecost (Acts 2:1).</a:t>
            </a:r>
          </a:p>
          <a:p>
            <a:pPr lvl="1"/>
            <a:r>
              <a:rPr lang="en-US" dirty="0"/>
              <a:t>This was one of the three annual feasts when every Jewish male was to appear before the Lord in Jerusalem (“the place which the Lord chooses,” Deut. 16:15).</a:t>
            </a:r>
          </a:p>
          <a:p>
            <a:pPr lvl="1"/>
            <a:r>
              <a:rPr lang="en-US" dirty="0"/>
              <a:t>This day was a celebration of the </a:t>
            </a:r>
            <a:r>
              <a:rPr lang="en-US" u="sng" dirty="0"/>
              <a:t>harvest</a:t>
            </a:r>
            <a:r>
              <a:rPr lang="en-US" dirty="0"/>
              <a:t> that came from the Lord.</a:t>
            </a:r>
          </a:p>
          <a:p>
            <a:pPr lvl="1"/>
            <a:r>
              <a:rPr lang="en-US" dirty="0"/>
              <a:t>In Jewish tradition, this feast also celebrated the </a:t>
            </a:r>
            <a:r>
              <a:rPr lang="en-US" u="sng" dirty="0"/>
              <a:t>giving of the law</a:t>
            </a:r>
            <a:r>
              <a:rPr lang="en-US" dirty="0"/>
              <a:t> at Mount Sinai.</a:t>
            </a:r>
          </a:p>
          <a:p>
            <a:pPr lvl="1"/>
            <a:r>
              <a:rPr lang="en-US" dirty="0"/>
              <a:t>Christians </a:t>
            </a:r>
            <a:r>
              <a:rPr lang="en-US" u="sng" dirty="0"/>
              <a:t>are not authorized</a:t>
            </a:r>
            <a:r>
              <a:rPr lang="en-US" dirty="0"/>
              <a:t> to celebrate the Feast of Weeks (i.e., Pentecost) today.</a:t>
            </a:r>
          </a:p>
          <a:p>
            <a:pPr lvl="1"/>
            <a:r>
              <a:rPr lang="en-US" dirty="0"/>
              <a:t>The mention of Pentecost in Acts 20:16 and 1 Corinthians 16:8 does not mean that Christians were observing this as a religious celebration.</a:t>
            </a:r>
          </a:p>
          <a:p>
            <a:pPr lvl="1"/>
            <a:r>
              <a:rPr lang="en-US" dirty="0"/>
              <a:t>There are lessons that we can learn from the observance of the Feast of Weeks.</a:t>
            </a:r>
          </a:p>
          <a:p>
            <a:pPr lvl="2"/>
            <a:r>
              <a:rPr lang="en-US" sz="2200" dirty="0"/>
              <a:t>We need to </a:t>
            </a:r>
            <a:r>
              <a:rPr lang="en-US" sz="2200" u="sng" dirty="0"/>
              <a:t>express thanksgiving</a:t>
            </a:r>
            <a:r>
              <a:rPr lang="en-US" sz="2200" dirty="0"/>
              <a:t> to God for what He gives to us.</a:t>
            </a:r>
          </a:p>
          <a:p>
            <a:pPr lvl="2"/>
            <a:r>
              <a:rPr lang="en-US" sz="2200" dirty="0"/>
              <a:t>In Acts 2, one reason the Jews gathered was to honor the giving of the Law of Moses. </a:t>
            </a:r>
          </a:p>
        </p:txBody>
      </p:sp>
    </p:spTree>
    <p:extLst>
      <p:ext uri="{BB962C8B-B14F-4D97-AF65-F5344CB8AC3E}">
        <p14:creationId xmlns:p14="http://schemas.microsoft.com/office/powerpoint/2010/main" val="28791569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E089299-FA6C-632E-7EE8-7FE13E0DC9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721" y="511729"/>
            <a:ext cx="12043298" cy="6005449"/>
          </a:xfrm>
        </p:spPr>
        <p:txBody>
          <a:bodyPr>
            <a:normAutofit/>
          </a:bodyPr>
          <a:lstStyle/>
          <a:p>
            <a:pPr>
              <a:buFont typeface="+mj-lt"/>
              <a:buAutoNum type="romanUcPeriod" startAt="6"/>
            </a:pPr>
            <a:r>
              <a:rPr lang="en-US" u="sng" dirty="0"/>
              <a:t>Feast of Trumpets</a:t>
            </a:r>
            <a:r>
              <a:rPr lang="en-US" dirty="0"/>
              <a:t> (Lev. 23:23-25)</a:t>
            </a:r>
          </a:p>
          <a:p>
            <a:pPr lvl="1"/>
            <a:r>
              <a:rPr lang="en-US" dirty="0"/>
              <a:t>This was observed on the first day of the seventh month (23:24).</a:t>
            </a:r>
          </a:p>
          <a:p>
            <a:pPr lvl="2"/>
            <a:r>
              <a:rPr lang="en-US" sz="2400" dirty="0"/>
              <a:t>This was the Jewish month of Tishri/</a:t>
            </a:r>
            <a:r>
              <a:rPr lang="en-US" sz="2400" dirty="0" err="1"/>
              <a:t>Ethanim</a:t>
            </a:r>
            <a:r>
              <a:rPr lang="en-US" sz="2400" dirty="0"/>
              <a:t>.</a:t>
            </a:r>
          </a:p>
          <a:p>
            <a:pPr lvl="2"/>
            <a:r>
              <a:rPr lang="en-US" sz="2400" dirty="0"/>
              <a:t>This corresponds to our September/October.</a:t>
            </a:r>
          </a:p>
          <a:p>
            <a:pPr lvl="2"/>
            <a:r>
              <a:rPr lang="en-US" sz="2400" dirty="0"/>
              <a:t>It was the seventh month of the religious calendar, but it was the first month of the civil calendar. </a:t>
            </a:r>
          </a:p>
          <a:p>
            <a:pPr lvl="2"/>
            <a:r>
              <a:rPr lang="en-US" sz="2400" dirty="0"/>
              <a:t>This day marked the </a:t>
            </a:r>
            <a:r>
              <a:rPr lang="en-US" sz="2400" u="sng" dirty="0"/>
              <a:t>New Year</a:t>
            </a:r>
            <a:r>
              <a:rPr lang="en-US" sz="2400" dirty="0"/>
              <a:t> of their civil calendar and became known as Rosh Hashanah, which means “Head of the Year.”</a:t>
            </a:r>
          </a:p>
          <a:p>
            <a:pPr lvl="1"/>
            <a:r>
              <a:rPr lang="en-US" dirty="0"/>
              <a:t>Horns and trumpets were blown in the temple throughout the day (cf. Num. 10:1-10).</a:t>
            </a:r>
          </a:p>
          <a:p>
            <a:pPr lvl="1"/>
            <a:r>
              <a:rPr lang="en-US" dirty="0"/>
              <a:t>This feast was celebrated in the temple, but also in the synagogues wherever the Jews had dispersed.  Jews did not return to Jerusalem for this celebration. </a:t>
            </a:r>
          </a:p>
          <a:p>
            <a:pPr lvl="1"/>
            <a:r>
              <a:rPr lang="en-US" dirty="0"/>
              <a:t>The people observed a holy convocation and did no customary work (23:24-25).</a:t>
            </a:r>
          </a:p>
          <a:p>
            <a:pPr lvl="1"/>
            <a:r>
              <a:rPr lang="en-US" dirty="0"/>
              <a:t>Multiple offerings were to be made on this day of celebration (23:25; Num. 29:1-6).</a:t>
            </a:r>
          </a:p>
          <a:p>
            <a:pPr lvl="1"/>
            <a:r>
              <a:rPr lang="en-US" dirty="0"/>
              <a:t>After returning from Babylonian exile, they read the law on this day and had great rejoicing (Neh. 8:2-12).</a:t>
            </a:r>
          </a:p>
        </p:txBody>
      </p:sp>
    </p:spTree>
    <p:extLst>
      <p:ext uri="{BB962C8B-B14F-4D97-AF65-F5344CB8AC3E}">
        <p14:creationId xmlns:p14="http://schemas.microsoft.com/office/powerpoint/2010/main" val="28565663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E089299-FA6C-632E-7EE8-7FE13E0DC9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721" y="511729"/>
            <a:ext cx="12043298" cy="6005449"/>
          </a:xfrm>
        </p:spPr>
        <p:txBody>
          <a:bodyPr>
            <a:normAutofit/>
          </a:bodyPr>
          <a:lstStyle/>
          <a:p>
            <a:pPr>
              <a:buFont typeface="+mj-lt"/>
              <a:buAutoNum type="romanUcPeriod" startAt="7"/>
            </a:pPr>
            <a:r>
              <a:rPr lang="en-US" u="sng" dirty="0"/>
              <a:t>The Day of Atonement</a:t>
            </a:r>
            <a:r>
              <a:rPr lang="en-US" dirty="0"/>
              <a:t> (Lev. 23:26-32)</a:t>
            </a:r>
          </a:p>
          <a:p>
            <a:pPr lvl="1"/>
            <a:r>
              <a:rPr lang="en-US" dirty="0"/>
              <a:t>This was observed on the 10</a:t>
            </a:r>
            <a:r>
              <a:rPr lang="en-US" baseline="30000" dirty="0"/>
              <a:t>th</a:t>
            </a:r>
            <a:r>
              <a:rPr lang="en-US" dirty="0"/>
              <a:t> day of the 7</a:t>
            </a:r>
            <a:r>
              <a:rPr lang="en-US" baseline="30000" dirty="0"/>
              <a:t>th</a:t>
            </a:r>
            <a:r>
              <a:rPr lang="en-US" dirty="0"/>
              <a:t> month (23:27; 16:1-34; Num. 29:7-11).</a:t>
            </a:r>
          </a:p>
          <a:p>
            <a:pPr lvl="1"/>
            <a:r>
              <a:rPr lang="en-US" dirty="0"/>
              <a:t>This was the </a:t>
            </a:r>
            <a:r>
              <a:rPr lang="en-US" u="sng" dirty="0"/>
              <a:t>holiest and most solemn day</a:t>
            </a:r>
            <a:r>
              <a:rPr lang="en-US" dirty="0"/>
              <a:t> of the year for the Jews.</a:t>
            </a:r>
          </a:p>
          <a:p>
            <a:pPr lvl="1"/>
            <a:r>
              <a:rPr lang="en-US" dirty="0"/>
              <a:t>On this day:</a:t>
            </a:r>
          </a:p>
          <a:p>
            <a:pPr lvl="2"/>
            <a:r>
              <a:rPr lang="en-US" sz="2100" dirty="0"/>
              <a:t>The high priest made his </a:t>
            </a:r>
            <a:r>
              <a:rPr lang="en-US" sz="2100" u="sng" dirty="0"/>
              <a:t>once-a-year</a:t>
            </a:r>
            <a:r>
              <a:rPr lang="en-US" sz="2100" dirty="0"/>
              <a:t> appearance before God in the Most Holy Place.</a:t>
            </a:r>
          </a:p>
          <a:p>
            <a:pPr lvl="2"/>
            <a:r>
              <a:rPr lang="en-US" sz="2100" dirty="0"/>
              <a:t>The high priest washed his body and put on linen garments (16:4).</a:t>
            </a:r>
          </a:p>
          <a:p>
            <a:pPr lvl="2"/>
            <a:r>
              <a:rPr lang="en-US" sz="2100" dirty="0"/>
              <a:t>The high priest was to make atonement.</a:t>
            </a:r>
          </a:p>
          <a:p>
            <a:pPr lvl="2"/>
            <a:r>
              <a:rPr lang="en-US" sz="2100" dirty="0"/>
              <a:t>The high priest washed his body, put his sacrificial garments back on and offered the burnt offerings and then burned the sin offerings (bull and goat) outside the camp (16:23-28).</a:t>
            </a:r>
          </a:p>
          <a:p>
            <a:pPr lvl="1"/>
            <a:r>
              <a:rPr lang="en-US" dirty="0"/>
              <a:t>The events of this day emphasized:</a:t>
            </a:r>
          </a:p>
          <a:p>
            <a:pPr lvl="2"/>
            <a:r>
              <a:rPr lang="en-US" sz="2100" dirty="0"/>
              <a:t>The </a:t>
            </a:r>
            <a:r>
              <a:rPr lang="en-US" sz="2100" u="sng" dirty="0"/>
              <a:t>seriousness</a:t>
            </a:r>
            <a:r>
              <a:rPr lang="en-US" sz="2100" dirty="0"/>
              <a:t> of sin in the eyes of God and the great lengths necessary to remedy it.</a:t>
            </a:r>
          </a:p>
          <a:p>
            <a:pPr lvl="2"/>
            <a:r>
              <a:rPr lang="en-US" sz="2100" dirty="0"/>
              <a:t>The </a:t>
            </a:r>
            <a:r>
              <a:rPr lang="en-US" sz="2100" u="sng" dirty="0"/>
              <a:t>infectious</a:t>
            </a:r>
            <a:r>
              <a:rPr lang="en-US" sz="2100" dirty="0"/>
              <a:t> nature of sin, requiring cleansing even the Holy Place itself (Lev. 16:16).</a:t>
            </a:r>
          </a:p>
          <a:p>
            <a:pPr lvl="2"/>
            <a:r>
              <a:rPr lang="en-US" sz="2100" dirty="0"/>
              <a:t>The very </a:t>
            </a:r>
            <a:r>
              <a:rPr lang="en-US" sz="2100" u="sng" dirty="0"/>
              <a:t>limited</a:t>
            </a:r>
            <a:r>
              <a:rPr lang="en-US" sz="2100" dirty="0"/>
              <a:t> nature of the old covenant to remove sin, as the atoning process was repeated each year (Lev. 16:34; Heb. 9:7-9; 10:3) and could not “take away sins” (Heb. 10:4). </a:t>
            </a:r>
          </a:p>
          <a:p>
            <a:pPr lvl="2"/>
            <a:r>
              <a:rPr lang="en-US" sz="2100" dirty="0"/>
              <a:t>It would not be until the death of the Lamb of God Himself that sin would be truly forgiven (John 1:29; Heb. 9:15-17).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167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E089299-FA6C-632E-7EE8-7FE13E0DC9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721" y="511729"/>
            <a:ext cx="12043298" cy="6005449"/>
          </a:xfrm>
        </p:spPr>
        <p:txBody>
          <a:bodyPr>
            <a:normAutofit/>
          </a:bodyPr>
          <a:lstStyle/>
          <a:p>
            <a:pPr>
              <a:buFont typeface="+mj-lt"/>
              <a:buAutoNum type="romanUcPeriod" startAt="7"/>
            </a:pPr>
            <a:r>
              <a:rPr lang="en-US" u="sng" dirty="0"/>
              <a:t>The Day of Atonement</a:t>
            </a:r>
            <a:r>
              <a:rPr lang="en-US" dirty="0"/>
              <a:t> (Lev. 23:26-32)</a:t>
            </a:r>
          </a:p>
          <a:p>
            <a:pPr lvl="1">
              <a:buFont typeface="+mj-lt"/>
              <a:buAutoNum type="alphaUcPeriod" startAt="5"/>
            </a:pPr>
            <a:r>
              <a:rPr lang="en-US" dirty="0"/>
              <a:t>The Day of Atonement served as a type, a symbol and a shadow of things to come.</a:t>
            </a:r>
          </a:p>
          <a:p>
            <a:pPr lvl="1">
              <a:buAutoNum type="alphaUcPeriod" startAt="5"/>
            </a:pPr>
            <a:r>
              <a:rPr lang="en-US" dirty="0"/>
              <a:t>In the death of Christ…</a:t>
            </a:r>
          </a:p>
          <a:p>
            <a:pPr lvl="1">
              <a:buAutoNum type="alphaUcPeriod" startAt="5"/>
            </a:pPr>
            <a:r>
              <a:rPr lang="en-US" dirty="0"/>
              <a:t>There are lessons that we can learn from the Jewish observance of the Day of Atonement.</a:t>
            </a:r>
          </a:p>
          <a:p>
            <a:pPr lvl="2"/>
            <a:r>
              <a:rPr lang="en-US" dirty="0"/>
              <a:t>We are </a:t>
            </a:r>
            <a:r>
              <a:rPr lang="en-US" u="sng" dirty="0"/>
              <a:t>only authorized</a:t>
            </a:r>
            <a:r>
              <a:rPr lang="en-US" dirty="0"/>
              <a:t> to come before God on His terms and in His way (Lev. 16:1-2; 10:1-3).</a:t>
            </a:r>
          </a:p>
          <a:p>
            <a:pPr lvl="2">
              <a:buFont typeface="+mj-lt"/>
              <a:buAutoNum type="arabicPeriod"/>
            </a:pPr>
            <a:r>
              <a:rPr lang="en-US" dirty="0"/>
              <a:t>In order for a sinful people to be made holy, they must follow the plans of the Holy God (Heb. 10:19-22; 12:28-29).</a:t>
            </a:r>
          </a:p>
          <a:p>
            <a:pPr lvl="2">
              <a:buFont typeface="+mj-lt"/>
              <a:buAutoNum type="arabicPeriod"/>
            </a:pPr>
            <a:r>
              <a:rPr lang="en-US" dirty="0"/>
              <a:t>Even in all of the details of this once-a-year atoning for sin, the sin of the people was only covered over until the next year (Lev. 16:34; Heb. 10:3).  </a:t>
            </a:r>
          </a:p>
          <a:p>
            <a:pPr lvl="2">
              <a:buFont typeface="+mj-lt"/>
              <a:buAutoNum type="arabicPeriod"/>
            </a:pPr>
            <a:r>
              <a:rPr lang="en-US" dirty="0"/>
              <a:t>The thought of Jesus’ sacrifice on the cross for our sins ought to afflict our souls (Acts 2:37).</a:t>
            </a:r>
          </a:p>
          <a:p>
            <a:pPr lvl="2">
              <a:buFont typeface="+mj-lt"/>
              <a:buAutoNum type="arabicPeriod"/>
            </a:pPr>
            <a:r>
              <a:rPr lang="en-US" dirty="0"/>
              <a:t>Jesus was our </a:t>
            </a:r>
            <a:r>
              <a:rPr lang="en-US" u="sng" dirty="0"/>
              <a:t>perfect, sinless sacrifice</a:t>
            </a:r>
            <a:r>
              <a:rPr lang="en-US" dirty="0"/>
              <a:t> (Heb. 4:15; 1 Pet. 2:22). He did not need to offer a sacrifice for His own sins first. </a:t>
            </a:r>
          </a:p>
          <a:p>
            <a:pPr lvl="2">
              <a:buFont typeface="+mj-lt"/>
              <a:buAutoNum type="arabicPeriod"/>
            </a:pPr>
            <a:r>
              <a:rPr lang="en-US" dirty="0"/>
              <a:t>We ought to rejoice, knowing that our sins are fully forgiven, with the price being paid once for all, and our sins are no longer remembered by God (Heb. 8:12; 10:3, 17).</a:t>
            </a:r>
          </a:p>
          <a:p>
            <a:pPr lvl="1">
              <a:buAutoNum type="alphaUcPeriod" startAt="5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40155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902</TotalTime>
  <Words>1243</Words>
  <Application>Microsoft Office PowerPoint</Application>
  <PresentationFormat>Widescreen</PresentationFormat>
  <Paragraphs>66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Sproule</dc:creator>
  <cp:lastModifiedBy>David Sproule</cp:lastModifiedBy>
  <cp:revision>11</cp:revision>
  <dcterms:created xsi:type="dcterms:W3CDTF">2026-02-13T21:35:19Z</dcterms:created>
  <dcterms:modified xsi:type="dcterms:W3CDTF">2026-04-03T23:48:12Z</dcterms:modified>
</cp:coreProperties>
</file>