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5"/>
  </p:notesMasterIdLst>
  <p:sldIdLst>
    <p:sldId id="2387" r:id="rId2"/>
    <p:sldId id="2346" r:id="rId3"/>
    <p:sldId id="2386" r:id="rId4"/>
    <p:sldId id="2381" r:id="rId5"/>
    <p:sldId id="2388" r:id="rId6"/>
    <p:sldId id="2389" r:id="rId7"/>
    <p:sldId id="2390" r:id="rId8"/>
    <p:sldId id="2391" r:id="rId9"/>
    <p:sldId id="2392" r:id="rId10"/>
    <p:sldId id="2393" r:id="rId11"/>
    <p:sldId id="2394" r:id="rId12"/>
    <p:sldId id="2395" r:id="rId13"/>
    <p:sldId id="2396" r:id="rId14"/>
  </p:sldIdLst>
  <p:sldSz cx="12192000" cy="6858000"/>
  <p:notesSz cx="7099300" cy="93853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BC0C57"/>
    <a:srgbClr val="FFFF00"/>
    <a:srgbClr val="FC2E0C"/>
    <a:srgbClr val="FC29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>
        <p:guide orient="horz" pos="2184"/>
        <p:guide pos="38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3162" cy="351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9930" y="4458020"/>
            <a:ext cx="5679440" cy="4223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159" tIns="94159" rIns="94159" bIns="94159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9930" y="4458020"/>
            <a:ext cx="5679440" cy="4223385"/>
          </a:xfrm>
          <a:prstGeom prst="rect">
            <a:avLst/>
          </a:prstGeom>
        </p:spPr>
        <p:txBody>
          <a:bodyPr spcFirstLastPara="1" wrap="square" lIns="94159" tIns="94159" rIns="94159" bIns="94159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4750" cy="351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6128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6C3CE07-F621-AC35-A3FD-0B9A58D40F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17E97B6E-D4B9-8B39-E9B3-7D3F15C22F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BFB9F437-5BA7-D413-ACC8-8F67954058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71838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E3CA4EB-559A-E852-E568-5BEA3AD59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93038FA4-0619-94E9-A495-8D2826E14D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58FADD7-E14A-4CFB-6E86-42CC3EB68B2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372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9413013F-67F6-42A9-A420-524D2CAE7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5E623FA5-B146-5263-DB66-3C2531381A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1AA1E875-C8C0-050A-C1D6-6F9FD0331B6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1730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7D5F0ABD-44F1-391D-6515-E47CEA6DB5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95CC3A2-77EC-E848-DC53-8E5F538D318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55B1AA3-CC6B-402C-620C-6A6914C73A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98849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DF7080B-EB27-6925-E77A-AA4EE3E3F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0561CA5-D025-CDEC-BA27-8518154DAB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1CFE062-38E4-2B42-84BC-DB887BCA131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740335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3560E8F-F651-A6F4-F67C-3E20066E8A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D280FC6-8350-7390-EEDE-333625BE52A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597E100-0E4C-FC0E-9A4F-B6BBDB340D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64489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422BE79-C2BF-E5EC-6407-B93EC3273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F0616F8-9DC4-83CB-A2C9-50410130B5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AB29A637-6DF8-45C6-786A-4F57C92371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19574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0926BFA-DFFC-6D57-278E-8BDE68F6B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7CD2E57-7CD1-A6B4-E214-1F2C9576E88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236F5577-CAA1-A8D3-20CF-67E1E603944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99736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F38A0C2-ADFC-5BF3-25D1-6645518F1E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E3089EB-0F1B-FDDE-890A-AE8E2D4E3AA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22F38DB3-8EE4-9B7B-0396-247B224C6C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69347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952C19C-569E-7BD5-A58C-8E802F6B1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6F17C1A-4A29-539A-B3D1-C208306EFA2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3F15489A-8D37-6570-AE81-62BE4511A17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726028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FB01A7C-FA76-1C65-05AB-424C0377DB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9D3E282F-4188-145D-5D87-EE0C9A7E4B5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28784156-C79B-BEAB-888D-BE0F8BEF3C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820567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6359ED22-3907-0436-0DFE-C7E667367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B7A197DC-CA34-4CB0-2A9D-262A1AB6E1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CBA3DE1A-EE9B-64CF-3E59-EE7367E40B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53773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386238" y="545430"/>
            <a:ext cx="11430000" cy="218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sz="6000" b="1" dirty="0"/>
              <a:t>Biblical Interpretation</a:t>
            </a:r>
            <a:br>
              <a:rPr lang="en-US" sz="1050" b="1" dirty="0"/>
            </a:br>
            <a:br>
              <a:rPr lang="en-US" sz="1050" b="1" dirty="0"/>
            </a:br>
            <a:r>
              <a:rPr lang="en-US" sz="4000" b="1" dirty="0"/>
              <a:t>Final Lesson</a:t>
            </a:r>
            <a:br>
              <a:rPr lang="en-US" sz="5400" b="1" dirty="0"/>
            </a:br>
            <a:endParaRPr lang="en-US" sz="54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6770747" y="3201225"/>
            <a:ext cx="5068328" cy="3183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4800" dirty="0"/>
              <a:t>Palm Beach Lakes</a:t>
            </a:r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endParaRPr lang="en-US" sz="4000" dirty="0"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600" dirty="0"/>
              <a:t>February-April -2026</a:t>
            </a:r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endParaRPr lang="en-US" sz="3600" dirty="0"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200" dirty="0"/>
              <a:t>Dan Jenkins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30032760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4E403F1E-86D0-FE0B-39A7-7FEC9AA63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E14B9F9A-A60A-4F23-9F96-AF0DA7926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E27B55-A62B-482B-1222-3E0649F4B965}"/>
              </a:ext>
            </a:extLst>
          </p:cNvPr>
          <p:cNvSpPr txBox="1"/>
          <p:nvPr/>
        </p:nvSpPr>
        <p:spPr>
          <a:xfrm>
            <a:off x="411998" y="1358619"/>
            <a:ext cx="11475202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Tools are tools, set boundaries when you read a verse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boundary is to carefully ask, “What does the text say?”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Know the meaning of words, 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Know what the Bible says in other places, no contradictions!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center column references, knowing they do not prove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Greek, just knowing Strong’s numbers does not make you a Bible scholar</a:t>
            </a:r>
          </a:p>
        </p:txBody>
      </p:sp>
    </p:spTree>
    <p:extLst>
      <p:ext uri="{BB962C8B-B14F-4D97-AF65-F5344CB8AC3E}">
        <p14:creationId xmlns:p14="http://schemas.microsoft.com/office/powerpoint/2010/main" val="34798101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F6F0DD8-4D16-1F09-E8A6-1B481B94A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9A7EA334-4582-26DB-547B-575543F45B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2DD0FB-A2EA-F388-070F-926969CB54B9}"/>
              </a:ext>
            </a:extLst>
          </p:cNvPr>
          <p:cNvSpPr txBox="1"/>
          <p:nvPr/>
        </p:nvSpPr>
        <p:spPr>
          <a:xfrm>
            <a:off x="411998" y="1358619"/>
            <a:ext cx="11475202" cy="478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Tools are tools, set boundaries when you read a verse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boundary is to carefully ask, “What does the text say?”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Know the meaning of words, 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Know what the Bible says in other places, no contradictions!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center column references, knowing they do not prove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Greek, just knowing Strong’s numbers does not make you a Bible scholar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study Bibles and commentaries—see the difference in what man says and what God says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3715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457A8C14-1A0B-7529-7609-7E00971E03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48B850DC-7A48-4906-E9F8-86CF1EF46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AAF407-0F8E-7B04-DF58-759866E06D9B}"/>
              </a:ext>
            </a:extLst>
          </p:cNvPr>
          <p:cNvSpPr txBox="1"/>
          <p:nvPr/>
        </p:nvSpPr>
        <p:spPr>
          <a:xfrm>
            <a:off x="411998" y="1358619"/>
            <a:ext cx="11475202" cy="5770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Tools are tools, set boundaries when you read a verse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boundary is to carefully ask, “What does the text say?”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Know the meaning of words, 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Know what the Bible says in other places, no contradictions!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center column references, knowing they do not prove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Greek, just knowing Strong’s numbers does not make you a Bible scholar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study Bibles and commentaries—see the difference in what man says and what God says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ABC’s of verses in context:  After, before and context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i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2700" b="1" i="1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4764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C686C0B5-7C16-F939-CC02-CE5241A27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30E5131D-F291-8529-9DFD-5071E4D26F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579A75-8173-814C-7330-049AF62EF5CD}"/>
              </a:ext>
            </a:extLst>
          </p:cNvPr>
          <p:cNvSpPr txBox="1"/>
          <p:nvPr/>
        </p:nvSpPr>
        <p:spPr>
          <a:xfrm>
            <a:off x="411998" y="1358619"/>
            <a:ext cx="11475202" cy="62632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Tools are tools, set boundaries when you read a verse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boundary is to carefully ask, “What does the text say?”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Know the meaning of words, 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Know what the Bible says in other places, no contradictions!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center column references, knowing they do not prove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Greek, just knowing Strong’s numbers does not make you a Bible scholar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use of study Bibles and commentaries—see the difference in what man says and what God says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ABC’s of verses in context:  After, before and context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Read the text again and use your brain! 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i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2700" b="1" i="1" dirty="0">
                <a:solidFill>
                  <a:srgbClr val="FFFF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28159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DD1CF90E-64A5-08CD-BD8B-E83D9AC2D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6E77D43D-2464-B5D6-E294-E33E26054C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Review of Previous Study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21B7FE4-BA88-7BF4-68E7-502900805272}"/>
              </a:ext>
            </a:extLst>
          </p:cNvPr>
          <p:cNvSpPr txBox="1"/>
          <p:nvPr/>
        </p:nvSpPr>
        <p:spPr>
          <a:xfrm>
            <a:off x="411998" y="1467571"/>
            <a:ext cx="11475202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Because of Answering Macedonian Calls, I have missed being here for the entire study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Thankfulness to others and their emphasis on two testaments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This study design for those who really respect the Bible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Bible is an inspired revelation (in every word) and is eternally  understandable and uniformly directs the path of God to all.  </a:t>
            </a:r>
          </a:p>
        </p:txBody>
      </p:sp>
    </p:spTree>
    <p:extLst>
      <p:ext uri="{BB962C8B-B14F-4D97-AF65-F5344CB8AC3E}">
        <p14:creationId xmlns:p14="http://schemas.microsoft.com/office/powerpoint/2010/main" val="150724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1EF45647-4935-3F3A-DAC3-E07D4BF7DD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7F42906C-6353-F01E-A367-A84281D60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2783" y="365378"/>
            <a:ext cx="9514417" cy="14593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Interpreting the Bible—</a:t>
            </a:r>
          </a:p>
          <a:p>
            <a:pPr algn="ctr">
              <a:spcBef>
                <a:spcPts val="100"/>
              </a:spcBef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Seven Fundamental Questions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54EF1A6-8E6F-DA5A-B898-2208A559A122}"/>
              </a:ext>
            </a:extLst>
          </p:cNvPr>
          <p:cNvSpPr txBox="1"/>
          <p:nvPr/>
        </p:nvSpPr>
        <p:spPr>
          <a:xfrm>
            <a:off x="411998" y="2029041"/>
            <a:ext cx="11475202" cy="670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WHAT does it say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WHO says it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TO WHOM are the words written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WHEN is it said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WHERE is it said, in which testament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WHY is it said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Simply ask:  HOW is it said 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500" b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3200" b="1" i="1" dirty="0">
                <a:solidFill>
                  <a:srgbClr val="FFFF00"/>
                </a:solidFill>
              </a:rPr>
              <a:t>Read a verse, apply these questions to what  you read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bg1"/>
              </a:solidFill>
            </a:endParaRP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000" b="1" dirty="0">
              <a:solidFill>
                <a:schemeClr val="bg1"/>
              </a:solidFill>
            </a:endParaRPr>
          </a:p>
          <a:p>
            <a:pPr algn="ctr">
              <a:spcAft>
                <a:spcPts val="600"/>
              </a:spcAft>
              <a:buClr>
                <a:schemeClr val="bg1"/>
              </a:buClr>
            </a:pPr>
            <a:r>
              <a:rPr lang="en-US" sz="3200" b="1" i="1" dirty="0">
                <a:solidFill>
                  <a:srgbClr val="FFFF00"/>
                </a:solidFill>
              </a:rPr>
              <a:t>Read a verse, apply these questions to what  you read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522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EED6C6F7-2EF4-7E95-29C8-5DE4A9C7F7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93B6EC87-B912-F8E7-EA1B-94519839DF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326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A479F201-16E9-E8D8-5C74-3797C9B8E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1F501F2F-9FC4-D939-04E3-E5F0948C9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57407B-6102-700D-054C-9D3ABEAE993B}"/>
              </a:ext>
            </a:extLst>
          </p:cNvPr>
          <p:cNvSpPr txBox="1"/>
          <p:nvPr/>
        </p:nvSpPr>
        <p:spPr>
          <a:xfrm>
            <a:off x="411998" y="1358619"/>
            <a:ext cx="1147520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Tools are tools, set boundaries when you read a verse</a:t>
            </a:r>
          </a:p>
        </p:txBody>
      </p:sp>
    </p:spTree>
    <p:extLst>
      <p:ext uri="{BB962C8B-B14F-4D97-AF65-F5344CB8AC3E}">
        <p14:creationId xmlns:p14="http://schemas.microsoft.com/office/powerpoint/2010/main" val="1528716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1E0B770-9D7C-5D81-E21F-2651B6473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823AEA4C-7ABD-CB42-B1AB-F3EB219850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C083DB7-799D-32D4-D688-791BC634FBBB}"/>
              </a:ext>
            </a:extLst>
          </p:cNvPr>
          <p:cNvSpPr txBox="1"/>
          <p:nvPr/>
        </p:nvSpPr>
        <p:spPr>
          <a:xfrm>
            <a:off x="411998" y="1358619"/>
            <a:ext cx="11475202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Tools are tools, set boundaries when you read a verse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boundary is to carefully ask, “What does the text say?”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6971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C2BA67FC-6305-49B3-822F-3AA9D570CB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B70ED94A-0B50-0411-BF7D-010380C00D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F2F1A2-5247-48C1-03B8-63154B21CF75}"/>
              </a:ext>
            </a:extLst>
          </p:cNvPr>
          <p:cNvSpPr txBox="1"/>
          <p:nvPr/>
        </p:nvSpPr>
        <p:spPr>
          <a:xfrm>
            <a:off x="411998" y="1358619"/>
            <a:ext cx="11475202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Tools are tools, set boundaries when you read a verse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boundary is to carefully ask, “What does the text say?”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Know the meaning of words, use a dictionary</a:t>
            </a:r>
          </a:p>
        </p:txBody>
      </p:sp>
    </p:spTree>
    <p:extLst>
      <p:ext uri="{BB962C8B-B14F-4D97-AF65-F5344CB8AC3E}">
        <p14:creationId xmlns:p14="http://schemas.microsoft.com/office/powerpoint/2010/main" val="3139576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E5573C22-08EF-B19C-3902-806083AEF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05FAEF51-0032-16A0-6F37-E4FBFEB282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9C6B2B-E058-2D93-F860-0E2F205CE6FF}"/>
              </a:ext>
            </a:extLst>
          </p:cNvPr>
          <p:cNvSpPr txBox="1"/>
          <p:nvPr/>
        </p:nvSpPr>
        <p:spPr>
          <a:xfrm>
            <a:off x="411998" y="1358619"/>
            <a:ext cx="11475202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Tools are tools, set boundaries when you read a verse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boundary is to carefully ask, “What does the text say?”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Know the meaning of words, 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Know what the Bible says in other places, no contradictions!</a:t>
            </a:r>
          </a:p>
        </p:txBody>
      </p:sp>
    </p:spTree>
    <p:extLst>
      <p:ext uri="{BB962C8B-B14F-4D97-AF65-F5344CB8AC3E}">
        <p14:creationId xmlns:p14="http://schemas.microsoft.com/office/powerpoint/2010/main" val="3315732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A3EFC18C-3FC8-D48C-1122-7974DCABC6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910F374B-77B1-768F-C821-D8EE7A3BE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to Help Interpret </a:t>
            </a:r>
            <a:r>
              <a:rPr lang="en-US" altLang="en-US" sz="4400" b="1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Bible</a:t>
            </a:r>
            <a:endParaRPr lang="en-US" altLang="en-US" sz="44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BC2843-46CE-4F75-87EE-2D676CB79D2D}"/>
              </a:ext>
            </a:extLst>
          </p:cNvPr>
          <p:cNvSpPr txBox="1"/>
          <p:nvPr/>
        </p:nvSpPr>
        <p:spPr>
          <a:xfrm>
            <a:off x="411998" y="1358619"/>
            <a:ext cx="11475202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Tools are tools, set boundaries when you read a verse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The boundary is to carefully ask, “What does the text say?”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Know the meaning of words, use a dictionary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Know what the Bible says in other places, no contradictions!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Use center column references, knowing they do not prove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2700" b="1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946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771</Words>
  <Application>Microsoft Office PowerPoint</Application>
  <PresentationFormat>Widescreen</PresentationFormat>
  <Paragraphs>85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Cambria</vt:lpstr>
      <vt:lpstr>Office Theme</vt:lpstr>
      <vt:lpstr>Biblical Interpretation  Final Lesson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David Sproule</cp:lastModifiedBy>
  <cp:revision>4</cp:revision>
  <cp:lastPrinted>2025-06-01T11:51:02Z</cp:lastPrinted>
  <dcterms:modified xsi:type="dcterms:W3CDTF">2026-04-05T12:37:14Z</dcterms:modified>
</cp:coreProperties>
</file>