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79" r:id="rId4"/>
    <p:sldId id="281" r:id="rId5"/>
    <p:sldId id="28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831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2" d="100"/>
          <a:sy n="92" d="100"/>
        </p:scale>
        <p:origin x="25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0C096-31A4-5719-4C57-50D1B4F431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C42264-25D8-DD1B-4A31-9ED09AB16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3B19AC-BF74-2BEB-0B91-E9F1F93B5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07114-8D60-4E01-8DF6-7FCF63BC928D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DFBBAF-3A5F-7ADF-DA5B-AEC44AA06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E2624D-AEA2-B912-052E-BC1977331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D0A39-7FF7-43E6-8908-C291231FC577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A close-up of scrolls of parchment&#10;&#10;Description automatically generated">
            <a:extLst>
              <a:ext uri="{FF2B5EF4-FFF2-40B4-BE49-F238E27FC236}">
                <a16:creationId xmlns:a16="http://schemas.microsoft.com/office/drawing/2014/main" id="{F7A232AB-C518-C7E0-2E38-1C35A67BE65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540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D4984-2C74-F38C-9578-0D2903463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8B241B7-5749-61BF-1A18-8B8D7CB07A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A4CD22-9AE5-1E6E-D169-4B8209CB47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43D0DB-AEAE-5BA4-773E-FB9DF9156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07114-8D60-4E01-8DF6-7FCF63BC928D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C70480-E83A-00C5-1945-08D640A31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F6D9EA-4533-A1F8-8923-52B287740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D0A39-7FF7-43E6-8908-C291231FC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293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F4390-36AA-7794-1E44-0FFAADA1D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1ADAB3-0B97-FCCC-73E4-6798680897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0564BD-0DF5-12A7-4F56-47FC998C9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07114-8D60-4E01-8DF6-7FCF63BC928D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4A0265-C77E-9619-63C2-42A34B55E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CE6DCB-DE49-D2BF-2D89-4F40240F3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D0A39-7FF7-43E6-8908-C291231FC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3310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BCCF792-186B-12D1-6214-6E124876E3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06C671-B0EA-D816-A945-D4D3A501BE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233738-7434-68FF-1529-9701B11F2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07114-8D60-4E01-8DF6-7FCF63BC928D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C6633C-9656-95FC-52F9-3FE3AB7D1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8A37FF-2F57-14BA-FAFC-66A6471F6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D0A39-7FF7-43E6-8908-C291231FC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176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brown rectangle with white lines&#10;&#10;Description automatically generated">
            <a:extLst>
              <a:ext uri="{FF2B5EF4-FFF2-40B4-BE49-F238E27FC236}">
                <a16:creationId xmlns:a16="http://schemas.microsoft.com/office/drawing/2014/main" id="{83918376-B646-E431-B1CE-205F081C2E1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3BDFC6-CFAC-E30D-E575-F7079DCBCC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721" y="511729"/>
            <a:ext cx="12043298" cy="5924581"/>
          </a:xfrm>
        </p:spPr>
        <p:txBody>
          <a:bodyPr/>
          <a:lstStyle>
            <a:lvl1pPr marL="461963" indent="-461963">
              <a:buFont typeface="+mj-lt"/>
              <a:buAutoNum type="arabicPeriod"/>
              <a:defRPr b="1">
                <a:solidFill>
                  <a:schemeClr val="bg1"/>
                </a:solidFill>
              </a:defRPr>
            </a:lvl1pPr>
            <a:lvl2pPr marL="860425" indent="-395288">
              <a:buFont typeface="+mj-lt"/>
              <a:buAutoNum type="alphaUcPeriod"/>
              <a:defRPr b="1">
                <a:solidFill>
                  <a:schemeClr val="bg1"/>
                </a:solidFill>
              </a:defRPr>
            </a:lvl2pPr>
            <a:lvl3pPr marL="1260475" indent="-341313">
              <a:buFont typeface="+mj-lt"/>
              <a:buAutoNum type="arabicPeriod"/>
              <a:defRPr b="1">
                <a:solidFill>
                  <a:schemeClr val="bg1"/>
                </a:solidFill>
              </a:defRPr>
            </a:lvl3pPr>
            <a:lvl4pPr marL="1774825" indent="-346075">
              <a:buFont typeface="+mj-lt"/>
              <a:buAutoNum type="alphaLcParenR"/>
              <a:defRPr b="1">
                <a:solidFill>
                  <a:schemeClr val="bg1"/>
                </a:solidFill>
              </a:defRPr>
            </a:lvl4pPr>
            <a:lvl5pPr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16152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brown rectangle with white lines&#10;&#10;Description automatically generated">
            <a:extLst>
              <a:ext uri="{FF2B5EF4-FFF2-40B4-BE49-F238E27FC236}">
                <a16:creationId xmlns:a16="http://schemas.microsoft.com/office/drawing/2014/main" id="{83918376-B646-E431-B1CE-205F081C2E1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3BDFC6-CFAC-E30D-E575-F7079DCBCC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721" y="511729"/>
            <a:ext cx="12043298" cy="5924581"/>
          </a:xfrm>
        </p:spPr>
        <p:txBody>
          <a:bodyPr/>
          <a:lstStyle>
            <a:lvl1pPr marL="514350" indent="-514350">
              <a:buFont typeface="+mj-lt"/>
              <a:buAutoNum type="romanUcPeriod"/>
              <a:defRPr b="1">
                <a:solidFill>
                  <a:schemeClr val="bg1"/>
                </a:solidFill>
              </a:defRPr>
            </a:lvl1pPr>
            <a:lvl2pPr marL="968375" indent="-395288">
              <a:buFont typeface="+mj-lt"/>
              <a:buAutoNum type="alphaUcPeriod"/>
              <a:defRPr b="1">
                <a:solidFill>
                  <a:schemeClr val="bg1"/>
                </a:solidFill>
              </a:defRPr>
            </a:lvl2pPr>
            <a:lvl3pPr marL="1371600" indent="-341313">
              <a:buFont typeface="+mj-lt"/>
              <a:buAutoNum type="arabicPeriod"/>
              <a:defRPr b="1">
                <a:solidFill>
                  <a:schemeClr val="bg1"/>
                </a:solidFill>
              </a:defRPr>
            </a:lvl3pPr>
            <a:lvl4pPr marL="1774825" indent="-346075">
              <a:buFont typeface="+mj-lt"/>
              <a:buAutoNum type="alphaLcParenR"/>
              <a:defRPr b="1">
                <a:solidFill>
                  <a:schemeClr val="bg1"/>
                </a:solidFill>
              </a:defRPr>
            </a:lvl4pPr>
            <a:lvl5pPr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2" name="Picture 1" descr="A brown rectangle with white lines&#10;&#10;Description automatically generated">
            <a:extLst>
              <a:ext uri="{FF2B5EF4-FFF2-40B4-BE49-F238E27FC236}">
                <a16:creationId xmlns:a16="http://schemas.microsoft.com/office/drawing/2014/main" id="{1C6213A1-41DB-5339-B595-7ECF0EABD81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179"/>
          <a:stretch/>
        </p:blipFill>
        <p:spPr>
          <a:xfrm>
            <a:off x="0" y="304804"/>
            <a:ext cx="12192000" cy="4788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272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1152C-E23E-71A4-0CBE-5AAE34937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EB789B-B3E1-05D8-2246-A29013A961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D4FCE8-55F3-AE24-DF25-29CB56064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07114-8D60-4E01-8DF6-7FCF63BC928D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C14B17-6815-A945-D55E-9332B68C7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9AE84E-4309-5690-B8A6-09C446467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D0A39-7FF7-43E6-8908-C291231FC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21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482CF-9CF6-2EA4-C016-E86D10434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6FA129-E02F-8236-4078-4F7FDBC7E4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D15C94-CAC6-DF2A-E897-79B35CA3FE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5B713B-9DD5-BCAE-AB3A-B8A0AA3EF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07114-8D60-4E01-8DF6-7FCF63BC928D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6107C3-D2AE-9329-9A8C-1859961C8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D304C0-A2D6-3A34-F06E-AAEF46221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D0A39-7FF7-43E6-8908-C291231FC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694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AA6824-C7F3-4027-0B40-A2B514FA82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8162B9-8E79-684D-6DA7-71E8D19DB7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F856D4-BD32-A339-9D10-5A346EA7A5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2A2EE9-F09C-A127-BE50-A7C12CBBF6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7E42D7-E9DE-37A7-0409-685B3A3B8F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805495-BF6D-E7E3-AC56-E7F3A0C52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07114-8D60-4E01-8DF6-7FCF63BC928D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3BE27D-9C5A-6E77-D476-E3B6F3497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6CE26E-796A-6306-606A-D3F09679A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D0A39-7FF7-43E6-8908-C291231FC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73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A5865-6451-05E8-540C-908EC0B89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A55E9F-DE49-98B4-7A5A-E71DE41C1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07114-8D60-4E01-8DF6-7FCF63BC928D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8C90CC-E971-1E3C-4C08-DF9D4CF7F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3D4B0A-34B9-1EFA-2B56-82C8C5F99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D0A39-7FF7-43E6-8908-C291231FC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822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4E8D62-2CB7-7A94-D11B-6B9A5AABC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07114-8D60-4E01-8DF6-7FCF63BC928D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8DBE60-7430-1CE6-F582-47DE24689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9A32D1-72D5-32B6-FFEF-3A68E4B13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D0A39-7FF7-43E6-8908-C291231FC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071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21C58-9D81-DEDF-D05B-43D1BC6F5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927527-FBEB-C130-BB94-F3579EECF0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FF51FF-DE46-8C70-00B0-F75646A82E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165F45-2C6D-C23F-BC35-8DDA823EA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07114-8D60-4E01-8DF6-7FCF63BC928D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7E899E-62B7-90A6-C477-92ADB5BC6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3F48EE-B80A-1426-6959-0751FB49A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D0A39-7FF7-43E6-8908-C291231FC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868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D166A1-5478-5E9B-61A1-472DCCC272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DF2188-FF35-FE95-EE8F-ACEEBF4C01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167BEB-1452-AF7C-5165-9BD07C138C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307114-8D60-4E01-8DF6-7FCF63BC928D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36C5AF-0B9F-9BC1-B23B-BBBF963A29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73A6CA-B2A1-764A-49E0-2FE4081AE4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FD0A39-7FF7-43E6-8908-C291231FC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349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4448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E089299-FA6C-632E-7EE8-7FE13E0DC9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721" y="872836"/>
            <a:ext cx="12043298" cy="5563474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This was observed in the seventh month, from the 15</a:t>
            </a:r>
            <a:r>
              <a:rPr lang="en-US" baseline="30000" dirty="0"/>
              <a:t>th</a:t>
            </a:r>
            <a:r>
              <a:rPr lang="en-US" dirty="0"/>
              <a:t> day until the 21</a:t>
            </a:r>
            <a:r>
              <a:rPr lang="en-US" baseline="30000" dirty="0"/>
              <a:t>st</a:t>
            </a:r>
            <a:r>
              <a:rPr lang="en-US" dirty="0"/>
              <a:t> day.</a:t>
            </a:r>
            <a:endParaRPr lang="en-US" sz="2400" dirty="0"/>
          </a:p>
          <a:p>
            <a:pPr marL="457200" indent="-457200">
              <a:buAutoNum type="arabicPeriod"/>
            </a:pPr>
            <a:r>
              <a:rPr lang="en-US" dirty="0"/>
              <a:t>It followed closely after the Feast of Trumpets and the Day of Atonement.</a:t>
            </a:r>
            <a:endParaRPr lang="en-US" sz="2200" dirty="0"/>
          </a:p>
          <a:p>
            <a:pPr marL="457200" indent="-457200">
              <a:buAutoNum type="arabicPeriod"/>
            </a:pPr>
            <a:r>
              <a:rPr lang="en-US" dirty="0"/>
              <a:t>Every Jewish male was to appear before the Lord in Jerusalem (Deut. 16:16).</a:t>
            </a:r>
          </a:p>
          <a:p>
            <a:pPr marL="457200" indent="-457200">
              <a:buAutoNum type="arabicPeriod"/>
            </a:pPr>
            <a:r>
              <a:rPr lang="en-US" dirty="0"/>
              <a:t>The feast emphasized gratitude for the provision of the Lord.</a:t>
            </a:r>
          </a:p>
          <a:p>
            <a:pPr marL="911225" lvl="1" indent="-457200">
              <a:buFont typeface="+mj-lt"/>
              <a:buAutoNum type="alphaLcParenR"/>
            </a:pPr>
            <a:r>
              <a:rPr lang="en-US" dirty="0"/>
              <a:t>The feast is sometimes called “The Feast of Ingathering” (Ex. 23:16; 34:22).</a:t>
            </a:r>
          </a:p>
          <a:p>
            <a:pPr marL="911225" lvl="1" indent="-457200">
              <a:buFont typeface="+mj-lt"/>
              <a:buAutoNum type="alphaLcParenR"/>
            </a:pPr>
            <a:r>
              <a:rPr lang="en-US" dirty="0"/>
              <a:t>It marked the end of the harvest season (Ex. 23:16). </a:t>
            </a:r>
          </a:p>
          <a:p>
            <a:pPr marL="911225" lvl="1" indent="-457200">
              <a:buFont typeface="+mj-lt"/>
              <a:buAutoNum type="alphaLcParenR"/>
            </a:pPr>
            <a:r>
              <a:rPr lang="en-US" dirty="0"/>
              <a:t>It celebrated God’s provision and blessing in the land.</a:t>
            </a:r>
          </a:p>
          <a:p>
            <a:pPr marL="911225" lvl="1" indent="-457200">
              <a:buFont typeface="+mj-lt"/>
              <a:buAutoNum type="alphaLcParenR"/>
            </a:pPr>
            <a:r>
              <a:rPr lang="en-US" dirty="0"/>
              <a:t>It was a time of joy and thanksgiving for all the Lord had provided (Deut. 16:15).</a:t>
            </a:r>
          </a:p>
          <a:p>
            <a:pPr marL="911225" lvl="1" indent="-457200">
              <a:buFont typeface="+mj-lt"/>
              <a:buAutoNum type="alphaLcParenR"/>
            </a:pPr>
            <a:r>
              <a:rPr lang="en-US" dirty="0"/>
              <a:t>Christians need to be intentional about giving thanks to God for all of His bountiful blessings (1 Thess. 5:18; Eph. 5:20; Col. 3:15, 17; Heb. 13:15).</a:t>
            </a:r>
          </a:p>
          <a:p>
            <a:pPr marL="911225" lvl="1" indent="-457200">
              <a:buFont typeface="+mj-lt"/>
              <a:buAutoNum type="alphaLcParenR"/>
            </a:pPr>
            <a:r>
              <a:rPr lang="en-US" dirty="0"/>
              <a:t>	Christians need to remember that God always provides (Matt. 6:11, 33; Eph. 1:3).</a:t>
            </a:r>
          </a:p>
          <a:p>
            <a:pPr marL="911225" lvl="1" indent="-457200">
              <a:buAutoNum type="alphaLcParenR"/>
            </a:pP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44ACCBF-4F13-35AC-8A17-079FE27C8CE0}"/>
              </a:ext>
            </a:extLst>
          </p:cNvPr>
          <p:cNvSpPr txBox="1"/>
          <p:nvPr/>
        </p:nvSpPr>
        <p:spPr>
          <a:xfrm>
            <a:off x="147484" y="78659"/>
            <a:ext cx="118675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Feast of Tabernacles (Lev. 23:33-43)</a:t>
            </a:r>
          </a:p>
        </p:txBody>
      </p:sp>
    </p:spTree>
    <p:extLst>
      <p:ext uri="{BB962C8B-B14F-4D97-AF65-F5344CB8AC3E}">
        <p14:creationId xmlns:p14="http://schemas.microsoft.com/office/powerpoint/2010/main" val="640461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E089299-FA6C-632E-7EE8-7FE13E0DC9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721" y="872836"/>
            <a:ext cx="12043298" cy="5563474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5"/>
            </a:pPr>
            <a:r>
              <a:rPr lang="en-US" dirty="0"/>
              <a:t>The feast emphasized joyous worship and sacrifice to God.</a:t>
            </a:r>
          </a:p>
          <a:p>
            <a:pPr marL="911225" lvl="1" indent="-457200">
              <a:buFont typeface="+mj-lt"/>
              <a:buAutoNum type="alphaLcParenR"/>
            </a:pPr>
            <a:r>
              <a:rPr lang="en-US" dirty="0"/>
              <a:t>The feast lasted seven days (Lev. 23:34-39).</a:t>
            </a:r>
          </a:p>
          <a:p>
            <a:pPr marL="911225" lvl="1" indent="-457200">
              <a:buFont typeface="+mj-lt"/>
              <a:buAutoNum type="alphaLcParenR"/>
            </a:pPr>
            <a:r>
              <a:rPr lang="en-US" dirty="0"/>
              <a:t>Extensive offerings were made every day for seven days (Num. 29:12-34).</a:t>
            </a:r>
          </a:p>
          <a:p>
            <a:pPr marL="911225" lvl="1" indent="-457200">
              <a:buFont typeface="+mj-lt"/>
              <a:buAutoNum type="alphaLcParenR"/>
            </a:pPr>
            <a:r>
              <a:rPr lang="en-US" dirty="0"/>
              <a:t>When Israel returned from bondage, they would rejoice to go back and worship God in Jerusalem during the Feast of Tabernacles (Zech. 14:16-19).</a:t>
            </a:r>
          </a:p>
          <a:p>
            <a:pPr marL="911225" lvl="1" indent="-457200">
              <a:buFont typeface="+mj-lt"/>
              <a:buAutoNum type="alphaLcParenR"/>
            </a:pPr>
            <a:r>
              <a:rPr lang="en-US" dirty="0"/>
              <a:t>Christians need to be joyous worshipers (Heb. 13:15; Eph. 5:19; Jas. 5:13).</a:t>
            </a:r>
          </a:p>
          <a:p>
            <a:pPr marL="457200" indent="-457200">
              <a:buFont typeface="+mj-lt"/>
              <a:buAutoNum type="arabicPeriod" startAt="5"/>
            </a:pP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44ACCBF-4F13-35AC-8A17-079FE27C8CE0}"/>
              </a:ext>
            </a:extLst>
          </p:cNvPr>
          <p:cNvSpPr txBox="1"/>
          <p:nvPr/>
        </p:nvSpPr>
        <p:spPr>
          <a:xfrm>
            <a:off x="147484" y="78659"/>
            <a:ext cx="118675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Feast of Tabernacles (Lev. 23:33-43)</a:t>
            </a:r>
          </a:p>
        </p:txBody>
      </p:sp>
    </p:spTree>
    <p:extLst>
      <p:ext uri="{BB962C8B-B14F-4D97-AF65-F5344CB8AC3E}">
        <p14:creationId xmlns:p14="http://schemas.microsoft.com/office/powerpoint/2010/main" val="2725679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E089299-FA6C-632E-7EE8-7FE13E0DC9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720" y="872836"/>
            <a:ext cx="12117279" cy="5563474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6"/>
            </a:pPr>
            <a:r>
              <a:rPr lang="en-US" dirty="0"/>
              <a:t>The feast focused on dwelling in temporary booths for seven days (23:42-43).</a:t>
            </a:r>
          </a:p>
          <a:p>
            <a:pPr marL="911225" lvl="1" indent="-457200">
              <a:buFont typeface="+mj-lt"/>
              <a:buAutoNum type="alphaLcParenR"/>
            </a:pPr>
            <a:r>
              <a:rPr lang="en-US" dirty="0"/>
              <a:t>These were tents that they built from the trees of their harvest (Lev. 23:40).</a:t>
            </a:r>
          </a:p>
          <a:p>
            <a:pPr marL="911225" lvl="1" indent="-457200">
              <a:buFont typeface="+mj-lt"/>
              <a:buAutoNum type="alphaLcParenR"/>
            </a:pPr>
            <a:r>
              <a:rPr lang="en-US" dirty="0"/>
              <a:t>	Living in tents/booths/tabernacles for a week was a reminder to the Jews:</a:t>
            </a:r>
          </a:p>
          <a:p>
            <a:pPr marL="1314450" lvl="2" indent="-400050">
              <a:buFont typeface="+mj-lt"/>
              <a:buAutoNum type="arabicParenR"/>
            </a:pPr>
            <a:r>
              <a:rPr lang="en-US" sz="2200" dirty="0"/>
              <a:t>Of dwelling in tents when God delivered them out of Egypt (Lev. 23:43).</a:t>
            </a:r>
          </a:p>
          <a:p>
            <a:pPr marL="1314450" lvl="2" indent="-400050">
              <a:buFont typeface="+mj-lt"/>
              <a:buAutoNum type="arabicParenR"/>
            </a:pPr>
            <a:r>
              <a:rPr lang="en-US" sz="2200" dirty="0"/>
              <a:t>Of the provisions and protection of God as they journeyed from Egypt to Canaan.</a:t>
            </a:r>
          </a:p>
          <a:p>
            <a:pPr marL="1314450" lvl="2" indent="-400050">
              <a:buFont typeface="+mj-lt"/>
              <a:buAutoNum type="arabicParenR"/>
            </a:pPr>
            <a:r>
              <a:rPr lang="en-US" sz="2200" dirty="0"/>
              <a:t>Of the days when they wandered in the wilderness and lived in tents for 40 years. </a:t>
            </a:r>
          </a:p>
          <a:p>
            <a:pPr marL="911225" lvl="1" indent="-457200">
              <a:buFont typeface="+mj-lt"/>
              <a:buAutoNum type="alphaLcParenR"/>
            </a:pPr>
            <a:r>
              <a:rPr lang="en-US" dirty="0"/>
              <a:t>Christians need to be reminded that we are “sojourners and pilgrims” (1 Pet. 2:11).</a:t>
            </a:r>
          </a:p>
          <a:p>
            <a:pPr marL="1314450" lvl="2" indent="-400050">
              <a:buFont typeface="+mj-lt"/>
              <a:buAutoNum type="arabicParenR"/>
            </a:pPr>
            <a:r>
              <a:rPr lang="en-US" dirty="0"/>
              <a:t>T</a:t>
            </a:r>
            <a:r>
              <a:rPr lang="en-US" sz="2200" dirty="0"/>
              <a:t>his world in which we live is temporary (2 Pet. 3:10-14).</a:t>
            </a:r>
          </a:p>
          <a:p>
            <a:pPr marL="1314450" lvl="2" indent="-400050">
              <a:buFont typeface="+mj-lt"/>
              <a:buAutoNum type="arabicParenR"/>
            </a:pPr>
            <a:r>
              <a:rPr lang="en-US" sz="2200" dirty="0"/>
              <a:t>Our “citizenship is in heaven” (Phil. 3:20-21).</a:t>
            </a:r>
          </a:p>
          <a:p>
            <a:pPr marL="1314450" lvl="2" indent="-400050">
              <a:buFont typeface="+mj-lt"/>
              <a:buAutoNum type="arabicParenR"/>
            </a:pPr>
            <a:r>
              <a:rPr lang="en-US" sz="2200" dirty="0"/>
              <a:t>We have the promise of “a better, that is, a heavenly country” (Heb. 11:8-10, 13-16).</a:t>
            </a:r>
          </a:p>
          <a:p>
            <a:pPr marL="911225" lvl="1" indent="-457200">
              <a:buFont typeface="+mj-lt"/>
              <a:buAutoNum type="alphaLcParenR"/>
            </a:pPr>
            <a:r>
              <a:rPr lang="en-US" dirty="0"/>
              <a:t>	Christians need to be reminded that life is temporary. </a:t>
            </a:r>
          </a:p>
          <a:p>
            <a:pPr marL="1314450" lvl="2" indent="-400050">
              <a:buFont typeface="+mj-lt"/>
              <a:buAutoNum type="arabicParenR"/>
            </a:pPr>
            <a:r>
              <a:rPr lang="en-US" sz="2100" dirty="0"/>
              <a:t>Our bodies are tents (2 Pet. 1:13-14). There is an eternal “building” in heaven (2 Cor. 4:16-5:11).</a:t>
            </a:r>
          </a:p>
          <a:p>
            <a:pPr marL="911225" lvl="1" indent="-457200">
              <a:buFont typeface="+mj-lt"/>
              <a:buAutoNum type="alphaLcParenR"/>
            </a:pPr>
            <a:r>
              <a:rPr lang="en-US" dirty="0"/>
              <a:t>Christians need to be reminded that we must live differently. </a:t>
            </a:r>
          </a:p>
          <a:p>
            <a:pPr marL="1314450" lvl="2" indent="-400050">
              <a:buFont typeface="+mj-lt"/>
              <a:buAutoNum type="arabicParenR"/>
            </a:pPr>
            <a:r>
              <a:rPr lang="en-US" sz="2200" dirty="0"/>
              <a:t>All of this must impact the way we live on a daily basis (1 Pet. 2:11; 2 Pet. 3:11-14).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44ACCBF-4F13-35AC-8A17-079FE27C8CE0}"/>
              </a:ext>
            </a:extLst>
          </p:cNvPr>
          <p:cNvSpPr txBox="1"/>
          <p:nvPr/>
        </p:nvSpPr>
        <p:spPr>
          <a:xfrm>
            <a:off x="147484" y="78659"/>
            <a:ext cx="118675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Feast of Tabernacles (Lev. 23:33-43)</a:t>
            </a:r>
          </a:p>
        </p:txBody>
      </p:sp>
    </p:spTree>
    <p:extLst>
      <p:ext uri="{BB962C8B-B14F-4D97-AF65-F5344CB8AC3E}">
        <p14:creationId xmlns:p14="http://schemas.microsoft.com/office/powerpoint/2010/main" val="3908464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E089299-FA6C-632E-7EE8-7FE13E0DC9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720" y="872835"/>
            <a:ext cx="12117279" cy="5716223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7"/>
            </a:pPr>
            <a:r>
              <a:rPr lang="en-US" dirty="0"/>
              <a:t>The feast had a historical emphasis when Israel restored it after captivity.</a:t>
            </a:r>
          </a:p>
          <a:p>
            <a:pPr marL="911225" lvl="1" indent="-457200">
              <a:buFont typeface="+mj-lt"/>
              <a:buAutoNum type="alphaLcParenR"/>
            </a:pPr>
            <a:r>
              <a:rPr lang="en-US" dirty="0"/>
              <a:t>Ezra read from the Law. They discovered the command for Tabernacles (Neh. 8:1-14).</a:t>
            </a:r>
          </a:p>
          <a:p>
            <a:pPr marL="911225" lvl="1" indent="-457200">
              <a:buFont typeface="+mj-lt"/>
              <a:buAutoNum type="alphaLcParenR"/>
            </a:pPr>
            <a:r>
              <a:rPr lang="en-US" dirty="0"/>
              <a:t>The people realized they had not been properly observing the Feast (8:14).</a:t>
            </a:r>
          </a:p>
          <a:p>
            <a:pPr marL="911225" lvl="1" indent="-457200">
              <a:buFont typeface="+mj-lt"/>
              <a:buAutoNum type="alphaLcParenR"/>
            </a:pPr>
            <a:r>
              <a:rPr lang="en-US" dirty="0"/>
              <a:t>They immediately obeyed (8:16-17), rebuilt booths and kept the feast.</a:t>
            </a:r>
          </a:p>
          <a:p>
            <a:pPr marL="911225" lvl="1" indent="-457200">
              <a:buFont typeface="+mj-lt"/>
              <a:buAutoNum type="alphaLcParenR"/>
            </a:pPr>
            <a:r>
              <a:rPr lang="en-US" dirty="0"/>
              <a:t>	Wherever man has strayed, it is critical to restore what God originally commanded.</a:t>
            </a:r>
          </a:p>
          <a:p>
            <a:pPr marL="1314450" lvl="2" indent="-400050">
              <a:buFont typeface="+mj-lt"/>
              <a:buAutoNum type="arabicParenR"/>
            </a:pPr>
            <a:r>
              <a:rPr lang="en-US" sz="2200" dirty="0"/>
              <a:t>That same principle applies today to:</a:t>
            </a:r>
          </a:p>
          <a:p>
            <a:pPr lvl="3" indent="-403225">
              <a:buFont typeface="+mj-lt"/>
              <a:buAutoNum type="alphaLcPeriod"/>
            </a:pPr>
            <a:r>
              <a:rPr lang="en-US" sz="2200" dirty="0"/>
              <a:t>Restoring New Testament Christianity (Matt. 16:18-19).</a:t>
            </a:r>
          </a:p>
          <a:p>
            <a:pPr lvl="3" indent="-403225">
              <a:buFont typeface="+mj-lt"/>
              <a:buAutoNum type="alphaLcPeriod"/>
            </a:pPr>
            <a:r>
              <a:rPr lang="en-US" sz="2200" dirty="0"/>
              <a:t>Following the pattern (2 Tim. 1:13).</a:t>
            </a:r>
          </a:p>
          <a:p>
            <a:pPr lvl="3" indent="-403225">
              <a:buFont typeface="+mj-lt"/>
              <a:buAutoNum type="alphaLcPeriod"/>
            </a:pPr>
            <a:r>
              <a:rPr lang="en-US" sz="2200" dirty="0"/>
              <a:t>Not adding or subtracting (Rev. 22:18-19).</a:t>
            </a:r>
          </a:p>
          <a:p>
            <a:pPr indent="-403225">
              <a:buFont typeface="+mj-lt"/>
              <a:buAutoNum type="arabicPeriod" startAt="7"/>
            </a:pPr>
            <a:r>
              <a:rPr lang="en-US" dirty="0"/>
              <a:t>The Feast of Tabernacles is seen in the New Testament (John 7:1-10).</a:t>
            </a:r>
          </a:p>
          <a:p>
            <a:pPr marL="1022350" lvl="1" indent="-457200">
              <a:buFont typeface="+mj-lt"/>
              <a:buAutoNum type="alphaLcParenR"/>
            </a:pPr>
            <a:r>
              <a:rPr lang="en-US" sz="2300" dirty="0"/>
              <a:t>Jesus attended this feast (John 7:2, 10)</a:t>
            </a:r>
          </a:p>
          <a:p>
            <a:pPr marL="1022350" lvl="1" indent="-457200">
              <a:buFont typeface="+mj-lt"/>
              <a:buAutoNum type="alphaLcParenR"/>
            </a:pPr>
            <a:r>
              <a:rPr lang="en-US" sz="2300" dirty="0"/>
              <a:t>“Jesus cried out, ‘If anyone thirsts, let him come to Me and drink’” (John 7:37).</a:t>
            </a:r>
          </a:p>
          <a:p>
            <a:pPr marL="1022350" lvl="1" indent="-457200">
              <a:buFont typeface="+mj-lt"/>
              <a:buAutoNum type="alphaLcParenR"/>
            </a:pPr>
            <a:r>
              <a:rPr lang="en-US" sz="2300" dirty="0"/>
              <a:t>In a feast celebrating provision and blessing, Jesus points to Himself as the true source.</a:t>
            </a:r>
          </a:p>
          <a:p>
            <a:pPr indent="-403225">
              <a:buFont typeface="+mj-lt"/>
              <a:buAutoNum type="arabicPeriod" startAt="7"/>
            </a:pPr>
            <a:endParaRPr lang="en-US" sz="3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44ACCBF-4F13-35AC-8A17-079FE27C8CE0}"/>
              </a:ext>
            </a:extLst>
          </p:cNvPr>
          <p:cNvSpPr txBox="1"/>
          <p:nvPr/>
        </p:nvSpPr>
        <p:spPr>
          <a:xfrm>
            <a:off x="147484" y="78659"/>
            <a:ext cx="118675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Feast of Tabernacles (Lev. 23:33-43)</a:t>
            </a:r>
          </a:p>
        </p:txBody>
      </p:sp>
    </p:spTree>
    <p:extLst>
      <p:ext uri="{BB962C8B-B14F-4D97-AF65-F5344CB8AC3E}">
        <p14:creationId xmlns:p14="http://schemas.microsoft.com/office/powerpoint/2010/main" val="2651027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0"/>
                            </p:stCondLst>
                            <p:childTnLst>
                              <p:par>
                                <p:cTn id="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1149</TotalTime>
  <Words>696</Words>
  <Application>Microsoft Office PowerPoint</Application>
  <PresentationFormat>Widescreen</PresentationFormat>
  <Paragraphs>46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Cambria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Sproule</dc:creator>
  <cp:lastModifiedBy>David Sproule</cp:lastModifiedBy>
  <cp:revision>14</cp:revision>
  <dcterms:created xsi:type="dcterms:W3CDTF">2026-02-13T21:35:19Z</dcterms:created>
  <dcterms:modified xsi:type="dcterms:W3CDTF">2026-04-15T22:50:55Z</dcterms:modified>
</cp:coreProperties>
</file>