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0" r:id="rId4"/>
    <p:sldId id="271" r:id="rId5"/>
    <p:sldId id="273" r:id="rId6"/>
    <p:sldId id="269" r:id="rId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52F25"/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B6E29C84-177B-C23A-3BCE-B43FC68C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1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1B4F703C-8CA2-E7FB-2B37-DF1E98F15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7531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erson's foot&#10;&#10;Description automatically generated">
            <a:extLst>
              <a:ext uri="{FF2B5EF4-FFF2-40B4-BE49-F238E27FC236}">
                <a16:creationId xmlns:a16="http://schemas.microsoft.com/office/drawing/2014/main" id="{138A39E4-AB96-4151-EEF7-6B02173B4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478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ACFC50E7-AC7A-81AF-643A-E966A38C45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67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B3883D58-732F-D11A-7E65-1A08F4971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6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6162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94" r:id="rId3"/>
    <p:sldLayoutId id="2147483695" r:id="rId4"/>
    <p:sldLayoutId id="2147483696" r:id="rId5"/>
    <p:sldLayoutId id="2147483693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B7222EB-3015-EF02-D9CE-639E4647C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69"/>
          <a:stretch/>
        </p:blipFill>
        <p:spPr>
          <a:xfrm>
            <a:off x="504" y="283"/>
            <a:ext cx="12190992" cy="4596655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2F57864-78B4-F165-55DA-419F9EF36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955164" cy="5111576"/>
          </a:xfrm>
        </p:spPr>
        <p:txBody>
          <a:bodyPr>
            <a:normAutofit/>
          </a:bodyPr>
          <a:lstStyle/>
          <a:p>
            <a:r>
              <a:rPr lang="en-US" dirty="0"/>
              <a:t>The mustard seed was used proverbially for significant growth (Matt. 13:31-32)</a:t>
            </a:r>
          </a:p>
          <a:p>
            <a:r>
              <a:rPr lang="en-US" dirty="0"/>
              <a:t>Jesus had rebuked the disciples many times for “little faith” </a:t>
            </a:r>
            <a:br>
              <a:rPr lang="en-US" dirty="0"/>
            </a:br>
            <a:r>
              <a:rPr lang="en-US" dirty="0"/>
              <a:t>(Matt. 6:30; 8:26; 14:31; 16:8)</a:t>
            </a:r>
          </a:p>
          <a:p>
            <a:r>
              <a:rPr lang="en-US" dirty="0"/>
              <a:t>Jesus emphasized the need for that small faith to grow </a:t>
            </a:r>
            <a:br>
              <a:rPr lang="en-US" dirty="0"/>
            </a:br>
            <a:r>
              <a:rPr lang="en-US" dirty="0"/>
              <a:t>(Matt. 8:26; Heb. 5:12)</a:t>
            </a:r>
          </a:p>
          <a:p>
            <a:r>
              <a:rPr lang="en-US" dirty="0"/>
              <a:t>Building real faith is a life-long learning and growing experience </a:t>
            </a:r>
            <a:br>
              <a:rPr lang="en-US" dirty="0"/>
            </a:br>
            <a:r>
              <a:rPr lang="en-US" dirty="0"/>
              <a:t>(2 Pet. 1:5-11)</a:t>
            </a:r>
          </a:p>
        </p:txBody>
      </p:sp>
    </p:spTree>
    <p:extLst>
      <p:ext uri="{BB962C8B-B14F-4D97-AF65-F5344CB8AC3E}">
        <p14:creationId xmlns:p14="http://schemas.microsoft.com/office/powerpoint/2010/main" val="1085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 the smallest faith can be powerful in the life of God’s child (Matt. 17:20)</a:t>
            </a:r>
          </a:p>
          <a:p>
            <a:r>
              <a:rPr lang="en-US" dirty="0"/>
              <a:t>Faith is in God, not in self – in God who can do great things </a:t>
            </a:r>
            <a:br>
              <a:rPr lang="en-US" dirty="0"/>
            </a:br>
            <a:r>
              <a:rPr lang="en-US" dirty="0"/>
              <a:t>(Eph. 3:20)</a:t>
            </a:r>
          </a:p>
          <a:p>
            <a:r>
              <a:rPr lang="en-US" dirty="0"/>
              <a:t>We must have full confidence that God is able to do what He has promised (Matt. 9:28; Heb. 10:23; 11:11; Tit. 1:2; 1 Kgs. 8:56)</a:t>
            </a:r>
          </a:p>
          <a:p>
            <a:r>
              <a:rPr lang="en-US" dirty="0"/>
              <a:t>It is the strength of God that makes all things possible </a:t>
            </a:r>
            <a:br>
              <a:rPr lang="en-US" dirty="0"/>
            </a:br>
            <a:r>
              <a:rPr lang="en-US" dirty="0"/>
              <a:t>(Eph. 6:10; Phil. 4:13; Mark 9:23)</a:t>
            </a:r>
          </a:p>
        </p:txBody>
      </p:sp>
    </p:spTree>
    <p:extLst>
      <p:ext uri="{BB962C8B-B14F-4D97-AF65-F5344CB8AC3E}">
        <p14:creationId xmlns:p14="http://schemas.microsoft.com/office/powerpoint/2010/main" val="4778762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Faith in God is essential to please Him (Heb. 11:6)</a:t>
            </a:r>
          </a:p>
          <a:p>
            <a:r>
              <a:rPr lang="en-US" dirty="0"/>
              <a:t>A strong, growing faith is essential to please Him (2 Thess. 1:3)</a:t>
            </a:r>
          </a:p>
          <a:p>
            <a:r>
              <a:rPr lang="en-US" dirty="0"/>
              <a:t>Jesus emphasized that one must “hear” (Mark 4:15, 16, 18, 20)</a:t>
            </a:r>
          </a:p>
          <a:p>
            <a:r>
              <a:rPr lang="en-US" dirty="0"/>
              <a:t>A saving faith requires “hearing the word of God” (Rom. 10:13-17)</a:t>
            </a:r>
          </a:p>
        </p:txBody>
      </p:sp>
    </p:spTree>
    <p:extLst>
      <p:ext uri="{BB962C8B-B14F-4D97-AF65-F5344CB8AC3E}">
        <p14:creationId xmlns:p14="http://schemas.microsoft.com/office/powerpoint/2010/main" val="284785022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746423"/>
            <a:ext cx="11849147" cy="511157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True faith “DOES” more than just “hear” (Jas. 1:22-25; Mt. 7:24-27)</a:t>
            </a:r>
          </a:p>
          <a:p>
            <a:r>
              <a:rPr lang="en-US" dirty="0"/>
              <a:t>Faith is fortified in the DOING of one’s faith (Luke 17:6-10)</a:t>
            </a:r>
          </a:p>
          <a:p>
            <a:r>
              <a:rPr lang="en-US" dirty="0"/>
              <a:t>God commands us to DO many things toward others</a:t>
            </a:r>
          </a:p>
          <a:p>
            <a:pPr lvl="1"/>
            <a:r>
              <a:rPr lang="en-US" dirty="0"/>
              <a:t>Encourage others (1 Thess. 5:11; Heb. 3:13)</a:t>
            </a:r>
          </a:p>
          <a:p>
            <a:pPr lvl="1"/>
            <a:r>
              <a:rPr lang="en-US" dirty="0"/>
              <a:t>Serve others (Gal. 5:13; 1 Pet. 4:9)</a:t>
            </a:r>
          </a:p>
          <a:p>
            <a:pPr lvl="1"/>
            <a:r>
              <a:rPr lang="en-US" dirty="0"/>
              <a:t>Bear one another’s burdens (Gal. 6:2)</a:t>
            </a:r>
          </a:p>
          <a:p>
            <a:pPr lvl="1"/>
            <a:r>
              <a:rPr lang="en-US" dirty="0"/>
              <a:t>Forgive others (Eph. 4:32)</a:t>
            </a:r>
          </a:p>
          <a:p>
            <a:pPr lvl="1"/>
            <a:r>
              <a:rPr lang="en-US" dirty="0"/>
              <a:t>Teach others (2 Tim. 2:2; Heb. 5:12-14)</a:t>
            </a:r>
          </a:p>
          <a:p>
            <a:r>
              <a:rPr lang="en-US" dirty="0"/>
              <a:t>As servants of God, we are “unworthy servants” (17:10; 1 Cor. 4:2)</a:t>
            </a:r>
          </a:p>
          <a:p>
            <a:r>
              <a:rPr lang="en-US" dirty="0"/>
              <a:t>Our faith fortifies stronger and stronger as our obedience moves from “have to” to “want to” (Heb. 8:10; Gal. 2:20)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CE7A5A29-5EBD-654E-D07D-C779910E3683}"/>
              </a:ext>
            </a:extLst>
          </p:cNvPr>
          <p:cNvSpPr/>
          <p:nvPr/>
        </p:nvSpPr>
        <p:spPr>
          <a:xfrm>
            <a:off x="7598664" y="3227854"/>
            <a:ext cx="819642" cy="1999130"/>
          </a:xfrm>
          <a:prstGeom prst="rightBrace">
            <a:avLst>
              <a:gd name="adj1" fmla="val 40183"/>
              <a:gd name="adj2" fmla="val 50000"/>
            </a:avLst>
          </a:prstGeom>
          <a:ln w="57150">
            <a:solidFill>
              <a:schemeClr val="bg1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63500">
                  <a:schemeClr val="tx1"/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A26A2-A7B6-BAD2-2E82-0ED89E8696DE}"/>
              </a:ext>
            </a:extLst>
          </p:cNvPr>
          <p:cNvSpPr txBox="1"/>
          <p:nvPr/>
        </p:nvSpPr>
        <p:spPr>
          <a:xfrm>
            <a:off x="8513064" y="3416864"/>
            <a:ext cx="3572919" cy="162781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ffectLst>
            <a:glow rad="63500">
              <a:schemeClr val="tx1"/>
            </a:glow>
          </a:effectLst>
        </p:spPr>
        <p:txBody>
          <a:bodyPr wrap="square" tIns="137160" bIns="13716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Weak faith: “I have to”</a:t>
            </a:r>
          </a:p>
          <a:p>
            <a:pPr>
              <a:lnSpc>
                <a:spcPct val="125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Growing faith: “I ought to”</a:t>
            </a:r>
          </a:p>
          <a:p>
            <a:pPr>
              <a:lnSpc>
                <a:spcPct val="125000"/>
              </a:lnSpc>
            </a:pPr>
            <a:r>
              <a:rPr lang="en-US" sz="24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Strong faith: “I want to”</a:t>
            </a:r>
          </a:p>
        </p:txBody>
      </p:sp>
    </p:spTree>
    <p:extLst>
      <p:ext uri="{BB962C8B-B14F-4D97-AF65-F5344CB8AC3E}">
        <p14:creationId xmlns:p14="http://schemas.microsoft.com/office/powerpoint/2010/main" val="18979505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C285F-ACBF-498C-D070-90C5C43B0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You must believe that Jesus is the Son of God (John 8:24)</a:t>
            </a:r>
          </a:p>
          <a:p>
            <a:r>
              <a:rPr lang="en-US" sz="3400" dirty="0"/>
              <a:t>You must repent of your sins and turn toward God (Luke 13:3)</a:t>
            </a:r>
          </a:p>
          <a:p>
            <a:r>
              <a:rPr lang="en-US" sz="3400" dirty="0"/>
              <a:t>You must confess your faith in Jesus Christ </a:t>
            </a:r>
            <a:r>
              <a:rPr lang="en-US" sz="3400"/>
              <a:t>(Romans </a:t>
            </a:r>
            <a:r>
              <a:rPr lang="en-US" sz="3400" dirty="0"/>
              <a:t>10:9)</a:t>
            </a:r>
          </a:p>
          <a:p>
            <a:r>
              <a:rPr lang="en-US" sz="3400" dirty="0"/>
              <a:t>You must be immersed into Christ (Mark 16:16)</a:t>
            </a:r>
          </a:p>
          <a:p>
            <a:pPr lvl="1"/>
            <a:r>
              <a:rPr lang="en-US" sz="3000" dirty="0"/>
              <a:t>God will forgive you of all sins (Acts 2:38)</a:t>
            </a:r>
          </a:p>
          <a:p>
            <a:pPr lvl="1"/>
            <a:r>
              <a:rPr lang="en-US" sz="3000" dirty="0"/>
              <a:t>God will add you to His church (Acts 2:47)</a:t>
            </a:r>
          </a:p>
          <a:p>
            <a:pPr lvl="1"/>
            <a:r>
              <a:rPr lang="en-US" sz="3000" dirty="0"/>
              <a:t>God will register you in heaven (Hebrews 12:23)</a:t>
            </a:r>
          </a:p>
          <a:p>
            <a:r>
              <a:rPr lang="en-US" sz="3400" dirty="0"/>
              <a:t>You must faithfully obey the commands of God (Matthew 7:21)</a:t>
            </a:r>
          </a:p>
        </p:txBody>
      </p:sp>
    </p:spTree>
    <p:extLst>
      <p:ext uri="{BB962C8B-B14F-4D97-AF65-F5344CB8AC3E}">
        <p14:creationId xmlns:p14="http://schemas.microsoft.com/office/powerpoint/2010/main" val="2581932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4977</TotalTime>
  <Words>497</Words>
  <Application>Microsoft Office PowerPoint</Application>
  <PresentationFormat>Widescreen</PresentationFormat>
  <Paragraphs>33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42</cp:revision>
  <cp:lastPrinted>2025-04-13T18:24:42Z</cp:lastPrinted>
  <dcterms:created xsi:type="dcterms:W3CDTF">2024-12-31T23:52:29Z</dcterms:created>
  <dcterms:modified xsi:type="dcterms:W3CDTF">2026-05-10T20:43:23Z</dcterms:modified>
</cp:coreProperties>
</file>