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3"/>
  </p:notesMasterIdLst>
  <p:sldIdLst>
    <p:sldId id="2387" r:id="rId2"/>
    <p:sldId id="2346" r:id="rId3"/>
    <p:sldId id="2386" r:id="rId4"/>
    <p:sldId id="2400" r:id="rId5"/>
    <p:sldId id="2401" r:id="rId6"/>
    <p:sldId id="2402" r:id="rId7"/>
    <p:sldId id="2403" r:id="rId8"/>
    <p:sldId id="2404" r:id="rId9"/>
    <p:sldId id="2397" r:id="rId10"/>
    <p:sldId id="2405" r:id="rId11"/>
    <p:sldId id="2406" r:id="rId12"/>
    <p:sldId id="2408" r:id="rId13"/>
    <p:sldId id="2409" r:id="rId14"/>
    <p:sldId id="2422" r:id="rId15"/>
    <p:sldId id="2398" r:id="rId16"/>
    <p:sldId id="2410" r:id="rId17"/>
    <p:sldId id="2411" r:id="rId18"/>
    <p:sldId id="2412" r:id="rId19"/>
    <p:sldId id="2413" r:id="rId20"/>
    <p:sldId id="2414" r:id="rId21"/>
    <p:sldId id="2415" r:id="rId22"/>
    <p:sldId id="2416" r:id="rId23"/>
    <p:sldId id="2423" r:id="rId24"/>
    <p:sldId id="2399" r:id="rId25"/>
    <p:sldId id="2417" r:id="rId26"/>
    <p:sldId id="2418" r:id="rId27"/>
    <p:sldId id="2424" r:id="rId28"/>
    <p:sldId id="2419" r:id="rId29"/>
    <p:sldId id="2420" r:id="rId30"/>
    <p:sldId id="2421" r:id="rId31"/>
    <p:sldId id="2362" r:id="rId32"/>
  </p:sldIdLst>
  <p:sldSz cx="12192000" cy="6858000"/>
  <p:notesSz cx="7099300" cy="93853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84" userDrawn="1">
          <p15:clr>
            <a:srgbClr val="A4A3A4"/>
          </p15:clr>
        </p15:guide>
        <p15:guide id="2" pos="388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BC0C57"/>
    <a:srgbClr val="FFFF00"/>
    <a:srgbClr val="FC2E0C"/>
    <a:srgbClr val="FC29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DF1C7E9-2A68-42B7-9478-D21A4C977F10}" v="3" dt="2026-05-17T20:10:33.50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34580"/>
    <p:restoredTop sz="86410"/>
  </p:normalViewPr>
  <p:slideViewPr>
    <p:cSldViewPr snapToGrid="0">
      <p:cViewPr varScale="1">
        <p:scale>
          <a:sx n="92" d="100"/>
          <a:sy n="92" d="100"/>
        </p:scale>
        <p:origin x="108" y="480"/>
      </p:cViewPr>
      <p:guideLst>
        <p:guide orient="horz" pos="2184"/>
        <p:guide pos="388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704850"/>
            <a:ext cx="6253162" cy="3517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09930" y="4458020"/>
            <a:ext cx="5679440" cy="42233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159" tIns="94159" rIns="94159" bIns="94159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709930" y="4458020"/>
            <a:ext cx="5679440" cy="4223385"/>
          </a:xfrm>
          <a:prstGeom prst="rect">
            <a:avLst/>
          </a:prstGeom>
        </p:spPr>
        <p:txBody>
          <a:bodyPr spcFirstLastPara="1" wrap="square" lIns="94159" tIns="94159" rIns="94159" bIns="94159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704850"/>
            <a:ext cx="6254750" cy="3517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861284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AC062549-3E05-1EC3-19A2-71E1C2BBEE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368A3ED0-47C8-604D-E669-39BCEAD5874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6" y="4341931"/>
            <a:ext cx="5483947" cy="4113408"/>
          </a:xfrm>
          <a:prstGeom prst="rect">
            <a:avLst/>
          </a:prstGeom>
        </p:spPr>
        <p:txBody>
          <a:bodyPr spcFirstLastPara="1" wrap="square" lIns="91372" tIns="91372" rIns="91372" bIns="9137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A02B6A95-3E4E-C945-40BC-40AD66A7309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7359071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912DDF31-01E8-6D5A-7175-0295988BB2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1FD3737C-88F1-E97A-6FB0-CDB3A1F3332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6" y="4341931"/>
            <a:ext cx="5483947" cy="4113408"/>
          </a:xfrm>
          <a:prstGeom prst="rect">
            <a:avLst/>
          </a:prstGeom>
        </p:spPr>
        <p:txBody>
          <a:bodyPr spcFirstLastPara="1" wrap="square" lIns="91372" tIns="91372" rIns="91372" bIns="9137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102193A8-9583-0235-0831-E4712DD4B63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3320624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91D8A9F4-DD02-3F9D-8D5F-5A8BA38945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2ECC976F-1D66-85A7-C974-4A7C2FD7016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6" y="4341931"/>
            <a:ext cx="5483947" cy="4113408"/>
          </a:xfrm>
          <a:prstGeom prst="rect">
            <a:avLst/>
          </a:prstGeom>
        </p:spPr>
        <p:txBody>
          <a:bodyPr spcFirstLastPara="1" wrap="square" lIns="91372" tIns="91372" rIns="91372" bIns="91372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2462909B-A11F-ED14-A396-CB5E5ED536D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5556902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A90847CD-71BE-8D4E-4F52-7D3C6E4E49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A9D23DA5-71F1-0650-A09D-66C119CCE6B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6" y="4341931"/>
            <a:ext cx="5483947" cy="4113408"/>
          </a:xfrm>
          <a:prstGeom prst="rect">
            <a:avLst/>
          </a:prstGeom>
        </p:spPr>
        <p:txBody>
          <a:bodyPr spcFirstLastPara="1" wrap="square" lIns="91372" tIns="91372" rIns="91372" bIns="91372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11C8F60D-2BA4-C636-F0E2-06449B70FE6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4148010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BE378642-1CCF-053A-F270-28A766C6D1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71B5E2C2-E596-909C-E956-3DE8B6C72D7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6" y="4341931"/>
            <a:ext cx="5483947" cy="4113408"/>
          </a:xfrm>
          <a:prstGeom prst="rect">
            <a:avLst/>
          </a:prstGeom>
        </p:spPr>
        <p:txBody>
          <a:bodyPr spcFirstLastPara="1" wrap="square" lIns="91372" tIns="91372" rIns="91372" bIns="91372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500E65EF-C877-8DDE-C9FF-BBD74A0F0C7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225344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C8BAEDB9-86F4-97F5-0E6F-0BF2FCAF48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4718C848-2DCC-8222-F3E0-0BF8924EA8C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6" y="4341931"/>
            <a:ext cx="5483947" cy="4113408"/>
          </a:xfrm>
          <a:prstGeom prst="rect">
            <a:avLst/>
          </a:prstGeom>
        </p:spPr>
        <p:txBody>
          <a:bodyPr spcFirstLastPara="1" wrap="square" lIns="91372" tIns="91372" rIns="91372" bIns="9137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D4CCC74C-1A7A-5A07-2811-6DC256AA523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5240633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271D653E-C28A-7AA2-83E5-D1C3DFBC20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D32BE063-9C55-9186-7541-D60423B5C42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6" y="4341931"/>
            <a:ext cx="5483947" cy="4113408"/>
          </a:xfrm>
          <a:prstGeom prst="rect">
            <a:avLst/>
          </a:prstGeom>
        </p:spPr>
        <p:txBody>
          <a:bodyPr spcFirstLastPara="1" wrap="square" lIns="91372" tIns="91372" rIns="91372" bIns="9137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BAC7EC1A-90E7-8517-437D-6D56E0AEF4D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2263451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5040836A-93E9-0F46-D179-874B1DB308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897A9499-12F2-7257-92A8-91CE537A192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6" y="4341931"/>
            <a:ext cx="5483947" cy="4113408"/>
          </a:xfrm>
          <a:prstGeom prst="rect">
            <a:avLst/>
          </a:prstGeom>
        </p:spPr>
        <p:txBody>
          <a:bodyPr spcFirstLastPara="1" wrap="square" lIns="91372" tIns="91372" rIns="91372" bIns="9137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90F338A3-43DB-9A13-9124-18C669B4811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784192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F8E1F4E6-7DF9-B5A0-6171-2C804F8462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269249C2-2761-EABE-8579-F1A8DC1C261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6" y="4341931"/>
            <a:ext cx="5483947" cy="4113408"/>
          </a:xfrm>
          <a:prstGeom prst="rect">
            <a:avLst/>
          </a:prstGeom>
        </p:spPr>
        <p:txBody>
          <a:bodyPr spcFirstLastPara="1" wrap="square" lIns="91372" tIns="91372" rIns="91372" bIns="9137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8DE35D64-CE37-28A9-655C-3B43D6CB7E8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6257187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B11E3961-21F5-2F41-344D-566DD46601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B4FAC2D4-C2FE-430D-AADA-F6009A11FF9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6" y="4341931"/>
            <a:ext cx="5483947" cy="4113408"/>
          </a:xfrm>
          <a:prstGeom prst="rect">
            <a:avLst/>
          </a:prstGeom>
        </p:spPr>
        <p:txBody>
          <a:bodyPr spcFirstLastPara="1" wrap="square" lIns="91372" tIns="91372" rIns="91372" bIns="9137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2D4E9919-A868-4D00-0788-D3479B52C8C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463322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0DF7080B-EB27-6925-E77A-AA4EE3E3FF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20561CA5-D025-CDEC-BA27-8518154DAB5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6" y="4341931"/>
            <a:ext cx="5483947" cy="4113408"/>
          </a:xfrm>
          <a:prstGeom prst="rect">
            <a:avLst/>
          </a:prstGeom>
        </p:spPr>
        <p:txBody>
          <a:bodyPr spcFirstLastPara="1" wrap="square" lIns="91372" tIns="91372" rIns="91372" bIns="9137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71CFE062-38E4-2B42-84BC-DB887BCA131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7403350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EE68643A-B53F-F9D9-66C9-6AB5B3C64C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EAB75FFF-58BC-2AE3-F17E-E3504A927B0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6" y="4341931"/>
            <a:ext cx="5483947" cy="4113408"/>
          </a:xfrm>
          <a:prstGeom prst="rect">
            <a:avLst/>
          </a:prstGeom>
        </p:spPr>
        <p:txBody>
          <a:bodyPr spcFirstLastPara="1" wrap="square" lIns="91372" tIns="91372" rIns="91372" bIns="91372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D6C45E49-C287-552E-B64D-CA93B978B66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9383618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48968F36-DAA2-DC67-288F-745B9F8BB7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F761F1E5-92B0-6313-9334-89C59E73AD5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6" y="4341931"/>
            <a:ext cx="5483947" cy="4113408"/>
          </a:xfrm>
          <a:prstGeom prst="rect">
            <a:avLst/>
          </a:prstGeom>
        </p:spPr>
        <p:txBody>
          <a:bodyPr spcFirstLastPara="1" wrap="square" lIns="91372" tIns="91372" rIns="91372" bIns="9137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449905EA-1263-B0B9-A125-7DC493C0AF9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5501672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3A9F6C78-B347-7169-1FAD-A4A8C31EF9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1044DAC5-B00E-F8FA-6D6B-C222747A095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6" y="4341931"/>
            <a:ext cx="5483947" cy="4113408"/>
          </a:xfrm>
          <a:prstGeom prst="rect">
            <a:avLst/>
          </a:prstGeom>
        </p:spPr>
        <p:txBody>
          <a:bodyPr spcFirstLastPara="1" wrap="square" lIns="91372" tIns="91372" rIns="91372" bIns="9137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24449DD7-BDDE-B5BF-E557-3AE4BCE9481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6392812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CB519ED8-0FB5-5C13-11B8-CA31A1CD80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8A7C022C-2360-4927-6486-A8E0621F542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6" y="4341931"/>
            <a:ext cx="5483947" cy="4113408"/>
          </a:xfrm>
          <a:prstGeom prst="rect">
            <a:avLst/>
          </a:prstGeom>
        </p:spPr>
        <p:txBody>
          <a:bodyPr spcFirstLastPara="1" wrap="square" lIns="91372" tIns="91372" rIns="91372" bIns="9137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D49EBCE7-70C8-B5CB-C004-013C240A6DC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245824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1A596CE4-9A65-1D13-874E-E13EBC1F9E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8D6AF504-12DE-75A4-4A8D-BA532B8DE9D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6" y="4341931"/>
            <a:ext cx="5483947" cy="4113408"/>
          </a:xfrm>
          <a:prstGeom prst="rect">
            <a:avLst/>
          </a:prstGeom>
        </p:spPr>
        <p:txBody>
          <a:bodyPr spcFirstLastPara="1" wrap="square" lIns="91372" tIns="91372" rIns="91372" bIns="9137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AECB8E59-8030-6F20-640C-62C0E42AB9E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6230892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F4E2ACDA-4CF9-7735-BF54-9E466AA7BF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045F3B4A-EA8B-D8D5-7BD9-05361D29996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6" y="4341931"/>
            <a:ext cx="5483947" cy="4113408"/>
          </a:xfrm>
          <a:prstGeom prst="rect">
            <a:avLst/>
          </a:prstGeom>
        </p:spPr>
        <p:txBody>
          <a:bodyPr spcFirstLastPara="1" wrap="square" lIns="91372" tIns="91372" rIns="91372" bIns="9137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94A10570-47D9-80A1-D8A8-3848FD57839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0322353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42E2EC88-1943-2865-6E04-98AC3F18E7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DD2752D0-A42B-FFFF-0C3C-A0FBBC3972F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6" y="4341931"/>
            <a:ext cx="5483947" cy="4113408"/>
          </a:xfrm>
          <a:prstGeom prst="rect">
            <a:avLst/>
          </a:prstGeom>
        </p:spPr>
        <p:txBody>
          <a:bodyPr spcFirstLastPara="1" wrap="square" lIns="91372" tIns="91372" rIns="91372" bIns="9137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D0184AF6-E01A-29E6-06B2-2EDE9ADF363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6462136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0847D355-6129-6213-E182-E71722847E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E4B97279-C1D3-E686-9DD5-914E6C35B7E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6" y="4341931"/>
            <a:ext cx="5483947" cy="4113408"/>
          </a:xfrm>
          <a:prstGeom prst="rect">
            <a:avLst/>
          </a:prstGeom>
        </p:spPr>
        <p:txBody>
          <a:bodyPr spcFirstLastPara="1" wrap="square" lIns="91372" tIns="91372" rIns="91372" bIns="9137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E9E0DC14-6DC7-B99D-3329-62380823083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8389224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11749A9B-C1C6-BEBC-D74A-CDEB25B3B0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2F00786C-A907-BBA5-65A2-FA0D8EBAB65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6" y="4341931"/>
            <a:ext cx="5483947" cy="4113408"/>
          </a:xfrm>
          <a:prstGeom prst="rect">
            <a:avLst/>
          </a:prstGeom>
        </p:spPr>
        <p:txBody>
          <a:bodyPr spcFirstLastPara="1" wrap="square" lIns="91372" tIns="91372" rIns="91372" bIns="9137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C2D4CB19-A548-2911-F4CA-55EAEDA3E35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4362438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B3C44379-0F3C-35FC-ECD5-F26EEF9B3E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1E2C7038-0E5D-CCCA-8A9B-E384BA4566F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6" y="4341931"/>
            <a:ext cx="5483947" cy="4113408"/>
          </a:xfrm>
          <a:prstGeom prst="rect">
            <a:avLst/>
          </a:prstGeom>
        </p:spPr>
        <p:txBody>
          <a:bodyPr spcFirstLastPara="1" wrap="square" lIns="91372" tIns="91372" rIns="91372" bIns="9137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CB313783-8188-5B86-AA37-BF3A4837BCC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207025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B3560E8F-F651-A6F4-F67C-3E20066E8A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6D280FC6-8350-7390-EEDE-333625BE52A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6" y="4341931"/>
            <a:ext cx="5483947" cy="4113408"/>
          </a:xfrm>
          <a:prstGeom prst="rect">
            <a:avLst/>
          </a:prstGeom>
        </p:spPr>
        <p:txBody>
          <a:bodyPr spcFirstLastPara="1" wrap="square" lIns="91372" tIns="91372" rIns="91372" bIns="9137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D597E100-0E4C-FC0E-9A4F-B6BBDB340D4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8644892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172CC738-257F-0B5A-6BA6-6EAE8B1EFE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DC2F1325-5E35-06ED-872F-6D273D87113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6" y="4341931"/>
            <a:ext cx="5483947" cy="4113408"/>
          </a:xfrm>
          <a:prstGeom prst="rect">
            <a:avLst/>
          </a:prstGeom>
        </p:spPr>
        <p:txBody>
          <a:bodyPr spcFirstLastPara="1" wrap="square" lIns="91372" tIns="91372" rIns="91372" bIns="9137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95E3222A-3066-1DAC-5CC9-F607E7530A9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8900846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3A536E0E-6572-3704-DA94-534C904485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CB14A28C-0ECB-D50E-5B5E-41665D166B6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5" y="4341931"/>
            <a:ext cx="5483947" cy="4113408"/>
          </a:xfrm>
          <a:prstGeom prst="rect">
            <a:avLst/>
          </a:prstGeom>
        </p:spPr>
        <p:txBody>
          <a:bodyPr spcFirstLastPara="1" wrap="square" lIns="91380" tIns="91380" rIns="91380" bIns="91380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B194C4A7-BA72-12A0-1701-E1A72C1202C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088880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6F8C8A6B-818B-6421-D690-AFE5B4CCED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9DBA3B33-EFF5-3A54-3971-14B2BBBADAD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6" y="4341931"/>
            <a:ext cx="5483947" cy="4113408"/>
          </a:xfrm>
          <a:prstGeom prst="rect">
            <a:avLst/>
          </a:prstGeom>
        </p:spPr>
        <p:txBody>
          <a:bodyPr spcFirstLastPara="1" wrap="square" lIns="91372" tIns="91372" rIns="91372" bIns="9137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1A6B8D69-E226-2E43-0FA0-3D3F14A1001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068632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B724BAA7-97BE-28F7-DB66-EC71C87F7C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003A71E6-04AB-A72E-CF74-E2C923225EA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6" y="4341931"/>
            <a:ext cx="5483947" cy="4113408"/>
          </a:xfrm>
          <a:prstGeom prst="rect">
            <a:avLst/>
          </a:prstGeom>
        </p:spPr>
        <p:txBody>
          <a:bodyPr spcFirstLastPara="1" wrap="square" lIns="91372" tIns="91372" rIns="91372" bIns="9137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E50B52D9-56C8-D219-346B-65529D85813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332128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1C0A7BBA-473E-5A42-676C-11BB4A4B42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9D1DEAC2-5156-6210-E404-9D26E0D7E85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6" y="4341931"/>
            <a:ext cx="5483947" cy="4113408"/>
          </a:xfrm>
          <a:prstGeom prst="rect">
            <a:avLst/>
          </a:prstGeom>
        </p:spPr>
        <p:txBody>
          <a:bodyPr spcFirstLastPara="1" wrap="square" lIns="91372" tIns="91372" rIns="91372" bIns="9137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AD991CA7-334B-7616-D693-1E1F65B86A1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71239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2A449F51-D773-2480-B26D-753E094A5C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6977ED20-E4F1-88AA-803D-EB0655DED0E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6" y="4341931"/>
            <a:ext cx="5483947" cy="4113408"/>
          </a:xfrm>
          <a:prstGeom prst="rect">
            <a:avLst/>
          </a:prstGeom>
        </p:spPr>
        <p:txBody>
          <a:bodyPr spcFirstLastPara="1" wrap="square" lIns="91372" tIns="91372" rIns="91372" bIns="9137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FEF9B8BD-3E69-D717-09AE-5A13E304788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404628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371711FF-2CFC-DEF4-5F46-1B8B9C033F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50C741C9-A3A6-DF19-F81B-2C7AF49019F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6" y="4341931"/>
            <a:ext cx="5483947" cy="4113408"/>
          </a:xfrm>
          <a:prstGeom prst="rect">
            <a:avLst/>
          </a:prstGeom>
        </p:spPr>
        <p:txBody>
          <a:bodyPr spcFirstLastPara="1" wrap="square" lIns="91372" tIns="91372" rIns="91372" bIns="9137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382050C2-D0DC-8A6D-1014-47161082C39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779175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EDA3D1E3-A54C-52BC-93A1-670BD9EFC1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2DEDBDFB-A093-855F-281D-DFB1E76837D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6" y="4341931"/>
            <a:ext cx="5483947" cy="4113408"/>
          </a:xfrm>
          <a:prstGeom prst="rect">
            <a:avLst/>
          </a:prstGeom>
        </p:spPr>
        <p:txBody>
          <a:bodyPr spcFirstLastPara="1" wrap="square" lIns="91372" tIns="91372" rIns="91372" bIns="9137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93771E7D-CDF5-5BE8-F467-C0F918B5BCB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535949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046" y="0"/>
            <a:ext cx="12188955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2"/>
          <p:cNvSpPr txBox="1">
            <a:spLocks noGrp="1"/>
          </p:cNvSpPr>
          <p:nvPr>
            <p:ph type="ctrTitle"/>
          </p:nvPr>
        </p:nvSpPr>
        <p:spPr>
          <a:xfrm>
            <a:off x="365760" y="310896"/>
            <a:ext cx="11430000" cy="27980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1"/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0"/>
              <a:buFont typeface="Cambria"/>
              <a:buNone/>
              <a:defRPr sz="70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ubTitle" idx="1"/>
          </p:nvPr>
        </p:nvSpPr>
        <p:spPr>
          <a:xfrm>
            <a:off x="6867525" y="6117336"/>
            <a:ext cx="5111115" cy="740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30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bg>
      <p:bgPr>
        <a:solidFill>
          <a:schemeClr val="lt1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oogle Shape;16;p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3"/>
          <p:cNvSpPr txBox="1">
            <a:spLocks noGrp="1"/>
          </p:cNvSpPr>
          <p:nvPr>
            <p:ph type="title"/>
          </p:nvPr>
        </p:nvSpPr>
        <p:spPr>
          <a:xfrm>
            <a:off x="2979174" y="299702"/>
            <a:ext cx="8843614" cy="14807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mbria"/>
              <a:buNone/>
              <a:defRPr b="1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body" idx="1"/>
          </p:nvPr>
        </p:nvSpPr>
        <p:spPr>
          <a:xfrm>
            <a:off x="540774" y="1780469"/>
            <a:ext cx="11282013" cy="46989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  <a:defRPr b="1">
                <a:solidFill>
                  <a:schemeClr val="lt1"/>
                </a:solidFill>
              </a:defRPr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  <a:defRPr sz="2800" b="1">
                <a:solidFill>
                  <a:schemeClr val="lt1"/>
                </a:solidFill>
              </a:defRPr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b="1">
                <a:solidFill>
                  <a:schemeClr val="lt1"/>
                </a:solidFill>
              </a:defRPr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b="1">
                <a:solidFill>
                  <a:schemeClr val="lt1"/>
                </a:solidFill>
              </a:defRPr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b="1"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4" name="Google Shape;54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2" r:id="rId4"/>
    <p:sldLayoutId id="2147483653" r:id="rId5"/>
    <p:sldLayoutId id="2147483655" r:id="rId6"/>
    <p:sldLayoutId id="2147483656" r:id="rId7"/>
    <p:sldLayoutId id="2147483657" r:id="rId8"/>
    <p:sldLayoutId id="2147483658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3"/>
          <p:cNvSpPr txBox="1">
            <a:spLocks noGrp="1"/>
          </p:cNvSpPr>
          <p:nvPr>
            <p:ph type="ctrTitle"/>
          </p:nvPr>
        </p:nvSpPr>
        <p:spPr>
          <a:xfrm>
            <a:off x="386238" y="545430"/>
            <a:ext cx="11430000" cy="218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en-US" sz="6000" b="1" dirty="0"/>
              <a:t>True Worship Throughout </a:t>
            </a:r>
            <a:br>
              <a:rPr lang="en-US" sz="6000" b="1" dirty="0"/>
            </a:br>
            <a:r>
              <a:rPr lang="en-US" sz="6000" b="1" dirty="0"/>
              <a:t>All the Ages</a:t>
            </a:r>
            <a:br>
              <a:rPr lang="en-US" sz="5400" b="1" dirty="0"/>
            </a:br>
            <a:endParaRPr lang="en-US" sz="5400" dirty="0"/>
          </a:p>
        </p:txBody>
      </p:sp>
      <p:sp>
        <p:nvSpPr>
          <p:cNvPr id="81" name="Google Shape;81;p13"/>
          <p:cNvSpPr txBox="1">
            <a:spLocks noGrp="1"/>
          </p:cNvSpPr>
          <p:nvPr>
            <p:ph type="subTitle" idx="1"/>
          </p:nvPr>
        </p:nvSpPr>
        <p:spPr>
          <a:xfrm>
            <a:off x="6770747" y="5003073"/>
            <a:ext cx="5068328" cy="1381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</a:pPr>
            <a:r>
              <a:rPr lang="en-US" sz="3600" dirty="0"/>
              <a:t>John 4:20-24</a:t>
            </a:r>
            <a:endParaRPr sz="3200" dirty="0"/>
          </a:p>
        </p:txBody>
      </p:sp>
    </p:spTree>
    <p:extLst>
      <p:ext uri="{BB962C8B-B14F-4D97-AF65-F5344CB8AC3E}">
        <p14:creationId xmlns:p14="http://schemas.microsoft.com/office/powerpoint/2010/main" val="30032760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B507FC6C-91C6-49A3-AA74-AE17B9363A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17ED278-79F3-F7FE-3B98-2262D08B842D}"/>
              </a:ext>
            </a:extLst>
          </p:cNvPr>
          <p:cNvSpPr txBox="1"/>
          <p:nvPr/>
        </p:nvSpPr>
        <p:spPr>
          <a:xfrm>
            <a:off x="411998" y="2042104"/>
            <a:ext cx="114752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first worship Cain and Abel – by faith or not by faith</a:t>
            </a: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BB1A77D0-4AF5-1A44-A23A-CD1FB69FF5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72783" y="535196"/>
            <a:ext cx="9514417" cy="14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Looking at Worship Throughout</a:t>
            </a:r>
          </a:p>
          <a:p>
            <a:pPr algn="ctr">
              <a:spcBef>
                <a:spcPts val="100"/>
              </a:spcBef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 the Ages—the Patriarchs</a:t>
            </a:r>
          </a:p>
        </p:txBody>
      </p:sp>
    </p:spTree>
    <p:extLst>
      <p:ext uri="{BB962C8B-B14F-4D97-AF65-F5344CB8AC3E}">
        <p14:creationId xmlns:p14="http://schemas.microsoft.com/office/powerpoint/2010/main" val="36071626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9A0BD89F-AFCF-AD28-6CAF-B4494C3453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998BCC6-9F14-1B40-52BC-3F8C5DD803FA}"/>
              </a:ext>
            </a:extLst>
          </p:cNvPr>
          <p:cNvSpPr txBox="1"/>
          <p:nvPr/>
        </p:nvSpPr>
        <p:spPr>
          <a:xfrm>
            <a:off x="411998" y="2042104"/>
            <a:ext cx="11475202" cy="16466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first worship Cain and Abel – by faith or not by faith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Noah’s “sweet smelling aroma” (Gen. 8:21)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en-US" sz="2700" b="1" dirty="0">
              <a:solidFill>
                <a:schemeClr val="bg1"/>
              </a:solidFill>
            </a:endParaRP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DE5E2F30-2A80-81E0-BD88-D5365D6C36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72783" y="535196"/>
            <a:ext cx="9514417" cy="14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Looking at Worship Throughout</a:t>
            </a:r>
          </a:p>
          <a:p>
            <a:pPr algn="ctr">
              <a:spcBef>
                <a:spcPts val="100"/>
              </a:spcBef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 the Ages—the Patriarchs</a:t>
            </a:r>
          </a:p>
        </p:txBody>
      </p:sp>
    </p:spTree>
    <p:extLst>
      <p:ext uri="{BB962C8B-B14F-4D97-AF65-F5344CB8AC3E}">
        <p14:creationId xmlns:p14="http://schemas.microsoft.com/office/powerpoint/2010/main" val="35977651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1C9D9FCD-0A26-A8A6-68D6-2328B12734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EE42EAE-9A45-EE74-3302-E85B9165F136}"/>
              </a:ext>
            </a:extLst>
          </p:cNvPr>
          <p:cNvSpPr txBox="1"/>
          <p:nvPr/>
        </p:nvSpPr>
        <p:spPr>
          <a:xfrm>
            <a:off x="411998" y="2042104"/>
            <a:ext cx="1147520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first worship Cain and Abel – by faith or not by faith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Noah’s “sweet smelling aroma” (Gen. 8:21)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Abraham—Isaac—Jacob’s worship (Gen. 12:7, 8; 13:4:8; 22:9)—(26:25)—(Gen. 33:20; 35:1,3,7)</a:t>
            </a: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FC8B86AB-9FCF-0B11-255E-2D16167B56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72783" y="535196"/>
            <a:ext cx="9514417" cy="14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Looking at Worship Throughout</a:t>
            </a:r>
          </a:p>
          <a:p>
            <a:pPr algn="ctr">
              <a:spcBef>
                <a:spcPts val="100"/>
              </a:spcBef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 the Ages—the Patriarchs</a:t>
            </a:r>
          </a:p>
        </p:txBody>
      </p:sp>
    </p:spTree>
    <p:extLst>
      <p:ext uri="{BB962C8B-B14F-4D97-AF65-F5344CB8AC3E}">
        <p14:creationId xmlns:p14="http://schemas.microsoft.com/office/powerpoint/2010/main" val="1684039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FB6CD2EC-88FF-41A2-D0A0-4A590EFF70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1F16171-E481-BA45-63D0-D1FCE3308A1C}"/>
              </a:ext>
            </a:extLst>
          </p:cNvPr>
          <p:cNvSpPr txBox="1"/>
          <p:nvPr/>
        </p:nvSpPr>
        <p:spPr>
          <a:xfrm>
            <a:off x="411998" y="2042104"/>
            <a:ext cx="11475202" cy="3277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first worship Cain and Abel – by faith or not by faith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Noah’s “sweet smelling aroma” (Gen. 8:21)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Abraham—Isaac—Jacob’s worship (Gen. 12:7, 8; 13:4:8; 22:9)—(26:25)—(Gen. 33:20; 35:1,3,7)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Job, another patriarch, and his early morning regular worship (Job 1:5)</a:t>
            </a:r>
            <a:endParaRPr lang="en-US" sz="2700" b="1" dirty="0">
              <a:solidFill>
                <a:schemeClr val="bg1"/>
              </a:solidFill>
            </a:endParaRP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51751510-0038-0856-5104-334E822E6F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72783" y="535196"/>
            <a:ext cx="9514417" cy="14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Looking at Worship Throughout</a:t>
            </a:r>
          </a:p>
          <a:p>
            <a:pPr algn="ctr">
              <a:spcBef>
                <a:spcPts val="100"/>
              </a:spcBef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 the Ages—the Patriarchs</a:t>
            </a:r>
          </a:p>
        </p:txBody>
      </p:sp>
    </p:spTree>
    <p:extLst>
      <p:ext uri="{BB962C8B-B14F-4D97-AF65-F5344CB8AC3E}">
        <p14:creationId xmlns:p14="http://schemas.microsoft.com/office/powerpoint/2010/main" val="17881623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F23AAD0B-2114-D71D-73AE-3D07409CF1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F89A477-7B7F-73F8-EA49-2E50C74CFB7D}"/>
              </a:ext>
            </a:extLst>
          </p:cNvPr>
          <p:cNvSpPr txBox="1"/>
          <p:nvPr/>
        </p:nvSpPr>
        <p:spPr>
          <a:xfrm>
            <a:off x="411998" y="2042104"/>
            <a:ext cx="11475202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first worship Cain and Abel – by faith or not by faith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Noah’s “sweet smelling aroma” (Gen. 8:21)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Abraham—Isaac—Jacob’s worship (Gen. 12:7, 8; 13:4:8; 22:9)—(26:25)—(Gen. 33:20; 35:1,3,7)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Job, another patriarch, and his early morning regular worship (Job 1:5)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Worship was described as a holy man’s spirit calling on God in His prescribed way of worship</a:t>
            </a:r>
            <a:endParaRPr lang="en-US" sz="2700" b="1" dirty="0">
              <a:solidFill>
                <a:schemeClr val="bg1"/>
              </a:solidFill>
            </a:endParaRP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9DC89746-2D8F-DDF5-B977-704BE048EC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72783" y="535196"/>
            <a:ext cx="9514417" cy="14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Looking at Worship Throughout</a:t>
            </a:r>
          </a:p>
          <a:p>
            <a:pPr algn="ctr">
              <a:spcBef>
                <a:spcPts val="100"/>
              </a:spcBef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 the Ages—the Patriarchs</a:t>
            </a:r>
          </a:p>
        </p:txBody>
      </p:sp>
    </p:spTree>
    <p:extLst>
      <p:ext uri="{BB962C8B-B14F-4D97-AF65-F5344CB8AC3E}">
        <p14:creationId xmlns:p14="http://schemas.microsoft.com/office/powerpoint/2010/main" val="27286816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FD0ABA6A-464B-09D6-4B40-1BEBB9FDF3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>
            <a:extLst>
              <a:ext uri="{FF2B5EF4-FFF2-40B4-BE49-F238E27FC236}">
                <a16:creationId xmlns:a16="http://schemas.microsoft.com/office/drawing/2014/main" id="{41BDEF85-34DA-0BB5-A6E4-088936814B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72783" y="535196"/>
            <a:ext cx="9514417" cy="14593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Looking at Worship Throughout</a:t>
            </a:r>
          </a:p>
          <a:p>
            <a:pPr algn="ctr">
              <a:spcBef>
                <a:spcPts val="100"/>
              </a:spcBef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 the Ages—Judaism in the OT</a:t>
            </a:r>
          </a:p>
        </p:txBody>
      </p:sp>
    </p:spTree>
    <p:extLst>
      <p:ext uri="{BB962C8B-B14F-4D97-AF65-F5344CB8AC3E}">
        <p14:creationId xmlns:p14="http://schemas.microsoft.com/office/powerpoint/2010/main" val="23608991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9C19FBE0-7497-1FF1-5EF3-2AA371AE73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EF2435A-D1CA-E8DB-4ECC-690C63D26EAF}"/>
              </a:ext>
            </a:extLst>
          </p:cNvPr>
          <p:cNvSpPr txBox="1"/>
          <p:nvPr/>
        </p:nvSpPr>
        <p:spPr>
          <a:xfrm>
            <a:off x="411998" y="2042104"/>
            <a:ext cx="114752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They met God at Mt. Sinai; then in “temple” worship</a:t>
            </a: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2223FDBD-9FD0-87CA-6867-B6FA7367B2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72783" y="535196"/>
            <a:ext cx="9514417" cy="14593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Looking at Worship Throughout</a:t>
            </a:r>
          </a:p>
          <a:p>
            <a:pPr algn="ctr">
              <a:spcBef>
                <a:spcPts val="100"/>
              </a:spcBef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 the Ages—Judaism in the OT</a:t>
            </a:r>
          </a:p>
        </p:txBody>
      </p:sp>
    </p:spTree>
    <p:extLst>
      <p:ext uri="{BB962C8B-B14F-4D97-AF65-F5344CB8AC3E}">
        <p14:creationId xmlns:p14="http://schemas.microsoft.com/office/powerpoint/2010/main" val="5688317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04698921-61F4-8340-6FE5-D2AEAA6AE4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42AD72B-63E1-0DFA-82DC-DF96BB0F5240}"/>
              </a:ext>
            </a:extLst>
          </p:cNvPr>
          <p:cNvSpPr txBox="1"/>
          <p:nvPr/>
        </p:nvSpPr>
        <p:spPr>
          <a:xfrm>
            <a:off x="411998" y="2042104"/>
            <a:ext cx="11475202" cy="16466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They met God at Mt. Sinai; then in “temple” worship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First Jewish worship— “as the Lord commanded”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en-US" sz="2700" b="1" dirty="0">
              <a:solidFill>
                <a:schemeClr val="bg1"/>
              </a:solidFill>
            </a:endParaRP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E6B8D1C2-4FC4-314F-F906-E05ABB67D0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72783" y="535196"/>
            <a:ext cx="9514417" cy="14593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Looking at Worship Throughout</a:t>
            </a:r>
          </a:p>
          <a:p>
            <a:pPr algn="ctr">
              <a:spcBef>
                <a:spcPts val="100"/>
              </a:spcBef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 the Ages—Judaism in the OT</a:t>
            </a:r>
          </a:p>
        </p:txBody>
      </p:sp>
    </p:spTree>
    <p:extLst>
      <p:ext uri="{BB962C8B-B14F-4D97-AF65-F5344CB8AC3E}">
        <p14:creationId xmlns:p14="http://schemas.microsoft.com/office/powerpoint/2010/main" val="9657488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D72CB8C0-8FD1-198F-8261-7BF77B4AEE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99E4504-8590-A7BF-9186-2CA69ABE3E8A}"/>
              </a:ext>
            </a:extLst>
          </p:cNvPr>
          <p:cNvSpPr txBox="1"/>
          <p:nvPr/>
        </p:nvSpPr>
        <p:spPr>
          <a:xfrm>
            <a:off x="411998" y="2042104"/>
            <a:ext cx="11475202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They met God at Mt. Sinai; then in “temple” worship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First Jewish worship— “as the Lord commanded”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First Jewish worship’s failure—NOT as the Lord commanded</a:t>
            </a: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278FAC96-3E6D-4898-8ECF-121FE89E34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72783" y="535196"/>
            <a:ext cx="9514417" cy="14593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Looking at Worship Throughout</a:t>
            </a:r>
          </a:p>
          <a:p>
            <a:pPr algn="ctr">
              <a:spcBef>
                <a:spcPts val="100"/>
              </a:spcBef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 the Ages—Judaism in the OT</a:t>
            </a:r>
          </a:p>
        </p:txBody>
      </p:sp>
    </p:spTree>
    <p:extLst>
      <p:ext uri="{BB962C8B-B14F-4D97-AF65-F5344CB8AC3E}">
        <p14:creationId xmlns:p14="http://schemas.microsoft.com/office/powerpoint/2010/main" val="37305216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67BE63AE-2BC3-42DA-E6B1-99E17193BF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6772342-EAAE-DD1F-CC7B-AAB3D2A5A259}"/>
              </a:ext>
            </a:extLst>
          </p:cNvPr>
          <p:cNvSpPr txBox="1"/>
          <p:nvPr/>
        </p:nvSpPr>
        <p:spPr>
          <a:xfrm>
            <a:off x="411998" y="2042104"/>
            <a:ext cx="11475202" cy="2292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They met God at Mt. Sinai; then in “temple” worship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First Jewish worship— “as the Lord commanded”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First Jewish worship’s failure—NOT as the Lord commanded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OT shadow of animal sacrifices—a shadow of Jesus’ blood</a:t>
            </a: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55ADC40B-0B4B-063B-C8CC-2A213D501B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72783" y="535196"/>
            <a:ext cx="9514417" cy="14593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Looking at Worship Throughout</a:t>
            </a:r>
          </a:p>
          <a:p>
            <a:pPr algn="ctr">
              <a:spcBef>
                <a:spcPts val="100"/>
              </a:spcBef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 the Ages—Judaism in the OT</a:t>
            </a:r>
          </a:p>
        </p:txBody>
      </p:sp>
    </p:spTree>
    <p:extLst>
      <p:ext uri="{BB962C8B-B14F-4D97-AF65-F5344CB8AC3E}">
        <p14:creationId xmlns:p14="http://schemas.microsoft.com/office/powerpoint/2010/main" val="40043139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DD1CF90E-64A5-08CD-BD8B-E83D9AC2D8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6E77D43D-2464-B5D6-E294-E33E26054C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8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Text – John 5:20-24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21B7FE4-BA88-7BF4-68E7-502900805272}"/>
              </a:ext>
            </a:extLst>
          </p:cNvPr>
          <p:cNvSpPr txBox="1"/>
          <p:nvPr/>
        </p:nvSpPr>
        <p:spPr>
          <a:xfrm>
            <a:off x="699378" y="1689642"/>
            <a:ext cx="10208108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6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20  Our fathers worshiped on this mountain, and you Jews say that in Jerusalem is the place where one ought to worship." </a:t>
            </a:r>
          </a:p>
          <a:p>
            <a:pPr algn="just"/>
            <a:r>
              <a:rPr lang="en-US" sz="26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21  Jesus said to her, "Woman, believe Me, the hour is coming when you will neither on this mountain, nor in Jerusalem, worship the Father. </a:t>
            </a:r>
          </a:p>
          <a:p>
            <a:pPr algn="just"/>
            <a:r>
              <a:rPr lang="en-US" sz="26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22  You worship what you do not know; we know what we worship, for salvation is of the Jews. </a:t>
            </a:r>
          </a:p>
          <a:p>
            <a:pPr algn="just">
              <a:spcAft>
                <a:spcPts val="1200"/>
              </a:spcAft>
            </a:pPr>
            <a:r>
              <a:rPr lang="en-US" sz="26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23  But the hour is coming, and now is, when the true worshipers will worship the Father in spirit and truth; for the Father is seeking such to worship Him. </a:t>
            </a:r>
          </a:p>
          <a:p>
            <a:pPr algn="just"/>
            <a:r>
              <a:rPr lang="en-US" sz="26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24  God is Spirit, and those who worship Him must worship in spirit and truth. </a:t>
            </a:r>
          </a:p>
        </p:txBody>
      </p:sp>
    </p:spTree>
    <p:extLst>
      <p:ext uri="{BB962C8B-B14F-4D97-AF65-F5344CB8AC3E}">
        <p14:creationId xmlns:p14="http://schemas.microsoft.com/office/powerpoint/2010/main" val="1507249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F0AEA135-9BEE-FDF1-23FD-2DE8F8500C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4AEF33D-B151-EBEE-3541-868A2DD6DB27}"/>
              </a:ext>
            </a:extLst>
          </p:cNvPr>
          <p:cNvSpPr txBox="1"/>
          <p:nvPr/>
        </p:nvSpPr>
        <p:spPr>
          <a:xfrm>
            <a:off x="411998" y="2042104"/>
            <a:ext cx="1147520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They met God at Mt. Sinai; then in “temple” worship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First Jewish worship— “as the Lord commanded”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First Jewish worship’s failure—NOT as the Lord commanded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OT shadow of animal sacrifices—a shadow of Jesus’ blood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place of Incense—sweet smelling aroma and NT prayer</a:t>
            </a: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33827262-7CF6-7691-2BC2-71C042571C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72783" y="535196"/>
            <a:ext cx="9514417" cy="14593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Looking at Worship Throughout</a:t>
            </a:r>
          </a:p>
          <a:p>
            <a:pPr algn="ctr">
              <a:spcBef>
                <a:spcPts val="100"/>
              </a:spcBef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 the Ages—Judaism in the OT</a:t>
            </a:r>
          </a:p>
        </p:txBody>
      </p:sp>
    </p:spTree>
    <p:extLst>
      <p:ext uri="{BB962C8B-B14F-4D97-AF65-F5344CB8AC3E}">
        <p14:creationId xmlns:p14="http://schemas.microsoft.com/office/powerpoint/2010/main" val="22495912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E98C7FB0-A306-7CBB-22A5-06FDFEAC1E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D742842-F584-7A7D-66EF-5656E02EB82E}"/>
              </a:ext>
            </a:extLst>
          </p:cNvPr>
          <p:cNvSpPr txBox="1"/>
          <p:nvPr/>
        </p:nvSpPr>
        <p:spPr>
          <a:xfrm>
            <a:off x="411998" y="2042104"/>
            <a:ext cx="1147520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They met God at Mt. Sinai; then in “temple” worship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First Jewish worship— “as the Lord commanded”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First Jewish worship’s failure—NOT as the Lord commanded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OT shadow of animal sacrifices—a shadow of Jesus’ blood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place of Incense—sweet smelling aroma and NT prayer</a:t>
            </a: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5C3FF456-BEA3-DA1C-8BFF-214AF199C3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72783" y="535196"/>
            <a:ext cx="9514417" cy="14593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Looking at Worship Throughout</a:t>
            </a:r>
          </a:p>
          <a:p>
            <a:pPr algn="ctr">
              <a:spcBef>
                <a:spcPts val="100"/>
              </a:spcBef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 the Ages—Judaism in the OT</a:t>
            </a:r>
          </a:p>
        </p:txBody>
      </p:sp>
    </p:spTree>
    <p:extLst>
      <p:ext uri="{BB962C8B-B14F-4D97-AF65-F5344CB8AC3E}">
        <p14:creationId xmlns:p14="http://schemas.microsoft.com/office/powerpoint/2010/main" val="318439346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4DC721D6-DA6F-975A-85AC-961FACF2D9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271DA86-A014-1043-B316-F2C29DEEA2F1}"/>
              </a:ext>
            </a:extLst>
          </p:cNvPr>
          <p:cNvSpPr txBox="1"/>
          <p:nvPr/>
        </p:nvSpPr>
        <p:spPr>
          <a:xfrm>
            <a:off x="411998" y="2042104"/>
            <a:ext cx="11475202" cy="34317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They met God at Mt. Sinai; then in “temple” worship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First Jewish worship— “as the Lord commanded”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First Jewish worship’s failure—NOT as the Lord commanded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OT shadow of animal sacrifices—a shadow of Jesus’ blood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place of Incense—sweet smelling aroma and NT prayer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Truth and spirit was God’s design in Jewish age</a:t>
            </a: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CACE913E-03B8-AB3D-03A6-62E2497DEA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72783" y="535196"/>
            <a:ext cx="9514417" cy="14593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Looking at Worship Throughout</a:t>
            </a:r>
          </a:p>
          <a:p>
            <a:pPr algn="ctr">
              <a:spcBef>
                <a:spcPts val="100"/>
              </a:spcBef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 the Ages—Judaism in the OT</a:t>
            </a:r>
          </a:p>
        </p:txBody>
      </p:sp>
    </p:spTree>
    <p:extLst>
      <p:ext uri="{BB962C8B-B14F-4D97-AF65-F5344CB8AC3E}">
        <p14:creationId xmlns:p14="http://schemas.microsoft.com/office/powerpoint/2010/main" val="261184633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2F73E69F-DB1D-3DF7-4DEA-06A0DADF3B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78333F3-32E9-8DB3-BC43-21FF3FD569AD}"/>
              </a:ext>
            </a:extLst>
          </p:cNvPr>
          <p:cNvSpPr txBox="1"/>
          <p:nvPr/>
        </p:nvSpPr>
        <p:spPr>
          <a:xfrm>
            <a:off x="411998" y="2042104"/>
            <a:ext cx="11475202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They met God at Mt. Sinai; then in “temple” worship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First Jewish worship— “as the Lord commanded”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First Jewish worship’s failure—NOT as the Lord commanded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OT shadow of animal sacrifices—a shadow of Jesus’ blood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place of Incense—sweet smelling aroma and NT prayer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Truth and spirit was God’s design in Jewish age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Yet they worshiped God in His way (truth) but their heart was “far from Him” (Isa. 29:23; Matt. 15:8; Mark 7:6)</a:t>
            </a:r>
            <a:endParaRPr lang="en-US" sz="2700" b="1" dirty="0">
              <a:solidFill>
                <a:schemeClr val="bg1"/>
              </a:solidFill>
            </a:endParaRP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1B7A03FF-6E30-C300-5499-4E4061A8C2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72783" y="535196"/>
            <a:ext cx="9514417" cy="14593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Looking at Worship Throughout</a:t>
            </a:r>
          </a:p>
          <a:p>
            <a:pPr algn="ctr">
              <a:spcBef>
                <a:spcPts val="100"/>
              </a:spcBef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 the Ages—Judaism in the OT</a:t>
            </a:r>
          </a:p>
        </p:txBody>
      </p:sp>
    </p:spTree>
    <p:extLst>
      <p:ext uri="{BB962C8B-B14F-4D97-AF65-F5344CB8AC3E}">
        <p14:creationId xmlns:p14="http://schemas.microsoft.com/office/powerpoint/2010/main" val="350493878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1FEB97D6-C402-165B-24E7-5970111DB7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>
            <a:extLst>
              <a:ext uri="{FF2B5EF4-FFF2-40B4-BE49-F238E27FC236}">
                <a16:creationId xmlns:a16="http://schemas.microsoft.com/office/drawing/2014/main" id="{C51F0018-C77F-8B0F-CDC3-4189E039F3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72783" y="535196"/>
            <a:ext cx="9514417" cy="14593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Looking at Worship Throughout</a:t>
            </a:r>
          </a:p>
          <a:p>
            <a:pPr algn="ctr">
              <a:spcBef>
                <a:spcPts val="100"/>
              </a:spcBef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 the Ages—In the Christian Age</a:t>
            </a:r>
          </a:p>
        </p:txBody>
      </p:sp>
    </p:spTree>
    <p:extLst>
      <p:ext uri="{BB962C8B-B14F-4D97-AF65-F5344CB8AC3E}">
        <p14:creationId xmlns:p14="http://schemas.microsoft.com/office/powerpoint/2010/main" val="229575955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72F3D9A0-1192-1FE7-9A69-F4301E8DAF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573BAAB-2AC4-41CC-531B-84396929965D}"/>
              </a:ext>
            </a:extLst>
          </p:cNvPr>
          <p:cNvSpPr txBox="1"/>
          <p:nvPr/>
        </p:nvSpPr>
        <p:spPr>
          <a:xfrm>
            <a:off x="411998" y="2042104"/>
            <a:ext cx="114752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 understand the five acts of worship</a:t>
            </a:r>
            <a:endParaRPr lang="en-US" sz="2700" b="1" dirty="0">
              <a:solidFill>
                <a:schemeClr val="bg1"/>
              </a:solidFill>
            </a:endParaRP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15D31A08-22D2-F3A8-92FC-30BC15B81C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72783" y="535196"/>
            <a:ext cx="9514417" cy="14593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Looking at Worship Throughout</a:t>
            </a:r>
          </a:p>
          <a:p>
            <a:pPr algn="ctr">
              <a:spcBef>
                <a:spcPts val="100"/>
              </a:spcBef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 the Ages—In the Christian Age</a:t>
            </a:r>
          </a:p>
        </p:txBody>
      </p:sp>
    </p:spTree>
    <p:extLst>
      <p:ext uri="{BB962C8B-B14F-4D97-AF65-F5344CB8AC3E}">
        <p14:creationId xmlns:p14="http://schemas.microsoft.com/office/powerpoint/2010/main" val="49825771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1B122A97-46C2-B3A0-BA42-84506A78B9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C43F3AF-4CAA-7031-348E-308A1E89BEA7}"/>
              </a:ext>
            </a:extLst>
          </p:cNvPr>
          <p:cNvSpPr txBox="1"/>
          <p:nvPr/>
        </p:nvSpPr>
        <p:spPr>
          <a:xfrm>
            <a:off x="411998" y="2042104"/>
            <a:ext cx="11475202" cy="16466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 understand the five acts of worship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America has ignored His way; and devised the own way to fit their desire (cf. 1 Cor. 11:20-21)—Lord’s supper or YOUR supper</a:t>
            </a: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B225B87B-FB2A-7F8E-74E3-33A9B0AAD2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72783" y="535196"/>
            <a:ext cx="9514417" cy="14593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Looking at Worship Throughout</a:t>
            </a:r>
          </a:p>
          <a:p>
            <a:pPr algn="ctr">
              <a:spcBef>
                <a:spcPts val="100"/>
              </a:spcBef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 the Ages—In the Christian Age</a:t>
            </a:r>
          </a:p>
        </p:txBody>
      </p:sp>
    </p:spTree>
    <p:extLst>
      <p:ext uri="{BB962C8B-B14F-4D97-AF65-F5344CB8AC3E}">
        <p14:creationId xmlns:p14="http://schemas.microsoft.com/office/powerpoint/2010/main" val="181675791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FBA4DC39-9C86-D047-E503-E0F3DE655E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A6554FD-9554-A5E9-A099-AA17D46880CA}"/>
              </a:ext>
            </a:extLst>
          </p:cNvPr>
          <p:cNvSpPr txBox="1"/>
          <p:nvPr/>
        </p:nvSpPr>
        <p:spPr>
          <a:xfrm>
            <a:off x="411998" y="2042104"/>
            <a:ext cx="1147520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 understand the five acts of worship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America has ignored His way; and devised the own way to fit their desire (cf. 1 Cor. 11:20-21)—Lord’s supper or YOUR supper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danger lies in all five acts of worship</a:t>
            </a:r>
            <a:endParaRPr lang="en-US" sz="2700" b="1" dirty="0">
              <a:solidFill>
                <a:schemeClr val="bg1"/>
              </a:solidFill>
            </a:endParaRP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946953D6-2E09-9963-CC42-7ADA36A668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72783" y="535196"/>
            <a:ext cx="9514417" cy="14593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Looking at Worship Throughout</a:t>
            </a:r>
          </a:p>
          <a:p>
            <a:pPr algn="ctr">
              <a:spcBef>
                <a:spcPts val="100"/>
              </a:spcBef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 the Ages—In the Christian Age</a:t>
            </a:r>
          </a:p>
        </p:txBody>
      </p:sp>
    </p:spTree>
    <p:extLst>
      <p:ext uri="{BB962C8B-B14F-4D97-AF65-F5344CB8AC3E}">
        <p14:creationId xmlns:p14="http://schemas.microsoft.com/office/powerpoint/2010/main" val="79518910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0CD79F19-03F1-66E4-91B0-655CFA4FB0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2EE3637-AC07-2C43-CA6E-367B45B788A2}"/>
              </a:ext>
            </a:extLst>
          </p:cNvPr>
          <p:cNvSpPr txBox="1"/>
          <p:nvPr/>
        </p:nvSpPr>
        <p:spPr>
          <a:xfrm>
            <a:off x="411998" y="2042104"/>
            <a:ext cx="11475202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 understand the five acts of worship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America has ignored His way; and devised the own way to fit their desire (cf. 1 Cor. 11:20-21)—Lord’s supper or YOUR supper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danger in His church today is worshiping Him in His truth and not involving OUR spirit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en-US" sz="2700" b="1" dirty="0">
              <a:solidFill>
                <a:schemeClr val="bg1"/>
              </a:solidFill>
            </a:endParaRP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69378A93-98B6-0FC3-9E49-1E813E1958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72783" y="535196"/>
            <a:ext cx="9514417" cy="14593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Looking at Worship Throughout</a:t>
            </a:r>
          </a:p>
          <a:p>
            <a:pPr algn="ctr">
              <a:spcBef>
                <a:spcPts val="100"/>
              </a:spcBef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 the Ages—In the Christian Age</a:t>
            </a:r>
          </a:p>
        </p:txBody>
      </p:sp>
    </p:spTree>
    <p:extLst>
      <p:ext uri="{BB962C8B-B14F-4D97-AF65-F5344CB8AC3E}">
        <p14:creationId xmlns:p14="http://schemas.microsoft.com/office/powerpoint/2010/main" val="84452154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731C9A77-94C5-5393-6EF2-479A5A2A17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43E84EA-8CF5-E7D7-4607-35BDD5BE9F55}"/>
              </a:ext>
            </a:extLst>
          </p:cNvPr>
          <p:cNvSpPr txBox="1"/>
          <p:nvPr/>
        </p:nvSpPr>
        <p:spPr>
          <a:xfrm>
            <a:off x="411998" y="2042104"/>
            <a:ext cx="11475202" cy="3277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 understand the five acts of worship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America has ignored His way; and devised the own way to fit their desire (cf. 1 Cor. 11:20-21)—Lord’s supper or YOUR supper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danger in His church today is worshiping Him in His truth and not involving OUR spirit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Application of this truth to His five acts of worship</a:t>
            </a:r>
            <a:endParaRPr lang="en-US" sz="2700" b="1" dirty="0">
              <a:solidFill>
                <a:schemeClr val="bg1"/>
              </a:solidFill>
            </a:endParaRP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71D624C8-0A5D-1237-4F7B-EC866A469D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72783" y="535196"/>
            <a:ext cx="9514417" cy="14593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Looking at Worship Throughout</a:t>
            </a:r>
          </a:p>
          <a:p>
            <a:pPr algn="ctr">
              <a:spcBef>
                <a:spcPts val="100"/>
              </a:spcBef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 the Ages—In the Christian Age</a:t>
            </a:r>
          </a:p>
        </p:txBody>
      </p:sp>
    </p:spTree>
    <p:extLst>
      <p:ext uri="{BB962C8B-B14F-4D97-AF65-F5344CB8AC3E}">
        <p14:creationId xmlns:p14="http://schemas.microsoft.com/office/powerpoint/2010/main" val="4505563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1EF45647-4935-3F3A-DAC3-E07D4BF7DD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7F42906C-6353-F01E-A367-A84281D607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72783" y="757267"/>
            <a:ext cx="9514417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Looking at the Text—John 4:20-24</a:t>
            </a:r>
          </a:p>
        </p:txBody>
      </p:sp>
    </p:spTree>
    <p:extLst>
      <p:ext uri="{BB962C8B-B14F-4D97-AF65-F5344CB8AC3E}">
        <p14:creationId xmlns:p14="http://schemas.microsoft.com/office/powerpoint/2010/main" val="239652256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27878476-12D0-6879-E7BB-D286AFF83A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D8514AF-FCA7-F92B-84E1-4E4209E6D171}"/>
              </a:ext>
            </a:extLst>
          </p:cNvPr>
          <p:cNvSpPr txBox="1"/>
          <p:nvPr/>
        </p:nvSpPr>
        <p:spPr>
          <a:xfrm>
            <a:off x="411998" y="2042104"/>
            <a:ext cx="11475202" cy="113569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 understand the five acts of worship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America has ignored His way; and devised the own way to fit their desire (cf. 1 Cor. 11:20-21)—Lord’s supper or YOUR supper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danger in His church today is worshiping Him in His truth and not involving OUR spirit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Application of this truth to His five acts of worship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en-US" sz="3200" b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spcAft>
                <a:spcPts val="600"/>
              </a:spcAft>
              <a:buClr>
                <a:schemeClr val="bg1"/>
              </a:buClr>
            </a:pPr>
            <a:r>
              <a:rPr lang="en-US" sz="4000" b="1" i="1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True Worship Involves His Truth and Our Spirit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en-US" sz="3200" b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en-US" sz="3200" b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en-US" sz="3200" b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danger lies in all five acts of worship</a:t>
            </a:r>
          </a:p>
          <a:p>
            <a:pPr>
              <a:spcAft>
                <a:spcPts val="600"/>
              </a:spcAft>
              <a:buClr>
                <a:schemeClr val="bg1"/>
              </a:buClr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They met God at Mt. Sinai; then in “temple” worship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First Jewish worship— “as the Lord commanded”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First Jewish worship’s failure—NOT as the Lord commanded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OT shadow of animal sacrifices—a shadow of Jesus’ blood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place of Incense—sweet smelling aroma and NT prayer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Truth and spirit was God’s design in Jewish age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Yet they worshiped God in His way (truth) but their heart was “far from Him” (Isa. 29:23; Matt. 15:8; Mark 7:6)</a:t>
            </a:r>
            <a:endParaRPr lang="en-US" sz="2700" b="1" dirty="0">
              <a:solidFill>
                <a:schemeClr val="bg1"/>
              </a:solidFill>
            </a:endParaRP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B52BB49E-347C-3CC7-5D52-412621B73A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72783" y="535196"/>
            <a:ext cx="9514417" cy="14593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Looking at Worship Throughout</a:t>
            </a:r>
          </a:p>
          <a:p>
            <a:pPr algn="ctr">
              <a:spcBef>
                <a:spcPts val="100"/>
              </a:spcBef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 the Ages—In the Christian Age</a:t>
            </a:r>
          </a:p>
        </p:txBody>
      </p:sp>
    </p:spTree>
    <p:extLst>
      <p:ext uri="{BB962C8B-B14F-4D97-AF65-F5344CB8AC3E}">
        <p14:creationId xmlns:p14="http://schemas.microsoft.com/office/powerpoint/2010/main" val="371627161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B4D7A6D5-6482-81E3-026C-45F1605A37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00C25D21-A24A-30DA-1119-5FC6A07A84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8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Giving Our Spirits to God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F050047-A34B-DA48-F9B0-1932821AD952}"/>
              </a:ext>
            </a:extLst>
          </p:cNvPr>
          <p:cNvSpPr txBox="1"/>
          <p:nvPr/>
        </p:nvSpPr>
        <p:spPr>
          <a:xfrm>
            <a:off x="411998" y="1595907"/>
            <a:ext cx="11475202" cy="46935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3" indent="-457200" algn="just" defTabSz="457200">
              <a:spcAft>
                <a:spcPts val="900"/>
              </a:spcAft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</a:rPr>
              <a:t>It begins with believing/trusting Him					John 8:24</a:t>
            </a:r>
          </a:p>
          <a:p>
            <a:pPr marL="457200" lvl="3" indent="-457200" algn="just" defTabSz="457200">
              <a:spcAft>
                <a:spcPts val="900"/>
              </a:spcAft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</a:rPr>
              <a:t>This trust involves repentance/change				Luke 13:3</a:t>
            </a:r>
          </a:p>
          <a:p>
            <a:pPr marL="457200" lvl="3" indent="-457200" algn="just" defTabSz="457200">
              <a:spcAft>
                <a:spcPts val="900"/>
              </a:spcAft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</a:rPr>
              <a:t>We must confess this belief in Him						Romans 10:9</a:t>
            </a:r>
          </a:p>
          <a:p>
            <a:pPr marL="457200" lvl="3" indent="-457200" algn="just" defTabSz="457200">
              <a:spcAft>
                <a:spcPts val="900"/>
              </a:spcAft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</a:rPr>
              <a:t>We then can be washed in His blood/baptism		Acts 2:38</a:t>
            </a:r>
          </a:p>
          <a:p>
            <a:pPr lvl="3" algn="just" defTabSz="457200">
              <a:spcAft>
                <a:spcPts val="900"/>
              </a:spcAft>
              <a:buClr>
                <a:schemeClr val="bg1"/>
              </a:buClr>
              <a:tabLst>
                <a:tab pos="457200" algn="l"/>
              </a:tabLst>
            </a:pPr>
            <a:endParaRPr lang="en-US" sz="110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lvl="3" algn="ctr" defTabSz="457200">
              <a:spcAft>
                <a:spcPts val="900"/>
              </a:spcAft>
              <a:buClr>
                <a:schemeClr val="bg1"/>
              </a:buClr>
              <a:tabLst>
                <a:tab pos="457200" algn="l"/>
              </a:tabLst>
            </a:pPr>
            <a:r>
              <a:rPr lang="en-US" sz="3200" b="1" i="1" dirty="0">
                <a:solidFill>
                  <a:srgbClr val="FFFF00"/>
                </a:solidFill>
                <a:latin typeface="Calibri" panose="020F0502020204030204" pitchFamily="34" charset="0"/>
              </a:rPr>
              <a:t>  When You Do These, He Adds You to His Flock, His Church</a:t>
            </a:r>
          </a:p>
          <a:p>
            <a:pPr lvl="3" defTabSz="457200">
              <a:spcAft>
                <a:spcPts val="900"/>
              </a:spcAft>
              <a:buClr>
                <a:schemeClr val="bg1"/>
              </a:buClr>
              <a:tabLst>
                <a:tab pos="457200" algn="l"/>
              </a:tabLst>
            </a:pPr>
            <a:endParaRPr lang="en-US" sz="1100" b="1" i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marL="457200" lvl="3" indent="-457200" defTabSz="457200">
              <a:spcAft>
                <a:spcPts val="900"/>
              </a:spcAft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</a:rPr>
              <a:t>Our change leads to faithful service until death	Rev. 2:10</a:t>
            </a:r>
            <a:endParaRPr lang="en-US" sz="2800" b="1" i="0" u="none" strike="noStrike" baseline="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marR="0" algn="l" rtl="0"/>
            <a:endParaRPr lang="en-US" sz="2500" b="1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55498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AECD5B2A-047E-CEC2-94B3-D012552D4C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306A0E4A-B4EA-8F42-6876-D7C52EE01D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72783" y="757267"/>
            <a:ext cx="9514417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Looking at the Text—John 4:20-24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3101953-49AB-D046-5294-FD0F52B3D8CD}"/>
              </a:ext>
            </a:extLst>
          </p:cNvPr>
          <p:cNvSpPr txBox="1"/>
          <p:nvPr/>
        </p:nvSpPr>
        <p:spPr>
          <a:xfrm>
            <a:off x="411998" y="1780844"/>
            <a:ext cx="1147520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Conversation between Jesus and the Samaritan woman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en-US" sz="27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7889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E5B6313C-7A0E-2423-2A36-969938F73B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A1B72375-30CC-57C6-6980-A51473C318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72783" y="757267"/>
            <a:ext cx="9514417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Looking at the Text—John 4:20-24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A4A48F5-59A2-0665-48B2-4B2FDBEA11C6}"/>
              </a:ext>
            </a:extLst>
          </p:cNvPr>
          <p:cNvSpPr txBox="1"/>
          <p:nvPr/>
        </p:nvSpPr>
        <p:spPr>
          <a:xfrm>
            <a:off x="411998" y="1780844"/>
            <a:ext cx="11475202" cy="16466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Conversation between Jesus and the Samaritan woman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She was a believer in God; wanted to worship properly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en-US" sz="27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51013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9A6D2268-AF4A-5135-0EBB-62019E5B20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AFFB69CA-88CB-9D16-68BF-9DCF9554E0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72783" y="757267"/>
            <a:ext cx="9514417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Looking at the Text—John 4:20-24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3426F54-58BF-B3F7-429D-9B86A00EC22A}"/>
              </a:ext>
            </a:extLst>
          </p:cNvPr>
          <p:cNvSpPr txBox="1"/>
          <p:nvPr/>
        </p:nvSpPr>
        <p:spPr>
          <a:xfrm>
            <a:off x="411998" y="1780844"/>
            <a:ext cx="11475202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Conversation between Jesus and the Samaritan woman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She was a believer in God; wanted to worship properly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Knew the answer to worship could only come via a prophet</a:t>
            </a:r>
          </a:p>
        </p:txBody>
      </p:sp>
    </p:spTree>
    <p:extLst>
      <p:ext uri="{BB962C8B-B14F-4D97-AF65-F5344CB8AC3E}">
        <p14:creationId xmlns:p14="http://schemas.microsoft.com/office/powerpoint/2010/main" val="18571938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AF5A2A9D-359C-A953-44DD-751AB06FAD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E38E67C6-4545-269C-C4F4-891B71E31E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72783" y="757267"/>
            <a:ext cx="9514417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Looking at the Text—John 4:20-24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9EBAD0C-3F96-7B30-CBEA-EC8BFD008C1B}"/>
              </a:ext>
            </a:extLst>
          </p:cNvPr>
          <p:cNvSpPr txBox="1"/>
          <p:nvPr/>
        </p:nvSpPr>
        <p:spPr>
          <a:xfrm>
            <a:off x="411998" y="1780844"/>
            <a:ext cx="11475202" cy="2292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Conversation between Jesus and the Samaritan woman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She was a believer in God; wanted to worship properly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Knew the answer to worship could only come via a prophet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She had the heart of a true worshiper</a:t>
            </a:r>
          </a:p>
        </p:txBody>
      </p:sp>
    </p:spTree>
    <p:extLst>
      <p:ext uri="{BB962C8B-B14F-4D97-AF65-F5344CB8AC3E}">
        <p14:creationId xmlns:p14="http://schemas.microsoft.com/office/powerpoint/2010/main" val="14316923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16443654-CF5A-6F0C-166C-20DBBF8DA5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6893C34F-6805-78BF-3AED-7E6E44DD40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72783" y="757267"/>
            <a:ext cx="9514417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Looking at the Text—John 4:20-24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9A94EC5-FED8-9C7E-6013-EDC8AC24B705}"/>
              </a:ext>
            </a:extLst>
          </p:cNvPr>
          <p:cNvSpPr txBox="1"/>
          <p:nvPr/>
        </p:nvSpPr>
        <p:spPr>
          <a:xfrm>
            <a:off x="411998" y="1780844"/>
            <a:ext cx="1147520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Conversation between Jesus and the Samaritan woman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She was a believer in God; wanted to worship properly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Knew the answer to worship could only come via a prophet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She had the heart of a true worshiper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His answer was for NOW and for the hour to come (v. 23)</a:t>
            </a:r>
            <a:endParaRPr lang="en-US" sz="27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34724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DC3A2CDA-0095-E7A5-C724-62F9138C8F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>
            <a:extLst>
              <a:ext uri="{FF2B5EF4-FFF2-40B4-BE49-F238E27FC236}">
                <a16:creationId xmlns:a16="http://schemas.microsoft.com/office/drawing/2014/main" id="{0218E65F-F850-AFEA-CFC7-EDC7B6CD00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72783" y="535196"/>
            <a:ext cx="9514417" cy="14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Looking at Worship Throughout</a:t>
            </a:r>
          </a:p>
          <a:p>
            <a:pPr algn="ctr">
              <a:spcBef>
                <a:spcPts val="100"/>
              </a:spcBef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 the Ages—the Patriarchs</a:t>
            </a:r>
          </a:p>
        </p:txBody>
      </p:sp>
    </p:spTree>
    <p:extLst>
      <p:ext uri="{BB962C8B-B14F-4D97-AF65-F5344CB8AC3E}">
        <p14:creationId xmlns:p14="http://schemas.microsoft.com/office/powerpoint/2010/main" val="11787139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323</TotalTime>
  <Words>1682</Words>
  <Application>Microsoft Office PowerPoint</Application>
  <PresentationFormat>Widescreen</PresentationFormat>
  <Paragraphs>160</Paragraphs>
  <Slides>31</Slides>
  <Notes>31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5" baseType="lpstr">
      <vt:lpstr>Arial</vt:lpstr>
      <vt:lpstr>Calibri</vt:lpstr>
      <vt:lpstr>Cambria</vt:lpstr>
      <vt:lpstr>Office Theme</vt:lpstr>
      <vt:lpstr>True Worship Throughout  All the Ages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Can I Know I Am  Doing His Will—How Can I Find His Will?</dc:title>
  <dc:creator>Dan</dc:creator>
  <cp:lastModifiedBy>Operator</cp:lastModifiedBy>
  <cp:revision>6</cp:revision>
  <cp:lastPrinted>2026-05-17T20:27:31Z</cp:lastPrinted>
  <dcterms:modified xsi:type="dcterms:W3CDTF">2026-05-17T21:43:55Z</dcterms:modified>
</cp:coreProperties>
</file>