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F6EC45B9-512E-3ED2-0A88-AFEFEBDF5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their hands&#10;&#10;Description automatically generated">
            <a:extLst>
              <a:ext uri="{FF2B5EF4-FFF2-40B4-BE49-F238E27FC236}">
                <a16:creationId xmlns:a16="http://schemas.microsoft.com/office/drawing/2014/main" id="{DFEC4E25-E4F8-E178-4C94-7A4371BC2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252151"/>
            <a:ext cx="11849147" cy="5605847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690EA74F-CE4A-4486-A2F5-CA95CC9A2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252151"/>
            <a:ext cx="11849147" cy="5605847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46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64FA0B7D-2EFF-74E2-FDAF-4F3E740F8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252151"/>
            <a:ext cx="11849147" cy="5605847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8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hands&#10;&#10;Description automatically generated">
            <a:extLst>
              <a:ext uri="{FF2B5EF4-FFF2-40B4-BE49-F238E27FC236}">
                <a16:creationId xmlns:a16="http://schemas.microsoft.com/office/drawing/2014/main" id="{A5A62BE6-0767-5574-6CA2-912B70D40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285103"/>
            <a:ext cx="11849147" cy="5572896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905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  <p:sldLayoutId id="2147483674" r:id="rId4"/>
    <p:sldLayoutId id="214748367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4D5268D-92D1-46C3-EE8A-C1D582254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80"/>
          <a:stretch/>
        </p:blipFill>
        <p:spPr>
          <a:xfrm>
            <a:off x="504" y="284"/>
            <a:ext cx="12190992" cy="4513528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F23F1A6-F84E-C6B0-E320-2EBA753B9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19"/>
          <a:stretch/>
        </p:blipFill>
        <p:spPr>
          <a:xfrm>
            <a:off x="504" y="4513812"/>
            <a:ext cx="12190992" cy="234390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2BDAA7B-A37B-05DC-DC76-CBE44CD6B420}"/>
              </a:ext>
            </a:extLst>
          </p:cNvPr>
          <p:cNvSpPr/>
          <p:nvPr/>
        </p:nvSpPr>
        <p:spPr>
          <a:xfrm>
            <a:off x="2474844" y="4543629"/>
            <a:ext cx="2037522" cy="982527"/>
          </a:xfrm>
          <a:prstGeom prst="rightArrow">
            <a:avLst>
              <a:gd name="adj1" fmla="val 54937"/>
              <a:gd name="adj2" fmla="val 61127"/>
            </a:avLst>
          </a:prstGeom>
          <a:noFill/>
          <a:ln w="38100">
            <a:solidFill>
              <a:schemeClr val="bg1"/>
            </a:solidFill>
          </a:ln>
          <a:effectLst>
            <a:glow rad="508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Turn to…</a:t>
            </a:r>
          </a:p>
        </p:txBody>
      </p:sp>
      <p:pic>
        <p:nvPicPr>
          <p:cNvPr id="8" name="Picture 7" descr="A close up of a person's hands&#10;&#10;Description automatically generated">
            <a:extLst>
              <a:ext uri="{FF2B5EF4-FFF2-40B4-BE49-F238E27FC236}">
                <a16:creationId xmlns:a16="http://schemas.microsoft.com/office/drawing/2014/main" id="{84F491FA-A728-51E9-96D3-BD1D6AFFB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4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has </a:t>
            </a:r>
            <a:r>
              <a:rPr lang="en-US" i="1" dirty="0" err="1"/>
              <a:t>phileo</a:t>
            </a:r>
            <a:r>
              <a:rPr lang="en-US" i="1" dirty="0"/>
              <a:t> </a:t>
            </a:r>
            <a:r>
              <a:rPr lang="en-US" dirty="0"/>
              <a:t>love for His friends (11:3)</a:t>
            </a:r>
          </a:p>
          <a:p>
            <a:pPr lvl="1"/>
            <a:r>
              <a:rPr lang="en-US" dirty="0"/>
              <a:t>This is a warm, tender, brotherly affection</a:t>
            </a:r>
          </a:p>
          <a:p>
            <a:pPr lvl="1"/>
            <a:r>
              <a:rPr lang="en-US" dirty="0"/>
              <a:t>The verb tense emphasizes ongoing, persistent feeling</a:t>
            </a:r>
          </a:p>
          <a:p>
            <a:r>
              <a:rPr lang="en-US" dirty="0"/>
              <a:t>Jesus has deep compassion for His friends (11:33-38)</a:t>
            </a:r>
          </a:p>
          <a:p>
            <a:pPr lvl="1"/>
            <a:r>
              <a:rPr lang="en-US" dirty="0"/>
              <a:t>He “groaned” (11:33, 38)</a:t>
            </a:r>
          </a:p>
          <a:p>
            <a:pPr lvl="1"/>
            <a:r>
              <a:rPr lang="en-US" dirty="0"/>
              <a:t>He was “troubled” (11:33)</a:t>
            </a:r>
          </a:p>
          <a:p>
            <a:pPr lvl="1"/>
            <a:r>
              <a:rPr lang="en-US" dirty="0"/>
              <a:t>He “wept” (11:35)</a:t>
            </a:r>
          </a:p>
          <a:p>
            <a:r>
              <a:rPr lang="en-US" dirty="0"/>
              <a:t>The One powerful enough to raise the dead:</a:t>
            </a:r>
          </a:p>
          <a:p>
            <a:pPr lvl="1"/>
            <a:r>
              <a:rPr lang="en-US" dirty="0"/>
              <a:t>Feels the pain of His friends</a:t>
            </a:r>
          </a:p>
          <a:p>
            <a:pPr lvl="1"/>
            <a:r>
              <a:rPr lang="en-US" dirty="0"/>
              <a:t>Fights the cause of their pain 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has </a:t>
            </a:r>
            <a:r>
              <a:rPr lang="en-US" i="1" dirty="0"/>
              <a:t>agape </a:t>
            </a:r>
            <a:r>
              <a:rPr lang="en-US" dirty="0"/>
              <a:t>love for His friends (11:5)</a:t>
            </a:r>
          </a:p>
          <a:p>
            <a:pPr lvl="1"/>
            <a:r>
              <a:rPr lang="en-US" dirty="0"/>
              <a:t>This is an unconditional, unselfish desire for what is best for another</a:t>
            </a:r>
          </a:p>
          <a:p>
            <a:pPr lvl="1"/>
            <a:r>
              <a:rPr lang="en-US" dirty="0"/>
              <a:t>The verb tense emphasizes ongoing, persistent drive</a:t>
            </a:r>
          </a:p>
          <a:p>
            <a:r>
              <a:rPr lang="en-US" dirty="0"/>
              <a:t>Jesus longs for His friends to have a stronger faith (11:15, 42, 45)</a:t>
            </a:r>
          </a:p>
          <a:p>
            <a:r>
              <a:rPr lang="en-US" dirty="0"/>
              <a:t>Jesus longs for His friends to have eternal life (11:25-26)</a:t>
            </a:r>
          </a:p>
          <a:p>
            <a:r>
              <a:rPr lang="en-US" dirty="0"/>
              <a:t>The One powerful enough to raise the dead:</a:t>
            </a:r>
          </a:p>
          <a:p>
            <a:pPr lvl="1"/>
            <a:r>
              <a:rPr lang="en-US" dirty="0"/>
              <a:t>Seeks the very best for His friends</a:t>
            </a:r>
          </a:p>
          <a:p>
            <a:pPr lvl="1"/>
            <a:r>
              <a:rPr lang="en-US" dirty="0"/>
              <a:t>Sorrows deeply when they miss it</a:t>
            </a:r>
          </a:p>
        </p:txBody>
      </p:sp>
    </p:spTree>
    <p:extLst>
      <p:ext uri="{BB962C8B-B14F-4D97-AF65-F5344CB8AC3E}">
        <p14:creationId xmlns:p14="http://schemas.microsoft.com/office/powerpoint/2010/main" val="3934320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places Himself in danger for His friends (11:7-10, 16, 53-54)</a:t>
            </a:r>
          </a:p>
          <a:p>
            <a:r>
              <a:rPr lang="en-US" dirty="0"/>
              <a:t>Jesus places the focus on the glory of God (11:4, 40)</a:t>
            </a:r>
          </a:p>
          <a:p>
            <a:r>
              <a:rPr lang="en-US" dirty="0"/>
              <a:t>Jesus places Himself between God and man (11:22, 41-42; cf. Heb. 7:25; 9:24; 1 John 2:1-2)</a:t>
            </a:r>
          </a:p>
          <a:p>
            <a:r>
              <a:rPr lang="en-US" dirty="0"/>
              <a:t>The One powerful enough to raise the dead:</a:t>
            </a:r>
          </a:p>
          <a:p>
            <a:pPr lvl="1"/>
            <a:r>
              <a:rPr lang="en-US" dirty="0"/>
              <a:t>Sacrifices Himself for His friends (John 15:13)</a:t>
            </a:r>
          </a:p>
          <a:p>
            <a:pPr lvl="1"/>
            <a:r>
              <a:rPr lang="en-US" dirty="0"/>
              <a:t>Does whatever it takes to bring them back to God</a:t>
            </a:r>
          </a:p>
        </p:txBody>
      </p:sp>
    </p:spTree>
    <p:extLst>
      <p:ext uri="{BB962C8B-B14F-4D97-AF65-F5344CB8AC3E}">
        <p14:creationId xmlns:p14="http://schemas.microsoft.com/office/powerpoint/2010/main" val="1560614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562" y="3462722"/>
            <a:ext cx="8303849" cy="33952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Believe Jesus is the Son of God – Hebrews 11:6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Repent of your sins and turn to God – Acts 3:19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Confess your faith in Jesus Christ – Romans 10:9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Be baptized into Christ – Acts 22:16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God will wash away every sin – Acts 2:38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God will add you to His church – Acts 2:47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God will register you in heaven – Hebrews 12:23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Walk faithfully with Jesus – 1 John 1:7</a:t>
            </a:r>
          </a:p>
        </p:txBody>
      </p:sp>
      <p:pic>
        <p:nvPicPr>
          <p:cNvPr id="10" name="Picture 9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052058E8-8FC6-7BAA-0054-CA1671F3E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1" b="71411"/>
          <a:stretch/>
        </p:blipFill>
        <p:spPr>
          <a:xfrm>
            <a:off x="504" y="1216057"/>
            <a:ext cx="12190992" cy="716437"/>
          </a:xfrm>
          <a:prstGeom prst="rect">
            <a:avLst/>
          </a:prstGeom>
        </p:spPr>
      </p:pic>
      <p:pic>
        <p:nvPicPr>
          <p:cNvPr id="12" name="Picture 11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FC054A06-C79B-2199-DF0F-3B457B92DD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0" b="59725"/>
          <a:stretch/>
        </p:blipFill>
        <p:spPr>
          <a:xfrm>
            <a:off x="504" y="1932494"/>
            <a:ext cx="12190992" cy="801279"/>
          </a:xfrm>
          <a:prstGeom prst="rect">
            <a:avLst/>
          </a:prstGeom>
        </p:spPr>
      </p:pic>
      <p:pic>
        <p:nvPicPr>
          <p:cNvPr id="14" name="Picture 1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FBC3E5AE-BB14-6A84-EFEB-B6FC0AEF7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4" b="48041"/>
          <a:stretch/>
        </p:blipFill>
        <p:spPr>
          <a:xfrm>
            <a:off x="504" y="2733773"/>
            <a:ext cx="12190992" cy="80127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C022F0-5AAB-69BE-C4DE-2E1C8874A875}"/>
              </a:ext>
            </a:extLst>
          </p:cNvPr>
          <p:cNvCxnSpPr/>
          <p:nvPr/>
        </p:nvCxnSpPr>
        <p:spPr>
          <a:xfrm>
            <a:off x="8012784" y="1885359"/>
            <a:ext cx="108408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508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872E98-D810-2FE1-8B50-9AA6EF47D32A}"/>
              </a:ext>
            </a:extLst>
          </p:cNvPr>
          <p:cNvCxnSpPr/>
          <p:nvPr/>
        </p:nvCxnSpPr>
        <p:spPr>
          <a:xfrm>
            <a:off x="8325443" y="2688208"/>
            <a:ext cx="108408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508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5C0F77-2547-8DFC-E4BC-4A871FF4C633}"/>
              </a:ext>
            </a:extLst>
          </p:cNvPr>
          <p:cNvCxnSpPr/>
          <p:nvPr/>
        </p:nvCxnSpPr>
        <p:spPr>
          <a:xfrm>
            <a:off x="7382760" y="3453294"/>
            <a:ext cx="108408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508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321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19</cp:revision>
  <cp:lastPrinted>2025-04-13T18:24:42Z</cp:lastPrinted>
  <dcterms:created xsi:type="dcterms:W3CDTF">2024-12-31T23:52:29Z</dcterms:created>
  <dcterms:modified xsi:type="dcterms:W3CDTF">2026-05-24T12:36:27Z</dcterms:modified>
</cp:coreProperties>
</file>