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  <p:sldId id="25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B183B-65A6-F9AA-AE2C-E0DD0FE5D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903889-ABEE-0F9D-4BD4-CCDC69584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A597C-3E88-3555-B629-928BA5573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6425-B435-4DD3-94FE-4ACDCC5DA45A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610EA-D5AB-251A-0EA6-6360F5CD8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E62B6-1618-3FFA-FE6F-64F5EDF64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64E5-36BD-4DFB-B9D8-0337CE4254B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close up of a book&#10;&#10;Description automatically generated">
            <a:extLst>
              <a:ext uri="{FF2B5EF4-FFF2-40B4-BE49-F238E27FC236}">
                <a16:creationId xmlns:a16="http://schemas.microsoft.com/office/drawing/2014/main" id="{F2F155F2-E3FD-DE9F-EA42-05AA31916B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26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DFF33-2681-B5F3-32C4-58F51E55C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DF27DE-8438-0D7D-26E5-9D2CB8254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AF4B4-5A43-D95B-5D40-F90AA6150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22283-25BC-9FF6-7CF0-624FE707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6425-B435-4DD3-94FE-4ACDCC5DA45A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99AE28-0D0E-BB6A-874B-F42F17E8C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0F289B-E49D-0136-F8A9-D756A299B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64E5-36BD-4DFB-B9D8-0337CE42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43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AF1B2-6AAB-67C0-566E-D64602A73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57CE8C-2193-30F5-A850-654E38608B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202A7-2C96-A4BC-72DC-44670309B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6425-B435-4DD3-94FE-4ACDCC5DA45A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67D26-615A-C816-D30E-3FF0C82EF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B0416-902C-9031-D402-117E4221C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64E5-36BD-4DFB-B9D8-0337CE42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18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46707C-9D43-09EE-F384-CB8B0501C5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E087D-2FEA-8238-B9C0-20CDC47BA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81C5C-7FB1-9708-A3D9-EEB9EB89A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6425-B435-4DD3-94FE-4ACDCC5DA45A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C5478-6FFB-A3FB-2BB3-7261D85A7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D0D19-1246-3DF6-6F96-0DA456677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64E5-36BD-4DFB-B9D8-0337CE42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7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oll and a pot on a table&#10;&#10;Description automatically generated">
            <a:extLst>
              <a:ext uri="{FF2B5EF4-FFF2-40B4-BE49-F238E27FC236}">
                <a16:creationId xmlns:a16="http://schemas.microsoft.com/office/drawing/2014/main" id="{B6E38F74-43B2-A9DB-8CDC-38D866BBCA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2B159-ED9E-78F4-83B7-2ED50E000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63" y="1585928"/>
            <a:ext cx="11874623" cy="5272072"/>
          </a:xfrm>
        </p:spPr>
        <p:txBody>
          <a:bodyPr>
            <a:normAutofit/>
          </a:bodyPr>
          <a:lstStyle>
            <a:lvl1pPr marL="339725" indent="-339725">
              <a:defRPr sz="32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1pPr>
            <a:lvl2pPr marL="914400" indent="-339725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2pPr>
            <a:lvl3pPr marL="1309688" indent="-284163">
              <a:defRPr sz="24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384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oll and a pot on a table&#10;&#10;Description automatically generated">
            <a:extLst>
              <a:ext uri="{FF2B5EF4-FFF2-40B4-BE49-F238E27FC236}">
                <a16:creationId xmlns:a16="http://schemas.microsoft.com/office/drawing/2014/main" id="{0E1B35DF-63B9-1713-6CDE-B402BA25BA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2B159-ED9E-78F4-83B7-2ED50E000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863" y="1585928"/>
            <a:ext cx="11874623" cy="5272072"/>
          </a:xfrm>
        </p:spPr>
        <p:txBody>
          <a:bodyPr>
            <a:normAutofit/>
          </a:bodyPr>
          <a:lstStyle>
            <a:lvl1pPr marL="339725" indent="-339725">
              <a:defRPr sz="32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1pPr>
            <a:lvl2pPr marL="914400" indent="-339725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2pPr>
            <a:lvl3pPr marL="1309688" indent="-284163">
              <a:defRPr sz="24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889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7910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389A0-B8BB-F2F3-507F-E7797632D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84201-306A-1FF8-C2CB-61157B103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87561-5E36-2622-C938-FF27282AC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6425-B435-4DD3-94FE-4ACDCC5DA45A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00A85-46DA-6ACE-7EAD-328ECA74F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40AA6-F262-30E0-8056-482ED6557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64E5-36BD-4DFB-B9D8-0337CE42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16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44073-2E1D-3796-DA26-E8C1397AD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E65B7-6BEA-FEA0-80CF-6A765A2FF7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30CA23-742F-8198-BC7C-EE46AAF31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D81F0-E9C5-DB6F-17E2-99F8BAC3B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6425-B435-4DD3-94FE-4ACDCC5DA45A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6A3A6C-7D88-A15E-D7F7-80FC41638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0B2468-A30E-A730-D135-1DC354F0F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64E5-36BD-4DFB-B9D8-0337CE42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3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ECA40-4ABE-AEA2-7BCA-92BA76E6D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8A3DB-EFF9-757B-5C17-42D63E37B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6B1722-B00D-FE59-B3D6-CCD8A21E0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DA7C83-72CF-DCB0-656D-8CEA59118D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21E64E-0993-A266-50DA-E5C6BABFA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EC2BB1-443C-ED59-8670-3121F62C0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6425-B435-4DD3-94FE-4ACDCC5DA45A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8DCFFB-E46A-29C7-7614-30EC1C2ED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EC6C46-4617-B07B-3F00-A7DDF5A36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64E5-36BD-4DFB-B9D8-0337CE42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19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E3B68-31DE-763A-3270-918D9F3B2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31AEE6-474E-101C-7883-340274756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6425-B435-4DD3-94FE-4ACDCC5DA45A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F2FEC-C5AD-4B1C-95EF-6FF3598B3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470D0D-CE24-F0B9-F513-D301902DB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64E5-36BD-4DFB-B9D8-0337CE42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83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B9BF9-C162-2C7E-295B-4680B3EA3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6425-B435-4DD3-94FE-4ACDCC5DA45A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FB00F5-0B62-B8E6-8527-72C55BF2A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D1675-7E0E-1F8E-0808-A7FA11B9C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64E5-36BD-4DFB-B9D8-0337CE42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86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F8BF1-25DB-8C63-D392-335D5FBFA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1F53A-2654-5C7F-619B-94F7B1B88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8C64A-B8BA-8E0E-81D7-CE1C59264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0FE2D5-B511-B317-9BCA-48166913E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D6425-B435-4DD3-94FE-4ACDCC5DA45A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E731C-0FC6-92FF-F67D-C02A18FAB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2AA15-A096-16EB-1FFC-7BFD8B2C1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964E5-36BD-4DFB-B9D8-0337CE42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1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F076E7-5FF1-4956-04E5-F2500C85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350A5-1D5D-C740-B828-8DB01BE81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934F7-1610-BB00-ACBC-B00335FE4C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D6425-B435-4DD3-94FE-4ACDCC5DA45A}" type="datetimeFigureOut">
              <a:rPr lang="en-US" smtClean="0"/>
              <a:t>5/10/2026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1DD8D-84D3-F08E-805F-0C6529AAF4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CF1D6-0926-6680-A38F-E616DA2F6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964E5-36BD-4DFB-B9D8-0337CE42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4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88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204B13-3075-6175-8B84-77E3532A9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SETTING OF THE SIGNOFF</a:t>
            </a:r>
          </a:p>
          <a:p>
            <a:pPr lvl="1"/>
            <a:r>
              <a:rPr lang="en-US" dirty="0"/>
              <a:t>Romans ends where it began: </a:t>
            </a:r>
            <a:br>
              <a:rPr lang="en-US" dirty="0"/>
            </a:br>
            <a:r>
              <a:rPr lang="en-US" dirty="0"/>
              <a:t>with the gospel of Christ and the obedience of faith (1:1-5+16:25-26)</a:t>
            </a:r>
          </a:p>
          <a:p>
            <a:pPr lvl="1"/>
            <a:r>
              <a:rPr lang="en-US" dirty="0"/>
              <a:t>The signoff is a summary of the whole book</a:t>
            </a:r>
          </a:p>
          <a:p>
            <a:pPr lvl="1"/>
            <a:r>
              <a:rPr lang="en-US" dirty="0"/>
              <a:t>Romans has shown:</a:t>
            </a:r>
          </a:p>
          <a:p>
            <a:pPr lvl="2"/>
            <a:r>
              <a:rPr lang="en-US" dirty="0"/>
              <a:t>the universal need for the gospel</a:t>
            </a:r>
          </a:p>
          <a:p>
            <a:pPr lvl="2"/>
            <a:r>
              <a:rPr lang="en-US" dirty="0"/>
              <a:t>the saving power of the gospel</a:t>
            </a:r>
          </a:p>
          <a:p>
            <a:pPr lvl="2"/>
            <a:r>
              <a:rPr lang="en-US" dirty="0"/>
              <a:t>the transformed life of the gospel</a:t>
            </a:r>
          </a:p>
          <a:p>
            <a:pPr lvl="2"/>
            <a:r>
              <a:rPr lang="en-US" dirty="0"/>
              <a:t>the unity produced by the gospel</a:t>
            </a:r>
          </a:p>
          <a:p>
            <a:pPr lvl="2"/>
            <a:r>
              <a:rPr lang="en-US" dirty="0"/>
              <a:t>the glory due to God for the gospel </a:t>
            </a:r>
          </a:p>
          <a:p>
            <a:pPr lvl="1"/>
            <a:r>
              <a:rPr lang="en-US" dirty="0"/>
              <a:t>Paul closes Romans by praising the God of the gospel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878715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204B13-3075-6175-8B84-77E3532A9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SUBSTANCE OF THE SIGNOFF</a:t>
            </a:r>
          </a:p>
          <a:p>
            <a:pPr lvl="1"/>
            <a:r>
              <a:rPr lang="en-US" dirty="0"/>
              <a:t>The Gospel Strengthens Us</a:t>
            </a:r>
          </a:p>
          <a:p>
            <a:pPr lvl="1"/>
            <a:r>
              <a:rPr lang="en-US" dirty="0"/>
              <a:t>The Gospel Centers on Jesus Christ</a:t>
            </a:r>
          </a:p>
          <a:p>
            <a:pPr lvl="1"/>
            <a:r>
              <a:rPr lang="en-US" dirty="0"/>
              <a:t>The Gospel Reveals God’s Eternal Mystery</a:t>
            </a:r>
          </a:p>
          <a:p>
            <a:pPr lvl="1"/>
            <a:r>
              <a:rPr lang="en-US" dirty="0"/>
              <a:t>The Gospel Is Confirmed by Scripture</a:t>
            </a:r>
          </a:p>
          <a:p>
            <a:pPr lvl="1"/>
            <a:r>
              <a:rPr lang="en-US" dirty="0"/>
              <a:t>The Gospel Calls All Nations to Obedient Faith</a:t>
            </a:r>
          </a:p>
          <a:p>
            <a:pPr lvl="2"/>
            <a:r>
              <a:rPr lang="en-US" dirty="0"/>
              <a:t>The Gospel Is Universal</a:t>
            </a:r>
          </a:p>
          <a:p>
            <a:pPr lvl="2"/>
            <a:r>
              <a:rPr lang="en-US" dirty="0"/>
              <a:t>The Gospel Carries Divine Authority</a:t>
            </a:r>
          </a:p>
          <a:p>
            <a:pPr lvl="2"/>
            <a:r>
              <a:rPr lang="en-US" dirty="0"/>
              <a:t>The Gospel Demands Obedient Faith</a:t>
            </a:r>
          </a:p>
          <a:p>
            <a:pPr lvl="1"/>
            <a:r>
              <a:rPr lang="en-US" dirty="0"/>
              <a:t>The Gospel Leads All Glory to God </a:t>
            </a:r>
          </a:p>
        </p:txBody>
      </p:sp>
    </p:spTree>
    <p:extLst>
      <p:ext uri="{BB962C8B-B14F-4D97-AF65-F5344CB8AC3E}">
        <p14:creationId xmlns:p14="http://schemas.microsoft.com/office/powerpoint/2010/main" val="9447403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204B13-3075-6175-8B84-77E3532A9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SIGNIFICANCE OF THE SIGNOFF</a:t>
            </a:r>
          </a:p>
          <a:p>
            <a:pPr lvl="1"/>
            <a:r>
              <a:rPr lang="en-US" dirty="0"/>
              <a:t>Am I being strengthened by the gospel?</a:t>
            </a:r>
          </a:p>
          <a:p>
            <a:pPr lvl="1"/>
            <a:r>
              <a:rPr lang="en-US" dirty="0"/>
              <a:t>Am I submitting to the gospel? </a:t>
            </a:r>
          </a:p>
          <a:p>
            <a:pPr lvl="1"/>
            <a:r>
              <a:rPr lang="en-US" dirty="0"/>
              <a:t>Am I glorifying God for the gospel?</a:t>
            </a:r>
          </a:p>
        </p:txBody>
      </p:sp>
    </p:spTree>
    <p:extLst>
      <p:ext uri="{BB962C8B-B14F-4D97-AF65-F5344CB8AC3E}">
        <p14:creationId xmlns:p14="http://schemas.microsoft.com/office/powerpoint/2010/main" val="9870362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204B13-3075-6175-8B84-77E3532A9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SETTING OF THE SIGNOFF</a:t>
            </a:r>
          </a:p>
          <a:p>
            <a:pPr lvl="1"/>
            <a:r>
              <a:rPr lang="en-US" dirty="0"/>
              <a:t>Galatians is an urgent letter about the purity of the gospel</a:t>
            </a:r>
          </a:p>
          <a:p>
            <a:pPr lvl="2"/>
            <a:r>
              <a:rPr lang="en-US" dirty="0"/>
              <a:t>Some were troubling the churches of Galatia by distorting the gospel </a:t>
            </a:r>
          </a:p>
          <a:p>
            <a:pPr lvl="1"/>
            <a:r>
              <a:rPr lang="en-US" dirty="0"/>
              <a:t>The book has emphasized:</a:t>
            </a:r>
          </a:p>
          <a:p>
            <a:pPr lvl="2"/>
            <a:r>
              <a:rPr lang="en-US" dirty="0"/>
              <a:t>there is no other gospel (Gal. 1:6-9)</a:t>
            </a:r>
          </a:p>
          <a:p>
            <a:pPr lvl="2"/>
            <a:r>
              <a:rPr lang="en-US" dirty="0"/>
              <a:t>justification is not by works of the law but through faith in Christ (Gal. 2:16)</a:t>
            </a:r>
          </a:p>
          <a:p>
            <a:pPr lvl="2"/>
            <a:r>
              <a:rPr lang="en-US" dirty="0"/>
              <a:t>believers are sons of God through faith and baptism (Gal. 3:26-27)</a:t>
            </a:r>
          </a:p>
          <a:p>
            <a:pPr lvl="2"/>
            <a:r>
              <a:rPr lang="en-US" dirty="0"/>
              <a:t>in Christ, all are one (Gal. 3:28)</a:t>
            </a:r>
          </a:p>
          <a:p>
            <a:pPr lvl="2"/>
            <a:r>
              <a:rPr lang="en-US" dirty="0"/>
              <a:t>Christians must stand fast in liberty and not return to bondage (Gal. 5:1)</a:t>
            </a:r>
          </a:p>
          <a:p>
            <a:pPr lvl="2"/>
            <a:r>
              <a:rPr lang="en-US" dirty="0"/>
              <a:t>circumcision is nothing, but faith working through love is everything (Gal. 5:6)</a:t>
            </a:r>
          </a:p>
          <a:p>
            <a:pPr lvl="2"/>
            <a:r>
              <a:rPr lang="en-US" dirty="0"/>
              <a:t>circumcision is nothing, but a new creation is everything (Gal. 6:15)</a:t>
            </a:r>
          </a:p>
          <a:p>
            <a:pPr lvl="1"/>
            <a:r>
              <a:rPr lang="en-US" dirty="0"/>
              <a:t>Paul closes Galatians by drawing a line between those who boast in the flesh and those who walk by the gospel of the new creation </a:t>
            </a:r>
          </a:p>
        </p:txBody>
      </p:sp>
    </p:spTree>
    <p:extLst>
      <p:ext uri="{BB962C8B-B14F-4D97-AF65-F5344CB8AC3E}">
        <p14:creationId xmlns:p14="http://schemas.microsoft.com/office/powerpoint/2010/main" val="3885147552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204B13-3075-6175-8B84-77E3532A9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SUBSTANCE OF THE SIGNOFF</a:t>
            </a:r>
          </a:p>
          <a:p>
            <a:pPr lvl="1"/>
            <a:r>
              <a:rPr lang="en-US" dirty="0"/>
              <a:t>The Gospel Gives Us the Rule by Which We Walk</a:t>
            </a:r>
          </a:p>
          <a:p>
            <a:pPr lvl="1"/>
            <a:r>
              <a:rPr lang="en-US" dirty="0"/>
              <a:t>The Gospel Gives Us the Blessing of God’s Peace and Mercy</a:t>
            </a:r>
          </a:p>
          <a:p>
            <a:pPr lvl="1"/>
            <a:r>
              <a:rPr lang="en-US" dirty="0"/>
              <a:t>The Gospel Identifies the True People of God</a:t>
            </a:r>
          </a:p>
          <a:p>
            <a:pPr lvl="1"/>
            <a:r>
              <a:rPr lang="en-US" dirty="0"/>
              <a:t>The Gospel Is Worth Suffering For </a:t>
            </a:r>
          </a:p>
          <a:p>
            <a:pPr lvl="1"/>
            <a:r>
              <a:rPr lang="en-US" dirty="0"/>
              <a:t>The Gospel Leaves Us Dependent on the Grace of Christ</a:t>
            </a:r>
          </a:p>
        </p:txBody>
      </p:sp>
    </p:spTree>
    <p:extLst>
      <p:ext uri="{BB962C8B-B14F-4D97-AF65-F5344CB8AC3E}">
        <p14:creationId xmlns:p14="http://schemas.microsoft.com/office/powerpoint/2010/main" val="35368827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204B13-3075-6175-8B84-77E3532A9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SIGNIFICANCE OF THE SIGNOFF</a:t>
            </a:r>
          </a:p>
          <a:p>
            <a:pPr lvl="1"/>
            <a:r>
              <a:rPr lang="en-US" dirty="0"/>
              <a:t>Am I walking according to the gospel’s rule?</a:t>
            </a:r>
          </a:p>
          <a:p>
            <a:pPr lvl="1"/>
            <a:r>
              <a:rPr lang="en-US" dirty="0"/>
              <a:t>Am I finding my identity in Christ?</a:t>
            </a:r>
          </a:p>
          <a:p>
            <a:pPr lvl="1"/>
            <a:r>
              <a:rPr lang="en-US" dirty="0"/>
              <a:t>Am I willing to bear reproach for Christ?</a:t>
            </a:r>
          </a:p>
          <a:p>
            <a:pPr lvl="1"/>
            <a:r>
              <a:rPr lang="en-US" dirty="0"/>
              <a:t>Am I resting in the grace of Christ?</a:t>
            </a:r>
          </a:p>
        </p:txBody>
      </p:sp>
    </p:spTree>
    <p:extLst>
      <p:ext uri="{BB962C8B-B14F-4D97-AF65-F5344CB8AC3E}">
        <p14:creationId xmlns:p14="http://schemas.microsoft.com/office/powerpoint/2010/main" val="2558325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59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411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2026-05-08T13:16:00Z</dcterms:created>
  <dcterms:modified xsi:type="dcterms:W3CDTF">2026-05-10T12:34:06Z</dcterms:modified>
</cp:coreProperties>
</file>