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B183B-65A6-F9AA-AE2C-E0DD0FE5D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03889-ABEE-0F9D-4BD4-CCDC69584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A597C-3E88-3555-B629-928BA557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610EA-D5AB-251A-0EA6-6360F5CD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E62B6-1618-3FFA-FE6F-64F5EDF64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book&#10;&#10;Description automatically generated">
            <a:extLst>
              <a:ext uri="{FF2B5EF4-FFF2-40B4-BE49-F238E27FC236}">
                <a16:creationId xmlns:a16="http://schemas.microsoft.com/office/drawing/2014/main" id="{F90E0743-7D34-26DF-F4F4-840CFFF30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2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DFF33-2681-B5F3-32C4-58F51E55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F27DE-8438-0D7D-26E5-9D2CB8254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AF4B4-5A43-D95B-5D40-F90AA6150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22283-25BC-9FF6-7CF0-624FE707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9AE28-0D0E-BB6A-874B-F42F17E8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F289B-E49D-0136-F8A9-D756A299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4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F1B2-6AAB-67C0-566E-D64602A7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7CE8C-2193-30F5-A850-654E38608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202A7-2C96-A4BC-72DC-44670309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67D26-615A-C816-D30E-3FF0C82E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B0416-902C-9031-D402-117E4221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1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46707C-9D43-09EE-F384-CB8B0501C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E087D-2FEA-8238-B9C0-20CDC47BA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81C5C-7FB1-9708-A3D9-EEB9EB89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C5478-6FFB-A3FB-2BB3-7261D85A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0D19-1246-3DF6-6F96-0DA45667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oll and a pot on a table&#10;&#10;Description automatically generated">
            <a:extLst>
              <a:ext uri="{FF2B5EF4-FFF2-40B4-BE49-F238E27FC236}">
                <a16:creationId xmlns:a16="http://schemas.microsoft.com/office/drawing/2014/main" id="{A7610657-C5C2-9952-9FC8-91B027AFD9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B159-ED9E-78F4-83B7-2ED50E000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1874623" cy="5272072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1pPr>
            <a:lvl2pPr marL="914400" indent="-3397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2pPr>
            <a:lvl3pPr marL="1309688" indent="-284163">
              <a:defRPr sz="24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84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oll and a pot on a table&#10;&#10;Description automatically generated">
            <a:extLst>
              <a:ext uri="{FF2B5EF4-FFF2-40B4-BE49-F238E27FC236}">
                <a16:creationId xmlns:a16="http://schemas.microsoft.com/office/drawing/2014/main" id="{5AE73287-F575-0A11-4119-BE3832672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B159-ED9E-78F4-83B7-2ED50E000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1874623" cy="5272072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1pPr>
            <a:lvl2pPr marL="914400" indent="-3397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2pPr>
            <a:lvl3pPr marL="1309688" indent="-284163">
              <a:defRPr sz="24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91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89A0-B8BB-F2F3-507F-E7797632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84201-306A-1FF8-C2CB-61157B103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87561-5E36-2622-C938-FF27282A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00A85-46DA-6ACE-7EAD-328ECA74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40AA6-F262-30E0-8056-482ED655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44073-2E1D-3796-DA26-E8C1397A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E65B7-6BEA-FEA0-80CF-6A765A2FF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0CA23-742F-8198-BC7C-EE46AAF3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D81F0-E9C5-DB6F-17E2-99F8BAC3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A3A6C-7D88-A15E-D7F7-80FC4163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B2468-A30E-A730-D135-1DC354F0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CA40-4ABE-AEA2-7BCA-92BA76E6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8A3DB-EFF9-757B-5C17-42D63E37B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B1722-B00D-FE59-B3D6-CCD8A21E0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A7C83-72CF-DCB0-656D-8CEA59118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21E64E-0993-A266-50DA-E5C6BABFA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C2BB1-443C-ED59-8670-3121F62C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8DCFFB-E46A-29C7-7614-30EC1C2E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C6C46-4617-B07B-3F00-A7DDF5A3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1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3B68-31DE-763A-3270-918D9F3B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1AEE6-474E-101C-7883-34027475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F2FEC-C5AD-4B1C-95EF-6FF3598B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70D0D-CE24-F0B9-F513-D301902D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8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B9BF9-C162-2C7E-295B-4680B3EA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B00F5-0B62-B8E6-8527-72C55BF2A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D1675-7E0E-1F8E-0808-A7FA11B9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8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F8BF1-25DB-8C63-D392-335D5FBF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1F53A-2654-5C7F-619B-94F7B1B88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8C64A-B8BA-8E0E-81D7-CE1C59264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FE2D5-B511-B317-9BCA-48166913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E731C-0FC6-92FF-F67D-C02A18FA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2AA15-A096-16EB-1FFC-7BFD8B2C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F076E7-5FF1-4956-04E5-F2500C85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50A5-1D5D-C740-B828-8DB01BE81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934F7-1610-BB00-ACBC-B00335FE4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D6425-B435-4DD3-94FE-4ACDCC5DA45A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1DD8D-84D3-F08E-805F-0C6529AAF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CF1D6-0926-6680-A38F-E616DA2F6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59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SETTING OF THE SIGNOFF</a:t>
            </a:r>
          </a:p>
          <a:p>
            <a:pPr lvl="1"/>
            <a:r>
              <a:rPr lang="en-US" dirty="0"/>
              <a:t>First Corinthians was written to a church with many problems</a:t>
            </a:r>
          </a:p>
          <a:p>
            <a:pPr lvl="1"/>
            <a:r>
              <a:rPr lang="en-US" dirty="0"/>
              <a:t>Yet, Paul closes with warmth, warning, longing, grace and love</a:t>
            </a:r>
          </a:p>
          <a:p>
            <a:pPr lvl="1"/>
            <a:r>
              <a:rPr lang="en-US" dirty="0"/>
              <a:t>The ending especially connects with some major themes of the book:</a:t>
            </a:r>
          </a:p>
          <a:p>
            <a:pPr lvl="2"/>
            <a:r>
              <a:rPr lang="en-US" dirty="0"/>
              <a:t>Their need for unity</a:t>
            </a:r>
          </a:p>
          <a:p>
            <a:pPr lvl="2"/>
            <a:r>
              <a:rPr lang="en-US" dirty="0"/>
              <a:t>Their need for love </a:t>
            </a:r>
          </a:p>
          <a:p>
            <a:pPr lvl="2"/>
            <a:r>
              <a:rPr lang="en-US" dirty="0"/>
              <a:t>Their need to honor Christ above self</a:t>
            </a:r>
          </a:p>
          <a:p>
            <a:pPr lvl="2"/>
            <a:r>
              <a:rPr lang="en-US" dirty="0"/>
              <a:t>Their need to live in view of the Lord’s coming</a:t>
            </a:r>
          </a:p>
          <a:p>
            <a:pPr lvl="2"/>
            <a:r>
              <a:rPr lang="en-US" dirty="0"/>
              <a:t>Their need to receive grace and show grace</a:t>
            </a:r>
          </a:p>
          <a:p>
            <a:pPr lvl="1"/>
            <a:r>
              <a:rPr lang="en-US" dirty="0"/>
              <a:t>Paul closes 1 Corinthians by showing that a church corrected by the gospel must become a church marked by sincere love</a:t>
            </a:r>
          </a:p>
        </p:txBody>
      </p:sp>
    </p:spTree>
    <p:extLst>
      <p:ext uri="{BB962C8B-B14F-4D97-AF65-F5344CB8AC3E}">
        <p14:creationId xmlns:p14="http://schemas.microsoft.com/office/powerpoint/2010/main" val="630878715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1924073" cy="5272072"/>
          </a:xfrm>
        </p:spPr>
        <p:txBody>
          <a:bodyPr>
            <a:normAutofit/>
          </a:bodyPr>
          <a:lstStyle/>
          <a:p>
            <a:r>
              <a:rPr lang="en-US" dirty="0"/>
              <a:t>THE SUBSTANCE OF THE SIGNOFF</a:t>
            </a:r>
          </a:p>
          <a:p>
            <a:pPr lvl="1"/>
            <a:r>
              <a:rPr lang="en-US" dirty="0"/>
              <a:t>The Church That Reflects Christ Shows Affectionate Love for One Another</a:t>
            </a:r>
          </a:p>
          <a:p>
            <a:pPr lvl="1"/>
            <a:r>
              <a:rPr lang="en-US" dirty="0"/>
              <a:t>The Church That Reflects Christ Submits to Apostolic Authority</a:t>
            </a:r>
          </a:p>
          <a:p>
            <a:pPr lvl="1"/>
            <a:r>
              <a:rPr lang="en-US" dirty="0"/>
              <a:t>The Church That Reflects Christ Loves the Lord Jesus Supremely and Affectionately</a:t>
            </a:r>
          </a:p>
          <a:p>
            <a:pPr lvl="1"/>
            <a:r>
              <a:rPr lang="en-US" dirty="0"/>
              <a:t>The Church That Reflects Christ Longs for the Lord’s Coming</a:t>
            </a:r>
          </a:p>
          <a:p>
            <a:pPr lvl="1"/>
            <a:r>
              <a:rPr lang="en-US" dirty="0"/>
              <a:t>The Church That Reflects Christ Lives in Grace and Love</a:t>
            </a:r>
          </a:p>
        </p:txBody>
      </p:sp>
    </p:spTree>
    <p:extLst>
      <p:ext uri="{BB962C8B-B14F-4D97-AF65-F5344CB8AC3E}">
        <p14:creationId xmlns:p14="http://schemas.microsoft.com/office/powerpoint/2010/main" val="944740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SIGNIFICANCE OF THE SIGNOFF</a:t>
            </a:r>
          </a:p>
          <a:p>
            <a:pPr lvl="1"/>
            <a:r>
              <a:rPr lang="en-US" dirty="0"/>
              <a:t>Do we show sincere affection for one another?</a:t>
            </a:r>
          </a:p>
          <a:p>
            <a:pPr lvl="1"/>
            <a:r>
              <a:rPr lang="en-US" dirty="0"/>
              <a:t>Do we submit to the authority of Christ’s apostles?</a:t>
            </a:r>
          </a:p>
          <a:p>
            <a:pPr lvl="1"/>
            <a:r>
              <a:rPr lang="en-US" dirty="0"/>
              <a:t>Do we love the Lord Jesus supremely and affectionately?</a:t>
            </a:r>
          </a:p>
          <a:p>
            <a:pPr lvl="1"/>
            <a:r>
              <a:rPr lang="en-US" dirty="0"/>
              <a:t>Do we long for His coming?</a:t>
            </a:r>
          </a:p>
          <a:p>
            <a:pPr lvl="1"/>
            <a:r>
              <a:rPr lang="en-US" dirty="0"/>
              <a:t>Do we love all brethren in Christ?</a:t>
            </a:r>
          </a:p>
        </p:txBody>
      </p:sp>
    </p:spTree>
    <p:extLst>
      <p:ext uri="{BB962C8B-B14F-4D97-AF65-F5344CB8AC3E}">
        <p14:creationId xmlns:p14="http://schemas.microsoft.com/office/powerpoint/2010/main" val="987036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SETTING OF THE SIGNOFF</a:t>
            </a:r>
          </a:p>
          <a:p>
            <a:pPr lvl="1"/>
            <a:r>
              <a:rPr lang="en-US" dirty="0"/>
              <a:t>Second Corinthians is one of Paul’s most personal letters</a:t>
            </a:r>
          </a:p>
          <a:p>
            <a:pPr lvl="1"/>
            <a:r>
              <a:rPr lang="en-US" dirty="0"/>
              <a:t>Paul had been wounded by some in Corinth, but his desire was their wholeness in Christ</a:t>
            </a:r>
          </a:p>
          <a:p>
            <a:pPr lvl="1"/>
            <a:r>
              <a:rPr lang="en-US" dirty="0"/>
              <a:t>The ending also connects with major themes of the book:</a:t>
            </a:r>
          </a:p>
          <a:p>
            <a:pPr lvl="2"/>
            <a:r>
              <a:rPr lang="en-US" dirty="0"/>
              <a:t>God comforts His people so they may comfort others</a:t>
            </a:r>
          </a:p>
          <a:p>
            <a:pPr lvl="2"/>
            <a:r>
              <a:rPr lang="en-US" dirty="0"/>
              <a:t>Weakness can display Christ’s strength</a:t>
            </a:r>
          </a:p>
          <a:p>
            <a:pPr lvl="2"/>
            <a:r>
              <a:rPr lang="en-US" dirty="0"/>
              <a:t>Reconciliation matters</a:t>
            </a:r>
          </a:p>
          <a:p>
            <a:pPr lvl="2"/>
            <a:r>
              <a:rPr lang="en-US" dirty="0"/>
              <a:t>Holiness matters</a:t>
            </a:r>
          </a:p>
          <a:p>
            <a:pPr lvl="2"/>
            <a:r>
              <a:rPr lang="en-US" dirty="0"/>
              <a:t>Apostolic authority is for edification</a:t>
            </a:r>
          </a:p>
          <a:p>
            <a:pPr lvl="2"/>
            <a:r>
              <a:rPr lang="en-US" dirty="0"/>
              <a:t>The church must be restored to spiritual health</a:t>
            </a:r>
          </a:p>
          <a:p>
            <a:pPr lvl="1"/>
            <a:r>
              <a:rPr lang="en-US" dirty="0"/>
              <a:t>Paul closes by calling a wounded and troubled church to become whole</a:t>
            </a:r>
          </a:p>
        </p:txBody>
      </p:sp>
    </p:spTree>
    <p:extLst>
      <p:ext uri="{BB962C8B-B14F-4D97-AF65-F5344CB8AC3E}">
        <p14:creationId xmlns:p14="http://schemas.microsoft.com/office/powerpoint/2010/main" val="388514755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2055137" cy="5272072"/>
          </a:xfrm>
        </p:spPr>
        <p:txBody>
          <a:bodyPr>
            <a:normAutofit/>
          </a:bodyPr>
          <a:lstStyle/>
          <a:p>
            <a:r>
              <a:rPr lang="en-US" dirty="0"/>
              <a:t>THE SUBSTANCE OF THE SIGNOFF</a:t>
            </a:r>
          </a:p>
          <a:p>
            <a:pPr lvl="1"/>
            <a:r>
              <a:rPr lang="en-US" dirty="0"/>
              <a:t>The Church That Reflects Christ Rejoices in the Lord</a:t>
            </a:r>
          </a:p>
          <a:p>
            <a:pPr lvl="1"/>
            <a:r>
              <a:rPr lang="en-US" dirty="0"/>
              <a:t>The Church That Reflects Christ Pursues Spiritual </a:t>
            </a:r>
            <a:r>
              <a:rPr lang="en-US"/>
              <a:t>Wholeness Before God</a:t>
            </a:r>
            <a:endParaRPr lang="en-US" dirty="0"/>
          </a:p>
          <a:p>
            <a:pPr lvl="1"/>
            <a:r>
              <a:rPr lang="en-US" dirty="0"/>
              <a:t>The Church That Reflects Christ Receives and Gives Comfort</a:t>
            </a:r>
          </a:p>
          <a:p>
            <a:pPr lvl="1"/>
            <a:r>
              <a:rPr lang="en-US" dirty="0"/>
              <a:t>The Church That Reflects Christ Pursues Unity and Peace</a:t>
            </a:r>
          </a:p>
          <a:p>
            <a:pPr lvl="1"/>
            <a:r>
              <a:rPr lang="en-US" dirty="0"/>
              <a:t>The Church That Reflects Christ Shows Genuine Fellowship</a:t>
            </a:r>
          </a:p>
          <a:p>
            <a:pPr lvl="1"/>
            <a:r>
              <a:rPr lang="en-US" dirty="0"/>
              <a:t>The Church That Reflects Christ Lives Under the Blessing of the Triune God</a:t>
            </a:r>
          </a:p>
          <a:p>
            <a:pPr lvl="2"/>
            <a:r>
              <a:rPr lang="en-US" dirty="0"/>
              <a:t>“The grace of the Lord Jesus Christ”</a:t>
            </a:r>
          </a:p>
          <a:p>
            <a:pPr lvl="2"/>
            <a:r>
              <a:rPr lang="en-US" dirty="0"/>
              <a:t>“The love of God”</a:t>
            </a:r>
          </a:p>
          <a:p>
            <a:pPr lvl="2"/>
            <a:r>
              <a:rPr lang="en-US" dirty="0"/>
              <a:t>“The communion of the Holy Spirit”</a:t>
            </a:r>
          </a:p>
          <a:p>
            <a:pPr lvl="2"/>
            <a:r>
              <a:rPr lang="en-US" dirty="0"/>
              <a:t>“be with you all”</a:t>
            </a:r>
          </a:p>
        </p:txBody>
      </p:sp>
    </p:spTree>
    <p:extLst>
      <p:ext uri="{BB962C8B-B14F-4D97-AF65-F5344CB8AC3E}">
        <p14:creationId xmlns:p14="http://schemas.microsoft.com/office/powerpoint/2010/main" val="3536882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SIGNIFICANCE OF THE SIGNOFF</a:t>
            </a:r>
          </a:p>
          <a:p>
            <a:pPr lvl="1"/>
            <a:r>
              <a:rPr lang="en-US" dirty="0"/>
              <a:t>Are we pursuing spiritual wholeness and maturity?</a:t>
            </a:r>
          </a:p>
          <a:p>
            <a:pPr lvl="1"/>
            <a:r>
              <a:rPr lang="en-US" dirty="0"/>
              <a:t>Are we giving comfort as people who have received comfort?</a:t>
            </a:r>
          </a:p>
          <a:p>
            <a:pPr lvl="1"/>
            <a:r>
              <a:rPr lang="en-US" dirty="0"/>
              <a:t>Are we of one mind in the truth?</a:t>
            </a:r>
          </a:p>
          <a:p>
            <a:pPr lvl="1"/>
            <a:r>
              <a:rPr lang="en-US" dirty="0"/>
              <a:t>Are we living in peace with one another?</a:t>
            </a:r>
          </a:p>
          <a:p>
            <a:pPr lvl="1"/>
            <a:r>
              <a:rPr lang="en-US" dirty="0"/>
              <a:t>Are we depending on the grace of Christ, the love of God, and the fellowship of the Holy Spirit?</a:t>
            </a:r>
          </a:p>
        </p:txBody>
      </p:sp>
    </p:spTree>
    <p:extLst>
      <p:ext uri="{BB962C8B-B14F-4D97-AF65-F5344CB8AC3E}">
        <p14:creationId xmlns:p14="http://schemas.microsoft.com/office/powerpoint/2010/main" val="2558325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442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2026-05-08T13:16:00Z</dcterms:created>
  <dcterms:modified xsi:type="dcterms:W3CDTF">2026-05-17T12:26:39Z</dcterms:modified>
</cp:coreProperties>
</file>