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2"/>
  </p:notesMasterIdLst>
  <p:sldIdLst>
    <p:sldId id="1440" r:id="rId2"/>
    <p:sldId id="2407" r:id="rId3"/>
    <p:sldId id="2412" r:id="rId4"/>
    <p:sldId id="2423" r:id="rId5"/>
    <p:sldId id="2424" r:id="rId6"/>
    <p:sldId id="2425" r:id="rId7"/>
    <p:sldId id="2426" r:id="rId8"/>
    <p:sldId id="2427" r:id="rId9"/>
    <p:sldId id="2413" r:id="rId10"/>
    <p:sldId id="2428" r:id="rId11"/>
    <p:sldId id="2429" r:id="rId12"/>
    <p:sldId id="2430" r:id="rId13"/>
    <p:sldId id="2414" r:id="rId14"/>
    <p:sldId id="2431" r:id="rId15"/>
    <p:sldId id="2432" r:id="rId16"/>
    <p:sldId id="2433" r:id="rId17"/>
    <p:sldId id="2434" r:id="rId18"/>
    <p:sldId id="2419" r:id="rId19"/>
    <p:sldId id="2435" r:id="rId20"/>
    <p:sldId id="2442" r:id="rId21"/>
    <p:sldId id="2436" r:id="rId22"/>
    <p:sldId id="2421" r:id="rId23"/>
    <p:sldId id="2438" r:id="rId24"/>
    <p:sldId id="2439" r:id="rId25"/>
    <p:sldId id="2440" r:id="rId26"/>
    <p:sldId id="2441" r:id="rId27"/>
    <p:sldId id="2422" r:id="rId28"/>
    <p:sldId id="2443" r:id="rId29"/>
    <p:sldId id="2444" r:id="rId30"/>
    <p:sldId id="2362" r:id="rId31"/>
  </p:sldIdLst>
  <p:sldSz cx="12192000" cy="6858000"/>
  <p:notesSz cx="7099300" cy="93853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84" userDrawn="1">
          <p15:clr>
            <a:srgbClr val="A4A3A4"/>
          </p15:clr>
        </p15:guide>
        <p15:guide id="2" pos="38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4472C4"/>
    <a:srgbClr val="BC0C57"/>
    <a:srgbClr val="FC2E0C"/>
    <a:srgbClr val="FC29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34580" autoAdjust="0"/>
    <p:restoredTop sz="86410" autoAdjust="0"/>
  </p:normalViewPr>
  <p:slideViewPr>
    <p:cSldViewPr snapToGrid="0">
      <p:cViewPr varScale="1">
        <p:scale>
          <a:sx n="92" d="100"/>
          <a:sy n="92" d="100"/>
        </p:scale>
        <p:origin x="66" y="480"/>
      </p:cViewPr>
      <p:guideLst>
        <p:guide orient="horz" pos="2184"/>
        <p:guide pos="3888"/>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131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23863" y="704850"/>
            <a:ext cx="6253162" cy="3517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9930" y="4458019"/>
            <a:ext cx="5679440" cy="4223385"/>
          </a:xfrm>
          <a:prstGeom prst="rect">
            <a:avLst/>
          </a:prstGeom>
          <a:noFill/>
          <a:ln>
            <a:noFill/>
          </a:ln>
        </p:spPr>
        <p:txBody>
          <a:bodyPr spcFirstLastPara="1" wrap="square" lIns="94167" tIns="94167" rIns="94167" bIns="94167"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9"/>
            <a:ext cx="5679440" cy="4223385"/>
          </a:xfrm>
          <a:prstGeom prst="rect">
            <a:avLst/>
          </a:prstGeom>
        </p:spPr>
        <p:txBody>
          <a:bodyPr spcFirstLastPara="1" wrap="square" lIns="94167" tIns="94167" rIns="94167" bIns="94167"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2275" y="704850"/>
            <a:ext cx="6254750" cy="3517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128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8A8B1-CA25-8364-0B27-63BD2249A9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AF93A4-1072-AC2B-1279-40CFDD8653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0BAA32-C8F9-0092-C7BF-E0A757D98296}"/>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416017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F6563-CA84-2F08-85F1-6526B0E864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5F067D-9349-2D46-87C3-5FAF81612F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596FEA-4151-297F-6C84-F80F51A30219}"/>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41831584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D12C8-F9C2-7CD9-0A0C-55952C87E4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0F64BD-FA31-2E49-7BF7-84AF309E74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37942A-97DA-02DA-1B7A-8F89F209333A}"/>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1206092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E2AFE-8F69-C694-B32C-CAFFBBAB04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193CBE-92A6-8517-D2E0-48D01AAA56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840EFC-371E-12CC-2EC5-2DB7799742F7}"/>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5439215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727E0-5EDC-ACBD-240C-6A096B4161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B9D859-AB1B-4632-752F-4027336807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2AE921-6E60-C002-3A9A-0DBA72F9C652}"/>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23615726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44A85-1F98-FF60-C34C-9572938C9E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8B7C4D-2B17-3240-D9C3-0ABADB23FF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34DC76-BCCB-E9A8-EC11-BB84946EB45B}"/>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29367016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202C8-E75C-5D24-865C-8D48DE2E12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F0D697-BDFB-1622-829A-38C211D887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BE9739-1DB0-9E43-C23B-8924DC67E4E0}"/>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2682842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E1566-53EA-0481-3906-F4941A3D4C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EAF0F8-5E7D-74A0-5936-B29CCB5FE3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4CCA7C-46D6-D914-DBC9-BB95D5175977}"/>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26105824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2BC7C-BEEF-CD05-84E7-BBC51256FA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8973A0-CEC3-7B64-2D0B-D4A049A2BF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5989D2-C3FE-4676-1F36-4D05B0139BF5}"/>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10589337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54AAE-8C6E-4A99-6ACF-CFF86407AF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7B8881-A956-D253-EF90-C0B976E3D8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8141A6-C844-10BA-1034-A09E2FD9AC38}"/>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3521658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12694464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8C13B-1143-BECD-E3D8-064C118B28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FA39A0-8063-03F8-E346-6C27FD7ED6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0B91DF-DAA6-0853-2CA4-F813A85B2215}"/>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7696149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E8215-9284-BAE6-A8A2-07974E567E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EC76E8-A6EF-032F-00BA-D9DE89F506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D0FF9E-1DD9-61E4-7994-AD39423430F9}"/>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20420180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29FEF-7C85-47F3-CE30-342195763F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07DF80-DC48-3EB4-A271-7C7F26334A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C26872-D475-A1FA-A2B7-82CA036580B9}"/>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42626388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A591C-5FF2-1181-C491-B62F543B3A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2F68D5-ACD9-056B-579A-9DEE7CE1B9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3778F7-3B8D-98A8-C79B-0E7DEE0B34E9}"/>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28343333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92568-4725-8055-88E0-3E947C49FE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047DF3-840F-CE9D-6AD3-850D4355DE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B419FC-44E1-85E8-FD8F-BFAEE6B5BF0D}"/>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19184720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9480C-EE25-21EE-64FC-D1E597AB78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2F3736-CE07-B19C-AE35-25E94838DF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96AAEE-E573-013A-BE21-10481572D19F}"/>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36949347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BF5EF-C33D-898A-DF8B-3301E61CD0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D9EACF-4608-A5AB-B4BB-6AA1A5D4E7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9E6B06-5BEB-8D23-8F4C-3F5C97C505AF}"/>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23638185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A8CDE-2798-55B8-9441-8A0CD170BD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6F497B-4DF4-B0D9-15F0-512AE63963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941B20-9E57-7BF2-6B42-34763040C0D1}"/>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8083522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7EBF1-8AFB-34B5-5AF8-34D652C426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0BAF9C-DD57-D3DD-73EC-807AA5B973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94AAD9-964D-2695-84F0-DBC8BB51A2C0}"/>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29478358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DEB78-4C94-7B81-4849-144A586240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461F41-9FA6-9BC2-F32E-1A7F6B5792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D33BDE-4BB0-47DD-EF9D-7EA24910E760}"/>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1771073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6E00A-FB63-FB65-B9FE-7DE5627223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176A59-AE0A-88EB-2428-676B028611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108BAE-5F6A-DF03-C974-4CADAFA36926}"/>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37698035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a:extLst>
            <a:ext uri="{FF2B5EF4-FFF2-40B4-BE49-F238E27FC236}">
              <a16:creationId xmlns:a16="http://schemas.microsoft.com/office/drawing/2014/main" id="{3A536E0E-6572-3704-DA94-534C9044857F}"/>
            </a:ext>
          </a:extLst>
        </p:cNvPr>
        <p:cNvGrpSpPr/>
        <p:nvPr/>
      </p:nvGrpSpPr>
      <p:grpSpPr>
        <a:xfrm>
          <a:off x="0" y="0"/>
          <a:ext cx="0" cy="0"/>
          <a:chOff x="0" y="0"/>
          <a:chExt cx="0" cy="0"/>
        </a:xfrm>
      </p:grpSpPr>
      <p:sp>
        <p:nvSpPr>
          <p:cNvPr id="83" name="Google Shape;83;p2:notes">
            <a:extLst>
              <a:ext uri="{FF2B5EF4-FFF2-40B4-BE49-F238E27FC236}">
                <a16:creationId xmlns:a16="http://schemas.microsoft.com/office/drawing/2014/main" id="{CB14A28C-0ECB-D50E-5B5E-41665D166B63}"/>
              </a:ext>
            </a:extLst>
          </p:cNvPr>
          <p:cNvSpPr txBox="1">
            <a:spLocks noGrp="1"/>
          </p:cNvSpPr>
          <p:nvPr>
            <p:ph type="body" idx="1"/>
          </p:nvPr>
        </p:nvSpPr>
        <p:spPr>
          <a:xfrm>
            <a:off x="685495" y="4341931"/>
            <a:ext cx="5483947" cy="4113408"/>
          </a:xfrm>
          <a:prstGeom prst="rect">
            <a:avLst/>
          </a:prstGeom>
        </p:spPr>
        <p:txBody>
          <a:bodyPr spcFirstLastPara="1" wrap="square" lIns="91380" tIns="91380" rIns="91380" bIns="91380" anchor="t" anchorCtr="0">
            <a:noAutofit/>
          </a:bodyPr>
          <a:lstStyle/>
          <a:p>
            <a:pPr marL="0" indent="0">
              <a:buNone/>
            </a:pPr>
            <a:endParaRPr dirty="0"/>
          </a:p>
        </p:txBody>
      </p:sp>
      <p:sp>
        <p:nvSpPr>
          <p:cNvPr id="84" name="Google Shape;84;p2:notes">
            <a:extLst>
              <a:ext uri="{FF2B5EF4-FFF2-40B4-BE49-F238E27FC236}">
                <a16:creationId xmlns:a16="http://schemas.microsoft.com/office/drawing/2014/main" id="{B194C4A7-BA72-12A0-1701-E1A72C1202C4}"/>
              </a:ext>
            </a:extLst>
          </p:cNvPr>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08888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48E90-C2A8-4AE7-66D6-EDFE762E3C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EC5831-6D88-AAA0-D685-1B0899EE32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492653-7DE0-FA8E-F206-573C1DE6D9D3}"/>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1572006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AE59E-4966-09B4-FA24-84A063BF26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3915AF-449B-AB33-2C8B-1865CA9C20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BA6E09-0406-6E05-8E97-CA2671C5C0FF}"/>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1002089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01302-6BFC-D928-3590-09993E44DB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732D17-FD21-A97E-F23D-19C9E98361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8A8E19-9AA9-EE1A-99F9-412D20869FED}"/>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2189172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B33E1-2FDE-C768-746B-A90620A6B1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3FA06E-A742-79E3-3DF6-5FEA82F6D8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6E268E-DB59-2D95-FFFD-443609D510EA}"/>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741862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F54E4-4E47-6462-1EB3-66F6F132B2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807609-03A4-D6C9-02D2-BE58B9D66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1BD5F2-DC3F-EA57-1959-379A4357A47F}"/>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2392379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F94C4-2BBF-7A89-B0E7-765ADB433F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3E7465-FA61-E35D-CDEC-4C32986824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989798-B84E-D9D2-8355-0AA01B1F6FB0}"/>
              </a:ext>
            </a:extLst>
          </p:cNvPr>
          <p:cNvSpPr>
            <a:spLocks noGrp="1"/>
          </p:cNvSpPr>
          <p:nvPr>
            <p:ph type="body" idx="1"/>
          </p:nvPr>
        </p:nvSpPr>
        <p:spPr/>
        <p:txBody>
          <a:bodyPr/>
          <a:lstStyle/>
          <a:p>
            <a:pPr indent="0">
              <a:buNone/>
            </a:pPr>
            <a:r>
              <a:rPr lang="en-US"/>
              <a:t>This slide outlines guidelines for creating an elegant design on a black background. High contrast text ensures readability, while metallic accents add sophistication. Clean fonts and balanced spacing contribute to a polished and professional look. Using subtle textures or gradients prevents the background from appearing flat, enhancing visual interest.</a:t>
            </a:r>
          </a:p>
        </p:txBody>
      </p:sp>
    </p:spTree>
    <p:extLst>
      <p:ext uri="{BB962C8B-B14F-4D97-AF65-F5344CB8AC3E}">
        <p14:creationId xmlns:p14="http://schemas.microsoft.com/office/powerpoint/2010/main" val="20655861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a:stretch/>
        </p:blipFill>
        <p:spPr>
          <a:xfrm>
            <a:off x="3046" y="0"/>
            <a:ext cx="12188955" cy="6858000"/>
          </a:xfrm>
          <a:prstGeom prst="rect">
            <a:avLst/>
          </a:prstGeom>
          <a:noFill/>
          <a:ln>
            <a:noFill/>
          </a:ln>
        </p:spPr>
      </p:pic>
      <p:sp>
        <p:nvSpPr>
          <p:cNvPr id="13" name="Google Shape;13;p2"/>
          <p:cNvSpPr txBox="1">
            <a:spLocks noGrp="1"/>
          </p:cNvSpPr>
          <p:nvPr>
            <p:ph type="ctrTitle"/>
          </p:nvPr>
        </p:nvSpPr>
        <p:spPr>
          <a:xfrm>
            <a:off x="365760" y="310896"/>
            <a:ext cx="11430000" cy="2798064"/>
          </a:xfrm>
          <a:prstGeom prst="rect">
            <a:avLst/>
          </a:prstGeom>
          <a:noFill/>
          <a:ln>
            <a:noFill/>
          </a:ln>
        </p:spPr>
        <p:txBody>
          <a:bodyPr spcFirstLastPara="1" wrap="square" lIns="91425" tIns="45700" rIns="91425" bIns="45700" anchor="t" anchorCtr="1"/>
          <a:lstStyle>
            <a:lvl1pPr lvl="0" algn="ctr">
              <a:lnSpc>
                <a:spcPct val="90000"/>
              </a:lnSpc>
              <a:spcBef>
                <a:spcPts val="0"/>
              </a:spcBef>
              <a:spcAft>
                <a:spcPts val="0"/>
              </a:spcAft>
              <a:buClr>
                <a:schemeClr val="lt1"/>
              </a:buClr>
              <a:buSzPts val="7000"/>
              <a:buFont typeface="Cambria"/>
              <a:buNone/>
              <a:defRPr sz="7000">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6867525" y="6117336"/>
            <a:ext cx="5111115" cy="740664"/>
          </a:xfrm>
          <a:prstGeom prst="rect">
            <a:avLst/>
          </a:prstGeom>
          <a:noFill/>
          <a:ln>
            <a:noFill/>
          </a:ln>
        </p:spPr>
        <p:txBody>
          <a:bodyPr spcFirstLastPara="1" wrap="square" lIns="91425" tIns="45700" rIns="91425" bIns="45700" anchor="ctr" anchorCtr="0"/>
          <a:lstStyle>
            <a:lvl1pPr lvl="0" algn="ctr">
              <a:lnSpc>
                <a:spcPct val="90000"/>
              </a:lnSpc>
              <a:spcBef>
                <a:spcPts val="1000"/>
              </a:spcBef>
              <a:spcAft>
                <a:spcPts val="0"/>
              </a:spcAft>
              <a:buClr>
                <a:schemeClr val="lt1"/>
              </a:buClr>
              <a:buSzPts val="3000"/>
              <a:buNone/>
              <a:defRPr sz="3000" b="1">
                <a:solidFill>
                  <a:schemeClr val="l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bg>
      <p:bgPr>
        <a:solidFill>
          <a:schemeClr val="lt1"/>
        </a:solidFill>
        <a:effectLst/>
      </p:bgPr>
    </p:bg>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blip>
          <a:srcRect/>
          <a:stretch/>
        </p:blipFill>
        <p:spPr>
          <a:xfrm>
            <a:off x="1524" y="0"/>
            <a:ext cx="12188952" cy="6858000"/>
          </a:xfrm>
          <a:prstGeom prst="rect">
            <a:avLst/>
          </a:prstGeom>
          <a:noFill/>
          <a:ln>
            <a:noFill/>
          </a:ln>
        </p:spPr>
      </p:pic>
      <p:sp>
        <p:nvSpPr>
          <p:cNvPr id="17" name="Google Shape;17;p3"/>
          <p:cNvSpPr txBox="1">
            <a:spLocks noGrp="1"/>
          </p:cNvSpPr>
          <p:nvPr>
            <p:ph type="title"/>
          </p:nvPr>
        </p:nvSpPr>
        <p:spPr>
          <a:xfrm>
            <a:off x="2979174" y="299702"/>
            <a:ext cx="8843614" cy="1480767"/>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lt1"/>
              </a:buClr>
              <a:buSzPts val="4400"/>
              <a:buFont typeface="Cambria"/>
              <a:buNone/>
              <a:defRPr b="1">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a:spLocks noGrp="1"/>
          </p:cNvSpPr>
          <p:nvPr>
            <p:ph type="body" idx="1"/>
          </p:nvPr>
        </p:nvSpPr>
        <p:spPr>
          <a:xfrm>
            <a:off x="540774" y="1780469"/>
            <a:ext cx="11282013" cy="4698989"/>
          </a:xfrm>
          <a:prstGeom prst="rect">
            <a:avLst/>
          </a:prstGeom>
          <a:noFill/>
          <a:ln>
            <a:noFill/>
          </a:ln>
        </p:spPr>
        <p:txBody>
          <a:bodyPr spcFirstLastPara="1" wrap="square" lIns="91425" tIns="45700" rIns="91425" bIns="45700" anchor="t" anchorCtr="0"/>
          <a:lstStyle>
            <a:lvl1pPr marL="457200" lvl="0" indent="-406400" algn="l">
              <a:lnSpc>
                <a:spcPct val="90000"/>
              </a:lnSpc>
              <a:spcBef>
                <a:spcPts val="1000"/>
              </a:spcBef>
              <a:spcAft>
                <a:spcPts val="0"/>
              </a:spcAft>
              <a:buClr>
                <a:schemeClr val="lt1"/>
              </a:buClr>
              <a:buSzPts val="2800"/>
              <a:buChar char="•"/>
              <a:defRPr b="1">
                <a:solidFill>
                  <a:schemeClr val="lt1"/>
                </a:solidFill>
              </a:defRPr>
            </a:lvl1pPr>
            <a:lvl2pPr marL="914400" lvl="1" indent="-406400" algn="l">
              <a:lnSpc>
                <a:spcPct val="90000"/>
              </a:lnSpc>
              <a:spcBef>
                <a:spcPts val="500"/>
              </a:spcBef>
              <a:spcAft>
                <a:spcPts val="0"/>
              </a:spcAft>
              <a:buClr>
                <a:schemeClr val="lt1"/>
              </a:buClr>
              <a:buSzPts val="2800"/>
              <a:buChar char="•"/>
              <a:defRPr sz="2800" b="1">
                <a:solidFill>
                  <a:schemeClr val="lt1"/>
                </a:solidFill>
              </a:defRPr>
            </a:lvl2pPr>
            <a:lvl3pPr marL="1371600" lvl="2" indent="-355600" algn="l">
              <a:lnSpc>
                <a:spcPct val="90000"/>
              </a:lnSpc>
              <a:spcBef>
                <a:spcPts val="500"/>
              </a:spcBef>
              <a:spcAft>
                <a:spcPts val="0"/>
              </a:spcAft>
              <a:buClr>
                <a:schemeClr val="lt1"/>
              </a:buClr>
              <a:buSzPts val="2000"/>
              <a:buChar char="•"/>
              <a:defRPr b="1">
                <a:solidFill>
                  <a:schemeClr val="lt1"/>
                </a:solidFill>
              </a:defRPr>
            </a:lvl3pPr>
            <a:lvl4pPr marL="1828800" lvl="3" indent="-342900" algn="l">
              <a:lnSpc>
                <a:spcPct val="90000"/>
              </a:lnSpc>
              <a:spcBef>
                <a:spcPts val="500"/>
              </a:spcBef>
              <a:spcAft>
                <a:spcPts val="0"/>
              </a:spcAft>
              <a:buClr>
                <a:schemeClr val="lt1"/>
              </a:buClr>
              <a:buSzPts val="1800"/>
              <a:buChar char="•"/>
              <a:defRPr b="1">
                <a:solidFill>
                  <a:schemeClr val="lt1"/>
                </a:solidFill>
              </a:defRPr>
            </a:lvl4pPr>
            <a:lvl5pPr marL="2286000" lvl="4" indent="-342900" algn="l">
              <a:lnSpc>
                <a:spcPct val="90000"/>
              </a:lnSpc>
              <a:spcBef>
                <a:spcPts val="500"/>
              </a:spcBef>
              <a:spcAft>
                <a:spcPts val="0"/>
              </a:spcAft>
              <a:buClr>
                <a:schemeClr val="lt1"/>
              </a:buClr>
              <a:buSzPts val="1800"/>
              <a:buChar char="•"/>
              <a:defRPr b="1">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0"/>
        <p:cNvGrpSpPr/>
        <p:nvPr/>
      </p:nvGrpSpPr>
      <p:grpSpPr>
        <a:xfrm>
          <a:off x="0" y="0"/>
          <a:ext cx="0" cy="0"/>
          <a:chOff x="0" y="0"/>
          <a:chExt cx="0" cy="0"/>
        </a:xfrm>
      </p:grpSpPr>
      <p:sp>
        <p:nvSpPr>
          <p:cNvPr id="51" name="Google Shape;51;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3" name="Google Shape;53;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4" name="Google Shape;5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5" name="Google Shape;5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0" name="Google Shape;60;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1" name="Google Shape;6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2" name="Google Shape;6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8" name="Google Shape;6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9" name="Google Shape;6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4" name="Google Shape;74;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5" name="Google Shape;7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5" r:id="rId5"/>
    <p:sldLayoutId id="2147483656" r:id="rId6"/>
    <p:sldLayoutId id="2147483657" r:id="rId7"/>
    <p:sldLayoutId id="2147483658"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3"/>
          <p:cNvSpPr txBox="1">
            <a:spLocks noGrp="1"/>
          </p:cNvSpPr>
          <p:nvPr>
            <p:ph type="ctrTitle"/>
          </p:nvPr>
        </p:nvSpPr>
        <p:spPr>
          <a:xfrm>
            <a:off x="365760" y="755037"/>
            <a:ext cx="11430000" cy="1204395"/>
          </a:xfrm>
        </p:spPr>
        <p:txBody>
          <a:bodyPr spcFirstLastPara="1" wrap="square" lIns="91425" tIns="45700" rIns="91425" bIns="45700" anchor="t" anchorCtr="0">
            <a:normAutofit/>
          </a:bodyPr>
          <a:lstStyle/>
          <a:p>
            <a:pPr lvl="0"/>
            <a:r>
              <a:rPr lang="en-US" sz="6000" b="1" dirty="0"/>
              <a:t>Hell,  Hell,  Hell,  Hell</a:t>
            </a:r>
          </a:p>
        </p:txBody>
      </p:sp>
      <p:sp>
        <p:nvSpPr>
          <p:cNvPr id="81" name="Google Shape;81;p13"/>
          <p:cNvSpPr txBox="1">
            <a:spLocks noGrp="1"/>
          </p:cNvSpPr>
          <p:nvPr>
            <p:ph type="subTitle" idx="1"/>
          </p:nvPr>
        </p:nvSpPr>
        <p:spPr>
          <a:xfrm>
            <a:off x="7220224" y="5150686"/>
            <a:ext cx="5111115" cy="740664"/>
          </a:xfrm>
        </p:spPr>
        <p:txBody>
          <a:bodyPr spcFirstLastPara="1" wrap="square" lIns="91425" tIns="45700" rIns="91425" bIns="45700" anchor="ctr" anchorCtr="0">
            <a:normAutofit/>
          </a:bodyPr>
          <a:lstStyle/>
          <a:p>
            <a:pPr lvl="0"/>
            <a:r>
              <a:rPr lang="en-US" sz="3200" dirty="0">
                <a:solidFill>
                  <a:schemeClr val="bg1"/>
                </a:solidFill>
              </a:rPr>
              <a:t>2 Peter 2:1-4</a:t>
            </a:r>
          </a:p>
        </p:txBody>
      </p:sp>
    </p:spTree>
    <p:extLst>
      <p:ext uri="{BB962C8B-B14F-4D97-AF65-F5344CB8AC3E}">
        <p14:creationId xmlns:p14="http://schemas.microsoft.com/office/powerpoint/2010/main" val="1443615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4AF81-B3F2-15EE-1393-21D86D55B0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13445-309A-7B9B-35F7-3B35919C7F99}"/>
              </a:ext>
            </a:extLst>
          </p:cNvPr>
          <p:cNvSpPr>
            <a:spLocks noGrp="1"/>
          </p:cNvSpPr>
          <p:nvPr>
            <p:ph type="title"/>
          </p:nvPr>
        </p:nvSpPr>
        <p:spPr>
          <a:xfrm>
            <a:off x="2640884" y="365125"/>
            <a:ext cx="9390014" cy="1325563"/>
          </a:xfrm>
        </p:spPr>
        <p:txBody>
          <a:bodyPr wrap="square" anchor="ctr">
            <a:normAutofit/>
          </a:bodyPr>
          <a:lstStyle/>
          <a:p>
            <a:pPr algn="ctr"/>
            <a:r>
              <a:rPr lang="en-US" sz="4800" dirty="0">
                <a:solidFill>
                  <a:srgbClr val="FFFF00"/>
                </a:solidFill>
              </a:rPr>
              <a:t>Hell,   Hell,    Hell,   Hell</a:t>
            </a:r>
          </a:p>
        </p:txBody>
      </p:sp>
      <p:sp>
        <p:nvSpPr>
          <p:cNvPr id="3" name="TextBox 2">
            <a:extLst>
              <a:ext uri="{FF2B5EF4-FFF2-40B4-BE49-F238E27FC236}">
                <a16:creationId xmlns:a16="http://schemas.microsoft.com/office/drawing/2014/main" id="{B9387EC6-8C1C-E3C8-E111-28D6EF71244F}"/>
              </a:ext>
            </a:extLst>
          </p:cNvPr>
          <p:cNvSpPr txBox="1"/>
          <p:nvPr/>
        </p:nvSpPr>
        <p:spPr>
          <a:xfrm>
            <a:off x="666206" y="1618842"/>
            <a:ext cx="11168742" cy="1038746"/>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Four Different Words Used in Connect with Hell</a:t>
            </a:r>
          </a:p>
        </p:txBody>
      </p:sp>
    </p:spTree>
    <p:extLst>
      <p:ext uri="{BB962C8B-B14F-4D97-AF65-F5344CB8AC3E}">
        <p14:creationId xmlns:p14="http://schemas.microsoft.com/office/powerpoint/2010/main" val="666242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8B5C1-F428-E9B7-43A6-34AC1AE66F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C240B9-2C51-1377-FDDE-FE02204691B3}"/>
              </a:ext>
            </a:extLst>
          </p:cNvPr>
          <p:cNvSpPr>
            <a:spLocks noGrp="1"/>
          </p:cNvSpPr>
          <p:nvPr>
            <p:ph type="title"/>
          </p:nvPr>
        </p:nvSpPr>
        <p:spPr>
          <a:xfrm>
            <a:off x="2640884" y="365125"/>
            <a:ext cx="9390014" cy="1325563"/>
          </a:xfrm>
        </p:spPr>
        <p:txBody>
          <a:bodyPr wrap="square" anchor="ctr">
            <a:normAutofit/>
          </a:bodyPr>
          <a:lstStyle/>
          <a:p>
            <a:pPr algn="ctr"/>
            <a:r>
              <a:rPr lang="en-US" sz="4800" dirty="0">
                <a:solidFill>
                  <a:srgbClr val="FFFF00"/>
                </a:solidFill>
              </a:rPr>
              <a:t>Hell,   Hell,    Hell,   Hell</a:t>
            </a:r>
          </a:p>
        </p:txBody>
      </p:sp>
      <p:sp>
        <p:nvSpPr>
          <p:cNvPr id="3" name="TextBox 2">
            <a:extLst>
              <a:ext uri="{FF2B5EF4-FFF2-40B4-BE49-F238E27FC236}">
                <a16:creationId xmlns:a16="http://schemas.microsoft.com/office/drawing/2014/main" id="{87C0F027-A7C0-6EB0-DDE5-E25CCAE12276}"/>
              </a:ext>
            </a:extLst>
          </p:cNvPr>
          <p:cNvSpPr txBox="1"/>
          <p:nvPr/>
        </p:nvSpPr>
        <p:spPr>
          <a:xfrm>
            <a:off x="666206" y="1618842"/>
            <a:ext cx="11168742" cy="1623521"/>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Four Different Words Used in Connect with Hell</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One Hebrew word and Three Greek words</a:t>
            </a:r>
          </a:p>
        </p:txBody>
      </p:sp>
    </p:spTree>
    <p:extLst>
      <p:ext uri="{BB962C8B-B14F-4D97-AF65-F5344CB8AC3E}">
        <p14:creationId xmlns:p14="http://schemas.microsoft.com/office/powerpoint/2010/main" val="2267836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6E265-9BEF-9257-535C-3F44518523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4AFA71-5509-503B-D9B2-419A2626B515}"/>
              </a:ext>
            </a:extLst>
          </p:cNvPr>
          <p:cNvSpPr>
            <a:spLocks noGrp="1"/>
          </p:cNvSpPr>
          <p:nvPr>
            <p:ph type="title"/>
          </p:nvPr>
        </p:nvSpPr>
        <p:spPr>
          <a:xfrm>
            <a:off x="2640884" y="365125"/>
            <a:ext cx="9390014" cy="1325563"/>
          </a:xfrm>
        </p:spPr>
        <p:txBody>
          <a:bodyPr wrap="square" anchor="ctr">
            <a:normAutofit/>
          </a:bodyPr>
          <a:lstStyle/>
          <a:p>
            <a:pPr algn="ctr"/>
            <a:r>
              <a:rPr lang="en-US" sz="4800" dirty="0">
                <a:solidFill>
                  <a:srgbClr val="FFFF00"/>
                </a:solidFill>
              </a:rPr>
              <a:t>Hell,   Hell,    Hell,   Hell</a:t>
            </a:r>
          </a:p>
        </p:txBody>
      </p:sp>
      <p:sp>
        <p:nvSpPr>
          <p:cNvPr id="3" name="TextBox 2">
            <a:extLst>
              <a:ext uri="{FF2B5EF4-FFF2-40B4-BE49-F238E27FC236}">
                <a16:creationId xmlns:a16="http://schemas.microsoft.com/office/drawing/2014/main" id="{4161806C-42A4-4C68-70E1-B87C22EC3426}"/>
              </a:ext>
            </a:extLst>
          </p:cNvPr>
          <p:cNvSpPr txBox="1"/>
          <p:nvPr/>
        </p:nvSpPr>
        <p:spPr>
          <a:xfrm>
            <a:off x="666206" y="1618842"/>
            <a:ext cx="11168742" cy="2208297"/>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Four Different Words Used in Connect with Hell</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One Hebrew word and Three Greek words</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We will change the four hells as lesson develops</a:t>
            </a:r>
            <a:endParaRPr lang="en-US" sz="2800" b="1" i="1" dirty="0">
              <a:solidFill>
                <a:schemeClr val="bg1"/>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27606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A320C-95B9-0DB6-C8EB-6537105AD1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839F91-8EE2-023B-1ABD-4830794B1881}"/>
              </a:ext>
            </a:extLst>
          </p:cNvPr>
          <p:cNvSpPr>
            <a:spLocks noGrp="1"/>
          </p:cNvSpPr>
          <p:nvPr>
            <p:ph type="title"/>
          </p:nvPr>
        </p:nvSpPr>
        <p:spPr>
          <a:xfrm>
            <a:off x="2640884" y="365125"/>
            <a:ext cx="9390014" cy="1325563"/>
          </a:xfrm>
        </p:spPr>
        <p:txBody>
          <a:bodyPr wrap="square" anchor="ctr">
            <a:normAutofit/>
          </a:bodyPr>
          <a:lstStyle/>
          <a:p>
            <a:pPr algn="ctr"/>
            <a:r>
              <a:rPr lang="en-US" i="1" dirty="0">
                <a:solidFill>
                  <a:srgbClr val="FFFF00"/>
                </a:solidFill>
              </a:rPr>
              <a:t>Gehenna, </a:t>
            </a:r>
            <a:r>
              <a:rPr lang="en-US" dirty="0">
                <a:solidFill>
                  <a:srgbClr val="FFFF00"/>
                </a:solidFill>
              </a:rPr>
              <a:t>Hell, Hell, Hell</a:t>
            </a:r>
            <a:endParaRPr lang="en-US" i="1" dirty="0">
              <a:solidFill>
                <a:srgbClr val="FFFF00"/>
              </a:solidFill>
            </a:endParaRPr>
          </a:p>
        </p:txBody>
      </p:sp>
      <p:sp>
        <p:nvSpPr>
          <p:cNvPr id="3" name="TextBox 2">
            <a:extLst>
              <a:ext uri="{FF2B5EF4-FFF2-40B4-BE49-F238E27FC236}">
                <a16:creationId xmlns:a16="http://schemas.microsoft.com/office/drawing/2014/main" id="{7BD3B2F9-832F-36FB-CF81-27770D3CBFD6}"/>
              </a:ext>
            </a:extLst>
          </p:cNvPr>
          <p:cNvSpPr txBox="1"/>
          <p:nvPr/>
        </p:nvSpPr>
        <p:spPr>
          <a:xfrm>
            <a:off x="457201" y="1623740"/>
            <a:ext cx="11168742" cy="453970"/>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595656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C7FE2-1A92-D7B1-933C-E93A5A4470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AEA81B-9BC0-594E-D65B-56BAAEBEC5DE}"/>
              </a:ext>
            </a:extLst>
          </p:cNvPr>
          <p:cNvSpPr>
            <a:spLocks noGrp="1"/>
          </p:cNvSpPr>
          <p:nvPr>
            <p:ph type="title"/>
          </p:nvPr>
        </p:nvSpPr>
        <p:spPr>
          <a:xfrm>
            <a:off x="2640884" y="365125"/>
            <a:ext cx="9390014" cy="1325563"/>
          </a:xfrm>
        </p:spPr>
        <p:txBody>
          <a:bodyPr wrap="square" anchor="ctr">
            <a:normAutofit/>
          </a:bodyPr>
          <a:lstStyle/>
          <a:p>
            <a:pPr algn="ctr"/>
            <a:r>
              <a:rPr lang="en-US" i="1" dirty="0">
                <a:solidFill>
                  <a:srgbClr val="FFFF00"/>
                </a:solidFill>
              </a:rPr>
              <a:t>Gehenna, </a:t>
            </a:r>
            <a:r>
              <a:rPr lang="en-US" dirty="0">
                <a:solidFill>
                  <a:srgbClr val="FFFF00"/>
                </a:solidFill>
              </a:rPr>
              <a:t>Hell, Hell, Hell</a:t>
            </a:r>
            <a:endParaRPr lang="en-US" i="1" dirty="0">
              <a:solidFill>
                <a:srgbClr val="FFFF00"/>
              </a:solidFill>
            </a:endParaRPr>
          </a:p>
        </p:txBody>
      </p:sp>
      <p:sp>
        <p:nvSpPr>
          <p:cNvPr id="3" name="TextBox 2">
            <a:extLst>
              <a:ext uri="{FF2B5EF4-FFF2-40B4-BE49-F238E27FC236}">
                <a16:creationId xmlns:a16="http://schemas.microsoft.com/office/drawing/2014/main" id="{DC28D5E3-CEB4-760D-B3D4-874031A0BC67}"/>
              </a:ext>
            </a:extLst>
          </p:cNvPr>
          <p:cNvSpPr txBox="1"/>
          <p:nvPr/>
        </p:nvSpPr>
        <p:spPr>
          <a:xfrm>
            <a:off x="457201" y="1623740"/>
            <a:ext cx="11168742" cy="1038746"/>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Always translated as hell—used to descript eternal hell</a:t>
            </a:r>
          </a:p>
        </p:txBody>
      </p:sp>
    </p:spTree>
    <p:extLst>
      <p:ext uri="{BB962C8B-B14F-4D97-AF65-F5344CB8AC3E}">
        <p14:creationId xmlns:p14="http://schemas.microsoft.com/office/powerpoint/2010/main" val="1624413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6CD0B-3DCE-A71C-65B3-8DBBCB4654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79D9CD-4C04-4C29-C6CF-DC0D844B61B1}"/>
              </a:ext>
            </a:extLst>
          </p:cNvPr>
          <p:cNvSpPr>
            <a:spLocks noGrp="1"/>
          </p:cNvSpPr>
          <p:nvPr>
            <p:ph type="title"/>
          </p:nvPr>
        </p:nvSpPr>
        <p:spPr>
          <a:xfrm>
            <a:off x="2640884" y="365125"/>
            <a:ext cx="9390014" cy="1325563"/>
          </a:xfrm>
        </p:spPr>
        <p:txBody>
          <a:bodyPr wrap="square" anchor="ctr">
            <a:normAutofit/>
          </a:bodyPr>
          <a:lstStyle/>
          <a:p>
            <a:pPr algn="ctr"/>
            <a:r>
              <a:rPr lang="en-US" i="1" dirty="0">
                <a:solidFill>
                  <a:srgbClr val="FFFF00"/>
                </a:solidFill>
              </a:rPr>
              <a:t>Gehenna, </a:t>
            </a:r>
            <a:r>
              <a:rPr lang="en-US" dirty="0">
                <a:solidFill>
                  <a:srgbClr val="FFFF00"/>
                </a:solidFill>
              </a:rPr>
              <a:t>Hell, Hell, Hell</a:t>
            </a:r>
            <a:endParaRPr lang="en-US" i="1" dirty="0">
              <a:solidFill>
                <a:srgbClr val="FFFF00"/>
              </a:solidFill>
            </a:endParaRPr>
          </a:p>
        </p:txBody>
      </p:sp>
      <p:sp>
        <p:nvSpPr>
          <p:cNvPr id="3" name="TextBox 2">
            <a:extLst>
              <a:ext uri="{FF2B5EF4-FFF2-40B4-BE49-F238E27FC236}">
                <a16:creationId xmlns:a16="http://schemas.microsoft.com/office/drawing/2014/main" id="{FF061A96-79EF-3CF7-CADF-16C907E5659D}"/>
              </a:ext>
            </a:extLst>
          </p:cNvPr>
          <p:cNvSpPr txBox="1"/>
          <p:nvPr/>
        </p:nvSpPr>
        <p:spPr>
          <a:xfrm>
            <a:off x="457201" y="1623740"/>
            <a:ext cx="11168742" cy="1623521"/>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Always translated as hell—used to descript eternal hell</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What most people think when they hear the word “hell”</a:t>
            </a:r>
          </a:p>
        </p:txBody>
      </p:sp>
    </p:spTree>
    <p:extLst>
      <p:ext uri="{BB962C8B-B14F-4D97-AF65-F5344CB8AC3E}">
        <p14:creationId xmlns:p14="http://schemas.microsoft.com/office/powerpoint/2010/main" val="10838707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E1C60-7AFE-DF02-2EDD-08A4D6C1C6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05DD52-0E30-C778-FF83-901AEECB108B}"/>
              </a:ext>
            </a:extLst>
          </p:cNvPr>
          <p:cNvSpPr>
            <a:spLocks noGrp="1"/>
          </p:cNvSpPr>
          <p:nvPr>
            <p:ph type="title"/>
          </p:nvPr>
        </p:nvSpPr>
        <p:spPr>
          <a:xfrm>
            <a:off x="2640884" y="365125"/>
            <a:ext cx="9390014" cy="1325563"/>
          </a:xfrm>
        </p:spPr>
        <p:txBody>
          <a:bodyPr wrap="square" anchor="ctr">
            <a:normAutofit/>
          </a:bodyPr>
          <a:lstStyle/>
          <a:p>
            <a:pPr algn="ctr"/>
            <a:r>
              <a:rPr lang="en-US" i="1" dirty="0">
                <a:solidFill>
                  <a:srgbClr val="FFFF00"/>
                </a:solidFill>
              </a:rPr>
              <a:t>Gehenna, </a:t>
            </a:r>
            <a:r>
              <a:rPr lang="en-US" dirty="0">
                <a:solidFill>
                  <a:srgbClr val="FFFF00"/>
                </a:solidFill>
              </a:rPr>
              <a:t>Hell, Hell, Hell</a:t>
            </a:r>
            <a:endParaRPr lang="en-US" i="1" dirty="0">
              <a:solidFill>
                <a:srgbClr val="FFFF00"/>
              </a:solidFill>
            </a:endParaRPr>
          </a:p>
        </p:txBody>
      </p:sp>
      <p:sp>
        <p:nvSpPr>
          <p:cNvPr id="3" name="TextBox 2">
            <a:extLst>
              <a:ext uri="{FF2B5EF4-FFF2-40B4-BE49-F238E27FC236}">
                <a16:creationId xmlns:a16="http://schemas.microsoft.com/office/drawing/2014/main" id="{0BA8B6C9-BECD-D043-35AB-00846588892D}"/>
              </a:ext>
            </a:extLst>
          </p:cNvPr>
          <p:cNvSpPr txBox="1"/>
          <p:nvPr/>
        </p:nvSpPr>
        <p:spPr>
          <a:xfrm>
            <a:off x="457201" y="1623740"/>
            <a:ext cx="11168742" cy="2208297"/>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Always translated as hell—used to descript eternal hell</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What most people think when they hear the word “hell”</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Found  12 times in KJV—Jesus uses it 11 times, James 1 time</a:t>
            </a:r>
          </a:p>
        </p:txBody>
      </p:sp>
    </p:spTree>
    <p:extLst>
      <p:ext uri="{BB962C8B-B14F-4D97-AF65-F5344CB8AC3E}">
        <p14:creationId xmlns:p14="http://schemas.microsoft.com/office/powerpoint/2010/main" val="23960429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0B032-0FDD-A46A-8932-EECA76BB45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999DED-83A0-AC55-7A18-0A058912BF6B}"/>
              </a:ext>
            </a:extLst>
          </p:cNvPr>
          <p:cNvSpPr>
            <a:spLocks noGrp="1"/>
          </p:cNvSpPr>
          <p:nvPr>
            <p:ph type="title"/>
          </p:nvPr>
        </p:nvSpPr>
        <p:spPr>
          <a:xfrm>
            <a:off x="2640884" y="365125"/>
            <a:ext cx="9390014" cy="1325563"/>
          </a:xfrm>
        </p:spPr>
        <p:txBody>
          <a:bodyPr wrap="square" anchor="ctr">
            <a:normAutofit/>
          </a:bodyPr>
          <a:lstStyle/>
          <a:p>
            <a:pPr algn="ctr"/>
            <a:r>
              <a:rPr lang="en-US" i="1" dirty="0">
                <a:solidFill>
                  <a:srgbClr val="FFFF00"/>
                </a:solidFill>
              </a:rPr>
              <a:t>Gehenna, </a:t>
            </a:r>
            <a:r>
              <a:rPr lang="en-US" dirty="0">
                <a:solidFill>
                  <a:srgbClr val="FFFF00"/>
                </a:solidFill>
              </a:rPr>
              <a:t>Hell, Hell, Hell</a:t>
            </a:r>
            <a:endParaRPr lang="en-US" i="1" dirty="0">
              <a:solidFill>
                <a:srgbClr val="FFFF00"/>
              </a:solidFill>
            </a:endParaRPr>
          </a:p>
        </p:txBody>
      </p:sp>
      <p:sp>
        <p:nvSpPr>
          <p:cNvPr id="3" name="TextBox 2">
            <a:extLst>
              <a:ext uri="{FF2B5EF4-FFF2-40B4-BE49-F238E27FC236}">
                <a16:creationId xmlns:a16="http://schemas.microsoft.com/office/drawing/2014/main" id="{ACC00834-B881-0E4A-64E2-2970BF8240F5}"/>
              </a:ext>
            </a:extLst>
          </p:cNvPr>
          <p:cNvSpPr txBox="1"/>
          <p:nvPr/>
        </p:nvSpPr>
        <p:spPr>
          <a:xfrm>
            <a:off x="457201" y="1623740"/>
            <a:ext cx="11168742" cy="2793072"/>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Always translated as hell—used to descript eternal hell</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What most people think when they hear the word “hell”</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Found  12 times in KJV—Jesus uses it 11 times, James 1 time</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Hell is often described as fire, eternal fire, etc.</a:t>
            </a:r>
            <a:endParaRPr lang="en-US" sz="2800" b="1" i="1" dirty="0">
              <a:solidFill>
                <a:schemeClr val="bg1"/>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65687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A350F-52B4-477B-2C62-4F78048B51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656CE8-B6DF-45BD-04B5-53960359C757}"/>
              </a:ext>
            </a:extLst>
          </p:cNvPr>
          <p:cNvSpPr>
            <a:spLocks noGrp="1"/>
          </p:cNvSpPr>
          <p:nvPr>
            <p:ph type="title"/>
          </p:nvPr>
        </p:nvSpPr>
        <p:spPr>
          <a:xfrm>
            <a:off x="2640884" y="365125"/>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i="1" dirty="0" err="1">
                <a:solidFill>
                  <a:srgbClr val="FFFF00"/>
                </a:solidFill>
              </a:rPr>
              <a:t>Sheol</a:t>
            </a:r>
            <a:r>
              <a:rPr lang="en-US" sz="4900" i="1" dirty="0">
                <a:solidFill>
                  <a:srgbClr val="FFFF00"/>
                </a:solidFill>
              </a:rPr>
              <a:t>,     </a:t>
            </a:r>
            <a:r>
              <a:rPr lang="en-US" sz="4900" dirty="0">
                <a:solidFill>
                  <a:srgbClr val="FFFF00"/>
                </a:solidFill>
              </a:rPr>
              <a:t>Hell,      Hell</a:t>
            </a:r>
            <a:br>
              <a:rPr lang="en-US" dirty="0">
                <a:solidFill>
                  <a:srgbClr val="FFFF00"/>
                </a:solidFill>
              </a:rPr>
            </a:br>
            <a:r>
              <a:rPr lang="en-US" dirty="0">
                <a:solidFill>
                  <a:srgbClr val="FFFF00"/>
                </a:solidFill>
              </a:rPr>
              <a:t>            </a:t>
            </a:r>
            <a:r>
              <a:rPr lang="en-US" sz="2800" i="1" dirty="0">
                <a:solidFill>
                  <a:srgbClr val="FFFF00"/>
                </a:solidFill>
              </a:rPr>
              <a:t>Gehenna</a:t>
            </a:r>
            <a:endParaRPr lang="en-US" i="1" dirty="0">
              <a:solidFill>
                <a:srgbClr val="FFFF00"/>
              </a:solidFill>
            </a:endParaRPr>
          </a:p>
        </p:txBody>
      </p:sp>
      <p:sp>
        <p:nvSpPr>
          <p:cNvPr id="3" name="TextBox 2">
            <a:extLst>
              <a:ext uri="{FF2B5EF4-FFF2-40B4-BE49-F238E27FC236}">
                <a16:creationId xmlns:a16="http://schemas.microsoft.com/office/drawing/2014/main" id="{C2ED430E-5890-9394-F7C5-6092F4547875}"/>
              </a:ext>
            </a:extLst>
          </p:cNvPr>
          <p:cNvSpPr txBox="1"/>
          <p:nvPr/>
        </p:nvSpPr>
        <p:spPr>
          <a:xfrm>
            <a:off x="457201" y="1623740"/>
            <a:ext cx="11168742" cy="453970"/>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875070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5CCE4-73CD-6D93-DB4D-105970FCCF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D9CF9A-7220-AF68-D567-07B00C78E1F3}"/>
              </a:ext>
            </a:extLst>
          </p:cNvPr>
          <p:cNvSpPr>
            <a:spLocks noGrp="1"/>
          </p:cNvSpPr>
          <p:nvPr>
            <p:ph type="title"/>
          </p:nvPr>
        </p:nvSpPr>
        <p:spPr>
          <a:xfrm>
            <a:off x="2640884" y="365125"/>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i="1" dirty="0" err="1">
                <a:solidFill>
                  <a:srgbClr val="FFFF00"/>
                </a:solidFill>
              </a:rPr>
              <a:t>Sheol</a:t>
            </a:r>
            <a:r>
              <a:rPr lang="en-US" sz="4900" i="1" dirty="0">
                <a:solidFill>
                  <a:srgbClr val="FFFF00"/>
                </a:solidFill>
              </a:rPr>
              <a:t>,     </a:t>
            </a:r>
            <a:r>
              <a:rPr lang="en-US" sz="4900" dirty="0">
                <a:solidFill>
                  <a:srgbClr val="FFFF00"/>
                </a:solidFill>
              </a:rPr>
              <a:t>Hell,      Hell</a:t>
            </a:r>
            <a:br>
              <a:rPr lang="en-US" dirty="0">
                <a:solidFill>
                  <a:srgbClr val="FFFF00"/>
                </a:solidFill>
              </a:rPr>
            </a:br>
            <a:r>
              <a:rPr lang="en-US" dirty="0">
                <a:solidFill>
                  <a:srgbClr val="FFFF00"/>
                </a:solidFill>
              </a:rPr>
              <a:t>            </a:t>
            </a:r>
            <a:r>
              <a:rPr lang="en-US" sz="2800" i="1" dirty="0">
                <a:solidFill>
                  <a:srgbClr val="FFFF00"/>
                </a:solidFill>
              </a:rPr>
              <a:t>Gehenna</a:t>
            </a:r>
            <a:endParaRPr lang="en-US" i="1" dirty="0">
              <a:solidFill>
                <a:srgbClr val="FFFF00"/>
              </a:solidFill>
            </a:endParaRPr>
          </a:p>
        </p:txBody>
      </p:sp>
      <p:sp>
        <p:nvSpPr>
          <p:cNvPr id="3" name="TextBox 2">
            <a:extLst>
              <a:ext uri="{FF2B5EF4-FFF2-40B4-BE49-F238E27FC236}">
                <a16:creationId xmlns:a16="http://schemas.microsoft.com/office/drawing/2014/main" id="{D566F0B6-FA6E-DD90-A310-BE3C7CC1EA7C}"/>
              </a:ext>
            </a:extLst>
          </p:cNvPr>
          <p:cNvSpPr txBox="1"/>
          <p:nvPr/>
        </p:nvSpPr>
        <p:spPr>
          <a:xfrm>
            <a:off x="457201" y="1623740"/>
            <a:ext cx="11168742" cy="1038746"/>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Hebrew word translated hell, grave, pit – indicates the unseen</a:t>
            </a:r>
          </a:p>
        </p:txBody>
      </p:sp>
    </p:spTree>
    <p:extLst>
      <p:ext uri="{BB962C8B-B14F-4D97-AF65-F5344CB8AC3E}">
        <p14:creationId xmlns:p14="http://schemas.microsoft.com/office/powerpoint/2010/main" val="1608244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5877B-2523-DDB2-768A-99721B985ED1}"/>
              </a:ext>
            </a:extLst>
          </p:cNvPr>
          <p:cNvSpPr>
            <a:spLocks noGrp="1"/>
          </p:cNvSpPr>
          <p:nvPr>
            <p:ph type="title"/>
          </p:nvPr>
        </p:nvSpPr>
        <p:spPr>
          <a:xfrm>
            <a:off x="2640884" y="365125"/>
            <a:ext cx="9390014" cy="1325563"/>
          </a:xfrm>
        </p:spPr>
        <p:txBody>
          <a:bodyPr wrap="square" anchor="ctr">
            <a:noAutofit/>
          </a:bodyPr>
          <a:lstStyle/>
          <a:p>
            <a:pPr algn="ctr"/>
            <a:r>
              <a:rPr lang="en-US" sz="4000" dirty="0">
                <a:solidFill>
                  <a:srgbClr val="FFFF00"/>
                </a:solidFill>
              </a:rPr>
              <a:t>Looking at the Text—2 Peter 2:1-4</a:t>
            </a:r>
          </a:p>
        </p:txBody>
      </p:sp>
      <p:sp>
        <p:nvSpPr>
          <p:cNvPr id="3" name="TextBox 2">
            <a:extLst>
              <a:ext uri="{FF2B5EF4-FFF2-40B4-BE49-F238E27FC236}">
                <a16:creationId xmlns:a16="http://schemas.microsoft.com/office/drawing/2014/main" id="{A731D695-9AE3-9245-FE86-C2EC79C361F3}"/>
              </a:ext>
            </a:extLst>
          </p:cNvPr>
          <p:cNvSpPr txBox="1"/>
          <p:nvPr/>
        </p:nvSpPr>
        <p:spPr>
          <a:xfrm>
            <a:off x="836024" y="1937248"/>
            <a:ext cx="10541726" cy="4524315"/>
          </a:xfrm>
          <a:prstGeom prst="rect">
            <a:avLst/>
          </a:prstGeom>
          <a:noFill/>
        </p:spPr>
        <p:txBody>
          <a:bodyPr wrap="square" rtlCol="0">
            <a:spAutoFit/>
          </a:bodyPr>
          <a:lstStyle/>
          <a:p>
            <a:pPr algn="just"/>
            <a:r>
              <a:rPr lang="en-US" sz="2400" b="1" dirty="0">
                <a:solidFill>
                  <a:schemeClr val="bg1"/>
                </a:solidFill>
                <a:latin typeface="+mj-lt"/>
                <a:ea typeface="Calibri" panose="020F0502020204030204" pitchFamily="34" charset="0"/>
                <a:cs typeface="Calibri" panose="020F0502020204030204" pitchFamily="34" charset="0"/>
              </a:rPr>
              <a:t>  </a:t>
            </a:r>
            <a:r>
              <a:rPr lang="en-US" sz="2400" b="1" dirty="0">
                <a:solidFill>
                  <a:schemeClr val="bg1"/>
                </a:solidFill>
                <a:latin typeface="+mj-lt"/>
              </a:rPr>
              <a:t>1  But there were also false prophets among the people, even as there will be false teachers among you, who will secretly bring in destructive heresies, even denying the Lord who bought them, and bring on themselves swift destruction. </a:t>
            </a:r>
          </a:p>
          <a:p>
            <a:pPr algn="just"/>
            <a:r>
              <a:rPr lang="en-US" sz="2400" b="1" dirty="0">
                <a:solidFill>
                  <a:schemeClr val="bg1"/>
                </a:solidFill>
                <a:latin typeface="+mj-lt"/>
              </a:rPr>
              <a:t>  2  And many will follow their destructive ways, because of whom the way of truth will be blasphemed. </a:t>
            </a:r>
          </a:p>
          <a:p>
            <a:pPr algn="just"/>
            <a:r>
              <a:rPr lang="en-US" sz="2400" b="1" dirty="0">
                <a:solidFill>
                  <a:schemeClr val="bg1"/>
                </a:solidFill>
                <a:latin typeface="+mj-lt"/>
              </a:rPr>
              <a:t>  3  By covetousness they will exploit you with deceptive words; for a long time their judgment has not been idle, and their destruction does not slumber. </a:t>
            </a:r>
          </a:p>
          <a:p>
            <a:pPr algn="just"/>
            <a:r>
              <a:rPr lang="en-US" sz="2400" b="1" dirty="0">
                <a:solidFill>
                  <a:schemeClr val="bg1"/>
                </a:solidFill>
                <a:latin typeface="+mj-lt"/>
              </a:rPr>
              <a:t>  4  For if God did not spare the angels who sinned, but cast them down to hell and delivered them into chains of darkness, to be reserved for judgment…</a:t>
            </a:r>
            <a:endParaRPr lang="en-US" sz="2400" b="1" dirty="0">
              <a:solidFill>
                <a:schemeClr val="bg1"/>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38074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5A836-78BD-8239-7E9E-ACDF97B28E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3C6673-50C9-ADB5-8BD8-FF950EFAE5FA}"/>
              </a:ext>
            </a:extLst>
          </p:cNvPr>
          <p:cNvSpPr>
            <a:spLocks noGrp="1"/>
          </p:cNvSpPr>
          <p:nvPr>
            <p:ph type="title"/>
          </p:nvPr>
        </p:nvSpPr>
        <p:spPr>
          <a:xfrm>
            <a:off x="2640884" y="365125"/>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i="1" dirty="0" err="1">
                <a:solidFill>
                  <a:srgbClr val="FFFF00"/>
                </a:solidFill>
              </a:rPr>
              <a:t>Sheol</a:t>
            </a:r>
            <a:r>
              <a:rPr lang="en-US" sz="4900" i="1" dirty="0">
                <a:solidFill>
                  <a:srgbClr val="FFFF00"/>
                </a:solidFill>
              </a:rPr>
              <a:t>,     </a:t>
            </a:r>
            <a:r>
              <a:rPr lang="en-US" sz="4900" dirty="0">
                <a:solidFill>
                  <a:srgbClr val="FFFF00"/>
                </a:solidFill>
              </a:rPr>
              <a:t>Hell,      Hell</a:t>
            </a:r>
            <a:br>
              <a:rPr lang="en-US" dirty="0">
                <a:solidFill>
                  <a:srgbClr val="FFFF00"/>
                </a:solidFill>
              </a:rPr>
            </a:br>
            <a:r>
              <a:rPr lang="en-US" dirty="0">
                <a:solidFill>
                  <a:srgbClr val="FFFF00"/>
                </a:solidFill>
              </a:rPr>
              <a:t>            </a:t>
            </a:r>
            <a:r>
              <a:rPr lang="en-US" sz="2800" i="1" dirty="0">
                <a:solidFill>
                  <a:srgbClr val="FFFF00"/>
                </a:solidFill>
              </a:rPr>
              <a:t>Gehenna</a:t>
            </a:r>
            <a:endParaRPr lang="en-US" i="1" dirty="0">
              <a:solidFill>
                <a:srgbClr val="FFFF00"/>
              </a:solidFill>
            </a:endParaRPr>
          </a:p>
        </p:txBody>
      </p:sp>
      <p:sp>
        <p:nvSpPr>
          <p:cNvPr id="3" name="TextBox 2">
            <a:extLst>
              <a:ext uri="{FF2B5EF4-FFF2-40B4-BE49-F238E27FC236}">
                <a16:creationId xmlns:a16="http://schemas.microsoft.com/office/drawing/2014/main" id="{DA4F44FC-9CF8-5935-FD10-F2919F007FE3}"/>
              </a:ext>
            </a:extLst>
          </p:cNvPr>
          <p:cNvSpPr txBox="1"/>
          <p:nvPr/>
        </p:nvSpPr>
        <p:spPr>
          <a:xfrm>
            <a:off x="457201" y="1623740"/>
            <a:ext cx="11168742" cy="1623521"/>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Hebrew word translated hell, grave, pit – indicates the unseen</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In KJV translated hell (31 times); grave (31); and pit</a:t>
            </a:r>
            <a:endParaRPr lang="en-US" sz="2800" b="1" i="1" dirty="0">
              <a:solidFill>
                <a:schemeClr val="bg1"/>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00914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002C0-AD10-AFDC-B7D9-D836E8A801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29DAD7-2848-5416-34A7-0DAB62545EA3}"/>
              </a:ext>
            </a:extLst>
          </p:cNvPr>
          <p:cNvSpPr>
            <a:spLocks noGrp="1"/>
          </p:cNvSpPr>
          <p:nvPr>
            <p:ph type="title"/>
          </p:nvPr>
        </p:nvSpPr>
        <p:spPr>
          <a:xfrm>
            <a:off x="2640884" y="365125"/>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i="1" dirty="0" err="1">
                <a:solidFill>
                  <a:srgbClr val="FFFF00"/>
                </a:solidFill>
              </a:rPr>
              <a:t>Sheol</a:t>
            </a:r>
            <a:r>
              <a:rPr lang="en-US" sz="4900" i="1" dirty="0">
                <a:solidFill>
                  <a:srgbClr val="FFFF00"/>
                </a:solidFill>
              </a:rPr>
              <a:t>,     </a:t>
            </a:r>
            <a:r>
              <a:rPr lang="en-US" sz="4900" dirty="0">
                <a:solidFill>
                  <a:srgbClr val="FFFF00"/>
                </a:solidFill>
              </a:rPr>
              <a:t>Hell,      Hell</a:t>
            </a:r>
            <a:br>
              <a:rPr lang="en-US" dirty="0">
                <a:solidFill>
                  <a:srgbClr val="FFFF00"/>
                </a:solidFill>
              </a:rPr>
            </a:br>
            <a:r>
              <a:rPr lang="en-US" dirty="0">
                <a:solidFill>
                  <a:srgbClr val="FFFF00"/>
                </a:solidFill>
              </a:rPr>
              <a:t>            </a:t>
            </a:r>
            <a:r>
              <a:rPr lang="en-US" sz="2800" i="1" dirty="0">
                <a:solidFill>
                  <a:srgbClr val="FFFF00"/>
                </a:solidFill>
              </a:rPr>
              <a:t>Gehenna</a:t>
            </a:r>
            <a:endParaRPr lang="en-US" i="1" dirty="0">
              <a:solidFill>
                <a:srgbClr val="FFFF00"/>
              </a:solidFill>
            </a:endParaRPr>
          </a:p>
        </p:txBody>
      </p:sp>
      <p:sp>
        <p:nvSpPr>
          <p:cNvPr id="3" name="TextBox 2">
            <a:extLst>
              <a:ext uri="{FF2B5EF4-FFF2-40B4-BE49-F238E27FC236}">
                <a16:creationId xmlns:a16="http://schemas.microsoft.com/office/drawing/2014/main" id="{3748CD47-162F-97F5-16D6-E46A5D58E12A}"/>
              </a:ext>
            </a:extLst>
          </p:cNvPr>
          <p:cNvSpPr txBox="1"/>
          <p:nvPr/>
        </p:nvSpPr>
        <p:spPr>
          <a:xfrm>
            <a:off x="457201" y="1623740"/>
            <a:ext cx="11168742" cy="2208297"/>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Hebrew word translated hell, grave, pit – indicates the unseen</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In KJV translated hell (31 times); grave (31); and pit</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In the Septuagint (LXX) the Greek word </a:t>
            </a:r>
            <a:r>
              <a:rPr lang="en-US" sz="2800" b="1" i="1" dirty="0">
                <a:solidFill>
                  <a:schemeClr val="bg1"/>
                </a:solidFill>
                <a:latin typeface="+mj-lt"/>
                <a:ea typeface="Calibri" panose="020F0502020204030204" pitchFamily="34" charset="0"/>
                <a:cs typeface="Calibri" panose="020F0502020204030204" pitchFamily="34" charset="0"/>
              </a:rPr>
              <a:t>hades </a:t>
            </a:r>
            <a:r>
              <a:rPr lang="en-US" sz="2800" b="1" dirty="0">
                <a:solidFill>
                  <a:schemeClr val="bg1"/>
                </a:solidFill>
                <a:latin typeface="+mj-lt"/>
                <a:ea typeface="Calibri" panose="020F0502020204030204" pitchFamily="34" charset="0"/>
                <a:cs typeface="Calibri" panose="020F0502020204030204" pitchFamily="34" charset="0"/>
              </a:rPr>
              <a:t>is often used</a:t>
            </a:r>
            <a:endParaRPr lang="en-US" sz="2800" b="1" i="1" dirty="0">
              <a:solidFill>
                <a:schemeClr val="bg1"/>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329094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03887-2B2D-394A-8596-E5CC24122B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B6A480-1B38-48C2-3154-4FE579A91C57}"/>
              </a:ext>
            </a:extLst>
          </p:cNvPr>
          <p:cNvSpPr>
            <a:spLocks noGrp="1"/>
          </p:cNvSpPr>
          <p:nvPr>
            <p:ph type="title"/>
          </p:nvPr>
        </p:nvSpPr>
        <p:spPr>
          <a:xfrm>
            <a:off x="2640884" y="365125"/>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dirty="0">
                <a:solidFill>
                  <a:srgbClr val="FFFF00"/>
                </a:solidFill>
              </a:rPr>
              <a:t>Hell,  </a:t>
            </a:r>
            <a:r>
              <a:rPr lang="en-US" sz="4900" i="1" dirty="0">
                <a:solidFill>
                  <a:srgbClr val="FFFF00"/>
                </a:solidFill>
              </a:rPr>
              <a:t> Hades</a:t>
            </a:r>
            <a:r>
              <a:rPr lang="en-US" sz="4900" dirty="0">
                <a:solidFill>
                  <a:srgbClr val="FFFF00"/>
                </a:solidFill>
              </a:rPr>
              <a:t>,   </a:t>
            </a:r>
            <a:r>
              <a:rPr lang="en-US" sz="4900" i="1" dirty="0">
                <a:solidFill>
                  <a:srgbClr val="FFFF00"/>
                </a:solidFill>
              </a:rPr>
              <a:t> </a:t>
            </a:r>
            <a:r>
              <a:rPr lang="en-US" sz="4900" dirty="0">
                <a:solidFill>
                  <a:srgbClr val="FFFF00"/>
                </a:solidFill>
              </a:rPr>
              <a:t>Hell</a:t>
            </a:r>
            <a:br>
              <a:rPr lang="en-US" dirty="0">
                <a:solidFill>
                  <a:srgbClr val="FFFF00"/>
                </a:solidFill>
              </a:rPr>
            </a:br>
            <a:r>
              <a:rPr lang="en-US" dirty="0">
                <a:solidFill>
                  <a:srgbClr val="FFFF00"/>
                </a:solidFill>
              </a:rPr>
              <a:t>            </a:t>
            </a:r>
            <a:r>
              <a:rPr lang="en-US" sz="2800" i="1" dirty="0">
                <a:solidFill>
                  <a:srgbClr val="FFFF00"/>
                </a:solidFill>
              </a:rPr>
              <a:t>Gehenna           </a:t>
            </a:r>
            <a:r>
              <a:rPr lang="en-US" sz="2800" i="1" dirty="0" err="1">
                <a:solidFill>
                  <a:srgbClr val="FFFF00"/>
                </a:solidFill>
              </a:rPr>
              <a:t>Sheol</a:t>
            </a:r>
            <a:r>
              <a:rPr lang="en-US" sz="2800" i="1" dirty="0">
                <a:solidFill>
                  <a:srgbClr val="FFFF00"/>
                </a:solidFill>
              </a:rPr>
              <a:t>        </a:t>
            </a:r>
            <a:endParaRPr lang="en-US" i="1" dirty="0">
              <a:solidFill>
                <a:srgbClr val="FFFF00"/>
              </a:solidFill>
            </a:endParaRPr>
          </a:p>
        </p:txBody>
      </p:sp>
      <p:sp>
        <p:nvSpPr>
          <p:cNvPr id="3" name="TextBox 2">
            <a:extLst>
              <a:ext uri="{FF2B5EF4-FFF2-40B4-BE49-F238E27FC236}">
                <a16:creationId xmlns:a16="http://schemas.microsoft.com/office/drawing/2014/main" id="{D7BCDBCF-40AE-7ECB-E3AB-A906A2D49B4C}"/>
              </a:ext>
            </a:extLst>
          </p:cNvPr>
          <p:cNvSpPr txBox="1"/>
          <p:nvPr/>
        </p:nvSpPr>
        <p:spPr>
          <a:xfrm>
            <a:off x="457201" y="1623740"/>
            <a:ext cx="11168742" cy="453970"/>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628396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69964-34C5-1B31-2AD8-72380F40FC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87020-917A-A864-900E-F41E79016D88}"/>
              </a:ext>
            </a:extLst>
          </p:cNvPr>
          <p:cNvSpPr>
            <a:spLocks noGrp="1"/>
          </p:cNvSpPr>
          <p:nvPr>
            <p:ph type="title"/>
          </p:nvPr>
        </p:nvSpPr>
        <p:spPr>
          <a:xfrm>
            <a:off x="2640884" y="365125"/>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dirty="0">
                <a:solidFill>
                  <a:srgbClr val="FFFF00"/>
                </a:solidFill>
              </a:rPr>
              <a:t>Hell,  </a:t>
            </a:r>
            <a:r>
              <a:rPr lang="en-US" sz="4900" i="1" dirty="0">
                <a:solidFill>
                  <a:srgbClr val="FFFF00"/>
                </a:solidFill>
              </a:rPr>
              <a:t> Hades</a:t>
            </a:r>
            <a:r>
              <a:rPr lang="en-US" sz="4900" dirty="0">
                <a:solidFill>
                  <a:srgbClr val="FFFF00"/>
                </a:solidFill>
              </a:rPr>
              <a:t>,   </a:t>
            </a:r>
            <a:r>
              <a:rPr lang="en-US" sz="4900" i="1" dirty="0">
                <a:solidFill>
                  <a:srgbClr val="FFFF00"/>
                </a:solidFill>
              </a:rPr>
              <a:t> </a:t>
            </a:r>
            <a:r>
              <a:rPr lang="en-US" sz="4900" dirty="0">
                <a:solidFill>
                  <a:srgbClr val="FFFF00"/>
                </a:solidFill>
              </a:rPr>
              <a:t>Hell</a:t>
            </a:r>
            <a:br>
              <a:rPr lang="en-US" dirty="0">
                <a:solidFill>
                  <a:srgbClr val="FFFF00"/>
                </a:solidFill>
              </a:rPr>
            </a:br>
            <a:r>
              <a:rPr lang="en-US" dirty="0">
                <a:solidFill>
                  <a:srgbClr val="FFFF00"/>
                </a:solidFill>
              </a:rPr>
              <a:t>            </a:t>
            </a:r>
            <a:r>
              <a:rPr lang="en-US" sz="2800" i="1" dirty="0">
                <a:solidFill>
                  <a:srgbClr val="FFFF00"/>
                </a:solidFill>
              </a:rPr>
              <a:t>Gehenna           </a:t>
            </a:r>
            <a:r>
              <a:rPr lang="en-US" sz="2800" i="1" dirty="0" err="1">
                <a:solidFill>
                  <a:srgbClr val="FFFF00"/>
                </a:solidFill>
              </a:rPr>
              <a:t>Sheol</a:t>
            </a:r>
            <a:r>
              <a:rPr lang="en-US" sz="2800" i="1" dirty="0">
                <a:solidFill>
                  <a:srgbClr val="FFFF00"/>
                </a:solidFill>
              </a:rPr>
              <a:t>        </a:t>
            </a:r>
            <a:endParaRPr lang="en-US" i="1" dirty="0">
              <a:solidFill>
                <a:srgbClr val="FFFF00"/>
              </a:solidFill>
            </a:endParaRPr>
          </a:p>
        </p:txBody>
      </p:sp>
      <p:sp>
        <p:nvSpPr>
          <p:cNvPr id="3" name="TextBox 2">
            <a:extLst>
              <a:ext uri="{FF2B5EF4-FFF2-40B4-BE49-F238E27FC236}">
                <a16:creationId xmlns:a16="http://schemas.microsoft.com/office/drawing/2014/main" id="{A7AED07F-1B32-38A6-25E7-F26C571DD537}"/>
              </a:ext>
            </a:extLst>
          </p:cNvPr>
          <p:cNvSpPr txBox="1"/>
          <p:nvPr/>
        </p:nvSpPr>
        <p:spPr>
          <a:xfrm>
            <a:off x="457201" y="1623740"/>
            <a:ext cx="11168742" cy="1038746"/>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Greek word translated Hades in NKJV—indicates the unseen</a:t>
            </a:r>
          </a:p>
        </p:txBody>
      </p:sp>
    </p:spTree>
    <p:extLst>
      <p:ext uri="{BB962C8B-B14F-4D97-AF65-F5344CB8AC3E}">
        <p14:creationId xmlns:p14="http://schemas.microsoft.com/office/powerpoint/2010/main" val="3952211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C021D-2B9D-AD89-010B-6B4B4CA20F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8297E0-B382-C3B4-4797-71BE99EE9B77}"/>
              </a:ext>
            </a:extLst>
          </p:cNvPr>
          <p:cNvSpPr>
            <a:spLocks noGrp="1"/>
          </p:cNvSpPr>
          <p:nvPr>
            <p:ph type="title"/>
          </p:nvPr>
        </p:nvSpPr>
        <p:spPr>
          <a:xfrm>
            <a:off x="2640884" y="365125"/>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dirty="0">
                <a:solidFill>
                  <a:srgbClr val="FFFF00"/>
                </a:solidFill>
              </a:rPr>
              <a:t>Hell,  </a:t>
            </a:r>
            <a:r>
              <a:rPr lang="en-US" sz="4900" i="1" dirty="0">
                <a:solidFill>
                  <a:srgbClr val="FFFF00"/>
                </a:solidFill>
              </a:rPr>
              <a:t> Hades</a:t>
            </a:r>
            <a:r>
              <a:rPr lang="en-US" sz="4900" dirty="0">
                <a:solidFill>
                  <a:srgbClr val="FFFF00"/>
                </a:solidFill>
              </a:rPr>
              <a:t>,   </a:t>
            </a:r>
            <a:r>
              <a:rPr lang="en-US" sz="4900" i="1" dirty="0">
                <a:solidFill>
                  <a:srgbClr val="FFFF00"/>
                </a:solidFill>
              </a:rPr>
              <a:t> </a:t>
            </a:r>
            <a:r>
              <a:rPr lang="en-US" sz="4900" dirty="0">
                <a:solidFill>
                  <a:srgbClr val="FFFF00"/>
                </a:solidFill>
              </a:rPr>
              <a:t>Hell</a:t>
            </a:r>
            <a:br>
              <a:rPr lang="en-US" dirty="0">
                <a:solidFill>
                  <a:srgbClr val="FFFF00"/>
                </a:solidFill>
              </a:rPr>
            </a:br>
            <a:r>
              <a:rPr lang="en-US" dirty="0">
                <a:solidFill>
                  <a:srgbClr val="FFFF00"/>
                </a:solidFill>
              </a:rPr>
              <a:t>            </a:t>
            </a:r>
            <a:r>
              <a:rPr lang="en-US" sz="2800" i="1" dirty="0">
                <a:solidFill>
                  <a:srgbClr val="FFFF00"/>
                </a:solidFill>
              </a:rPr>
              <a:t>Gehenna           </a:t>
            </a:r>
            <a:r>
              <a:rPr lang="en-US" sz="2800" i="1" dirty="0" err="1">
                <a:solidFill>
                  <a:srgbClr val="FFFF00"/>
                </a:solidFill>
              </a:rPr>
              <a:t>Sheol</a:t>
            </a:r>
            <a:r>
              <a:rPr lang="en-US" sz="2800" i="1" dirty="0">
                <a:solidFill>
                  <a:srgbClr val="FFFF00"/>
                </a:solidFill>
              </a:rPr>
              <a:t>        </a:t>
            </a:r>
            <a:endParaRPr lang="en-US" i="1" dirty="0">
              <a:solidFill>
                <a:srgbClr val="FFFF00"/>
              </a:solidFill>
            </a:endParaRPr>
          </a:p>
        </p:txBody>
      </p:sp>
      <p:sp>
        <p:nvSpPr>
          <p:cNvPr id="3" name="TextBox 2">
            <a:extLst>
              <a:ext uri="{FF2B5EF4-FFF2-40B4-BE49-F238E27FC236}">
                <a16:creationId xmlns:a16="http://schemas.microsoft.com/office/drawing/2014/main" id="{DAD5B728-4264-1E3C-AFD9-91CDE2B27FDB}"/>
              </a:ext>
            </a:extLst>
          </p:cNvPr>
          <p:cNvSpPr txBox="1"/>
          <p:nvPr/>
        </p:nvSpPr>
        <p:spPr>
          <a:xfrm>
            <a:off x="457201" y="1623740"/>
            <a:ext cx="11168742" cy="1623521"/>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Greek word translated Hades in NKJV—indicates the unseen</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Found 11 times in NT; NKJV translates it Hades</a:t>
            </a:r>
          </a:p>
        </p:txBody>
      </p:sp>
    </p:spTree>
    <p:extLst>
      <p:ext uri="{BB962C8B-B14F-4D97-AF65-F5344CB8AC3E}">
        <p14:creationId xmlns:p14="http://schemas.microsoft.com/office/powerpoint/2010/main" val="15260855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9117A-BE83-3349-18E1-20F85E38C0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1F891A-D47D-46A8-034C-4AF7543E8769}"/>
              </a:ext>
            </a:extLst>
          </p:cNvPr>
          <p:cNvSpPr>
            <a:spLocks noGrp="1"/>
          </p:cNvSpPr>
          <p:nvPr>
            <p:ph type="title"/>
          </p:nvPr>
        </p:nvSpPr>
        <p:spPr>
          <a:xfrm>
            <a:off x="2640884" y="365125"/>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dirty="0">
                <a:solidFill>
                  <a:srgbClr val="FFFF00"/>
                </a:solidFill>
              </a:rPr>
              <a:t>Hell,  </a:t>
            </a:r>
            <a:r>
              <a:rPr lang="en-US" sz="4900" i="1" dirty="0">
                <a:solidFill>
                  <a:srgbClr val="FFFF00"/>
                </a:solidFill>
              </a:rPr>
              <a:t> Hades</a:t>
            </a:r>
            <a:r>
              <a:rPr lang="en-US" sz="4900" dirty="0">
                <a:solidFill>
                  <a:srgbClr val="FFFF00"/>
                </a:solidFill>
              </a:rPr>
              <a:t>,   </a:t>
            </a:r>
            <a:r>
              <a:rPr lang="en-US" sz="4900" i="1" dirty="0">
                <a:solidFill>
                  <a:srgbClr val="FFFF00"/>
                </a:solidFill>
              </a:rPr>
              <a:t> </a:t>
            </a:r>
            <a:r>
              <a:rPr lang="en-US" sz="4900" dirty="0">
                <a:solidFill>
                  <a:srgbClr val="FFFF00"/>
                </a:solidFill>
              </a:rPr>
              <a:t>Hell</a:t>
            </a:r>
            <a:br>
              <a:rPr lang="en-US" dirty="0">
                <a:solidFill>
                  <a:srgbClr val="FFFF00"/>
                </a:solidFill>
              </a:rPr>
            </a:br>
            <a:r>
              <a:rPr lang="en-US" dirty="0">
                <a:solidFill>
                  <a:srgbClr val="FFFF00"/>
                </a:solidFill>
              </a:rPr>
              <a:t>            </a:t>
            </a:r>
            <a:r>
              <a:rPr lang="en-US" sz="2800" i="1" dirty="0">
                <a:solidFill>
                  <a:srgbClr val="FFFF00"/>
                </a:solidFill>
              </a:rPr>
              <a:t>Gehenna           </a:t>
            </a:r>
            <a:r>
              <a:rPr lang="en-US" sz="2800" i="1" dirty="0" err="1">
                <a:solidFill>
                  <a:srgbClr val="FFFF00"/>
                </a:solidFill>
              </a:rPr>
              <a:t>Sheol</a:t>
            </a:r>
            <a:r>
              <a:rPr lang="en-US" sz="2800" i="1" dirty="0">
                <a:solidFill>
                  <a:srgbClr val="FFFF00"/>
                </a:solidFill>
              </a:rPr>
              <a:t>        </a:t>
            </a:r>
            <a:endParaRPr lang="en-US" i="1" dirty="0">
              <a:solidFill>
                <a:srgbClr val="FFFF00"/>
              </a:solidFill>
            </a:endParaRPr>
          </a:p>
        </p:txBody>
      </p:sp>
      <p:sp>
        <p:nvSpPr>
          <p:cNvPr id="3" name="TextBox 2">
            <a:extLst>
              <a:ext uri="{FF2B5EF4-FFF2-40B4-BE49-F238E27FC236}">
                <a16:creationId xmlns:a16="http://schemas.microsoft.com/office/drawing/2014/main" id="{FEB10C54-8E17-6D39-C76D-7616DDE61F68}"/>
              </a:ext>
            </a:extLst>
          </p:cNvPr>
          <p:cNvSpPr txBox="1"/>
          <p:nvPr/>
        </p:nvSpPr>
        <p:spPr>
          <a:xfrm>
            <a:off x="457201" y="1623740"/>
            <a:ext cx="11168742" cy="2208297"/>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Greek word translated Hades in NKJV—indicates the unseen</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Found 11 times in NT; NKJV translates it Hades</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Soul of Jesus went to Hell (</a:t>
            </a:r>
            <a:r>
              <a:rPr lang="en-US" sz="2800" b="1" i="1" dirty="0">
                <a:solidFill>
                  <a:schemeClr val="bg1"/>
                </a:solidFill>
                <a:latin typeface="+mj-lt"/>
                <a:ea typeface="Calibri" panose="020F0502020204030204" pitchFamily="34" charset="0"/>
                <a:cs typeface="Calibri" panose="020F0502020204030204" pitchFamily="34" charset="0"/>
              </a:rPr>
              <a:t>hades</a:t>
            </a:r>
            <a:r>
              <a:rPr lang="en-US" sz="2800" b="1" dirty="0">
                <a:solidFill>
                  <a:schemeClr val="bg1"/>
                </a:solidFill>
                <a:latin typeface="+mj-lt"/>
                <a:ea typeface="Calibri" panose="020F0502020204030204" pitchFamily="34" charset="0"/>
                <a:cs typeface="Calibri" panose="020F0502020204030204" pitchFamily="34" charset="0"/>
              </a:rPr>
              <a:t>);  soul of rich man, Lazarus</a:t>
            </a:r>
          </a:p>
        </p:txBody>
      </p:sp>
    </p:spTree>
    <p:extLst>
      <p:ext uri="{BB962C8B-B14F-4D97-AF65-F5344CB8AC3E}">
        <p14:creationId xmlns:p14="http://schemas.microsoft.com/office/powerpoint/2010/main" val="5269839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43EF0-913D-F7CB-F986-CDC2E50A20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9F6E06-0267-C7EA-0013-C066CDDD712D}"/>
              </a:ext>
            </a:extLst>
          </p:cNvPr>
          <p:cNvSpPr>
            <a:spLocks noGrp="1"/>
          </p:cNvSpPr>
          <p:nvPr>
            <p:ph type="title"/>
          </p:nvPr>
        </p:nvSpPr>
        <p:spPr>
          <a:xfrm>
            <a:off x="2640884" y="365125"/>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dirty="0">
                <a:solidFill>
                  <a:srgbClr val="FFFF00"/>
                </a:solidFill>
              </a:rPr>
              <a:t>Hell,  </a:t>
            </a:r>
            <a:r>
              <a:rPr lang="en-US" sz="4900" i="1" dirty="0">
                <a:solidFill>
                  <a:srgbClr val="FFFF00"/>
                </a:solidFill>
              </a:rPr>
              <a:t> Hades</a:t>
            </a:r>
            <a:r>
              <a:rPr lang="en-US" sz="4900" dirty="0">
                <a:solidFill>
                  <a:srgbClr val="FFFF00"/>
                </a:solidFill>
              </a:rPr>
              <a:t>,   </a:t>
            </a:r>
            <a:r>
              <a:rPr lang="en-US" sz="4900" i="1" dirty="0">
                <a:solidFill>
                  <a:srgbClr val="FFFF00"/>
                </a:solidFill>
              </a:rPr>
              <a:t> </a:t>
            </a:r>
            <a:r>
              <a:rPr lang="en-US" sz="4900" dirty="0">
                <a:solidFill>
                  <a:srgbClr val="FFFF00"/>
                </a:solidFill>
              </a:rPr>
              <a:t>Hell</a:t>
            </a:r>
            <a:br>
              <a:rPr lang="en-US" dirty="0">
                <a:solidFill>
                  <a:srgbClr val="FFFF00"/>
                </a:solidFill>
              </a:rPr>
            </a:br>
            <a:r>
              <a:rPr lang="en-US" dirty="0">
                <a:solidFill>
                  <a:srgbClr val="FFFF00"/>
                </a:solidFill>
              </a:rPr>
              <a:t>            </a:t>
            </a:r>
            <a:r>
              <a:rPr lang="en-US" sz="2800" i="1" dirty="0">
                <a:solidFill>
                  <a:srgbClr val="FFFF00"/>
                </a:solidFill>
              </a:rPr>
              <a:t>Gehenna           </a:t>
            </a:r>
            <a:r>
              <a:rPr lang="en-US" sz="2800" i="1" dirty="0" err="1">
                <a:solidFill>
                  <a:srgbClr val="FFFF00"/>
                </a:solidFill>
              </a:rPr>
              <a:t>Sheol</a:t>
            </a:r>
            <a:r>
              <a:rPr lang="en-US" sz="2800" i="1" dirty="0">
                <a:solidFill>
                  <a:srgbClr val="FFFF00"/>
                </a:solidFill>
              </a:rPr>
              <a:t>        </a:t>
            </a:r>
            <a:endParaRPr lang="en-US" i="1" dirty="0">
              <a:solidFill>
                <a:srgbClr val="FFFF00"/>
              </a:solidFill>
            </a:endParaRPr>
          </a:p>
        </p:txBody>
      </p:sp>
      <p:sp>
        <p:nvSpPr>
          <p:cNvPr id="3" name="TextBox 2">
            <a:extLst>
              <a:ext uri="{FF2B5EF4-FFF2-40B4-BE49-F238E27FC236}">
                <a16:creationId xmlns:a16="http://schemas.microsoft.com/office/drawing/2014/main" id="{3F44C2EA-BF24-EFC5-509B-CB3BBF92A6B5}"/>
              </a:ext>
            </a:extLst>
          </p:cNvPr>
          <p:cNvSpPr txBox="1"/>
          <p:nvPr/>
        </p:nvSpPr>
        <p:spPr>
          <a:xfrm>
            <a:off x="457201" y="1623740"/>
            <a:ext cx="11168742" cy="2793072"/>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Greek word translated Hades in NKJV—indicates the unseen</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Found 11 times in NT; NKJV translates it Hades</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Soul of Jesus went to Hell (</a:t>
            </a:r>
            <a:r>
              <a:rPr lang="en-US" sz="2800" b="1" i="1" dirty="0">
                <a:solidFill>
                  <a:schemeClr val="bg1"/>
                </a:solidFill>
                <a:latin typeface="+mj-lt"/>
                <a:ea typeface="Calibri" panose="020F0502020204030204" pitchFamily="34" charset="0"/>
                <a:cs typeface="Calibri" panose="020F0502020204030204" pitchFamily="34" charset="0"/>
              </a:rPr>
              <a:t>hades</a:t>
            </a:r>
            <a:r>
              <a:rPr lang="en-US" sz="2800" b="1" dirty="0">
                <a:solidFill>
                  <a:schemeClr val="bg1"/>
                </a:solidFill>
                <a:latin typeface="+mj-lt"/>
                <a:ea typeface="Calibri" panose="020F0502020204030204" pitchFamily="34" charset="0"/>
                <a:cs typeface="Calibri" panose="020F0502020204030204" pitchFamily="34" charset="0"/>
              </a:rPr>
              <a:t>);  soul of rich man, Lazarus</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When Jesus returns, </a:t>
            </a:r>
            <a:r>
              <a:rPr lang="en-US" sz="2800" b="1" i="1" dirty="0">
                <a:solidFill>
                  <a:schemeClr val="bg1"/>
                </a:solidFill>
                <a:latin typeface="+mj-lt"/>
                <a:ea typeface="Calibri" panose="020F0502020204030204" pitchFamily="34" charset="0"/>
                <a:cs typeface="Calibri" panose="020F0502020204030204" pitchFamily="34" charset="0"/>
              </a:rPr>
              <a:t>Hades </a:t>
            </a:r>
            <a:r>
              <a:rPr lang="en-US" sz="2800" b="1" dirty="0">
                <a:solidFill>
                  <a:schemeClr val="bg1"/>
                </a:solidFill>
                <a:latin typeface="+mj-lt"/>
                <a:ea typeface="Calibri" panose="020F0502020204030204" pitchFamily="34" charset="0"/>
                <a:cs typeface="Calibri" panose="020F0502020204030204" pitchFamily="34" charset="0"/>
              </a:rPr>
              <a:t>will be cast into </a:t>
            </a:r>
            <a:r>
              <a:rPr lang="en-US" sz="2800" b="1" i="1" dirty="0">
                <a:solidFill>
                  <a:schemeClr val="bg1"/>
                </a:solidFill>
                <a:latin typeface="+mj-lt"/>
                <a:ea typeface="Calibri" panose="020F0502020204030204" pitchFamily="34" charset="0"/>
                <a:cs typeface="Calibri" panose="020F0502020204030204" pitchFamily="34" charset="0"/>
              </a:rPr>
              <a:t>Gehenna </a:t>
            </a:r>
            <a:r>
              <a:rPr lang="en-US" sz="2800" b="1" dirty="0">
                <a:solidFill>
                  <a:schemeClr val="bg1"/>
                </a:solidFill>
                <a:latin typeface="+mj-lt"/>
                <a:ea typeface="Calibri" panose="020F0502020204030204" pitchFamily="34" charset="0"/>
                <a:cs typeface="Calibri" panose="020F0502020204030204" pitchFamily="34" charset="0"/>
              </a:rPr>
              <a:t>(Rev. 20)</a:t>
            </a:r>
          </a:p>
        </p:txBody>
      </p:sp>
    </p:spTree>
    <p:extLst>
      <p:ext uri="{BB962C8B-B14F-4D97-AF65-F5344CB8AC3E}">
        <p14:creationId xmlns:p14="http://schemas.microsoft.com/office/powerpoint/2010/main" val="5333966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940A6-F363-B340-24A5-D8B73F5526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AE7B21-E0BC-715F-A7DF-59AFC8061072}"/>
              </a:ext>
            </a:extLst>
          </p:cNvPr>
          <p:cNvSpPr>
            <a:spLocks noGrp="1"/>
          </p:cNvSpPr>
          <p:nvPr>
            <p:ph type="title"/>
          </p:nvPr>
        </p:nvSpPr>
        <p:spPr>
          <a:xfrm>
            <a:off x="2640884" y="352062"/>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dirty="0">
                <a:solidFill>
                  <a:srgbClr val="FFFF00"/>
                </a:solidFill>
              </a:rPr>
              <a:t>Hell,  </a:t>
            </a:r>
            <a:r>
              <a:rPr lang="en-US" sz="4900" i="1" dirty="0">
                <a:solidFill>
                  <a:srgbClr val="FFFF00"/>
                </a:solidFill>
              </a:rPr>
              <a:t> </a:t>
            </a:r>
            <a:r>
              <a:rPr lang="en-US" sz="4900" dirty="0">
                <a:solidFill>
                  <a:srgbClr val="FFFF00"/>
                </a:solidFill>
              </a:rPr>
              <a:t>Hell, </a:t>
            </a:r>
            <a:r>
              <a:rPr lang="en-US" sz="4900" i="1" dirty="0">
                <a:solidFill>
                  <a:srgbClr val="FFFF00"/>
                </a:solidFill>
              </a:rPr>
              <a:t>Tartarus</a:t>
            </a:r>
            <a:br>
              <a:rPr lang="en-US" dirty="0">
                <a:solidFill>
                  <a:srgbClr val="FFFF00"/>
                </a:solidFill>
              </a:rPr>
            </a:br>
            <a:r>
              <a:rPr lang="en-US" dirty="0">
                <a:solidFill>
                  <a:srgbClr val="FFFF00"/>
                </a:solidFill>
              </a:rPr>
              <a:t>            </a:t>
            </a:r>
            <a:r>
              <a:rPr lang="en-US" sz="2800" i="1" dirty="0">
                <a:solidFill>
                  <a:srgbClr val="FFFF00"/>
                </a:solidFill>
              </a:rPr>
              <a:t>Gehenna           </a:t>
            </a:r>
            <a:r>
              <a:rPr lang="en-US" sz="2800" i="1" dirty="0" err="1">
                <a:solidFill>
                  <a:srgbClr val="FFFF00"/>
                </a:solidFill>
              </a:rPr>
              <a:t>Sheol</a:t>
            </a:r>
            <a:r>
              <a:rPr lang="en-US" sz="2800" i="1" dirty="0">
                <a:solidFill>
                  <a:srgbClr val="FFFF00"/>
                </a:solidFill>
              </a:rPr>
              <a:t>          Hades</a:t>
            </a:r>
            <a:endParaRPr lang="en-US" i="1" dirty="0">
              <a:solidFill>
                <a:srgbClr val="FFFF00"/>
              </a:solidFill>
            </a:endParaRPr>
          </a:p>
        </p:txBody>
      </p:sp>
      <p:sp>
        <p:nvSpPr>
          <p:cNvPr id="3" name="TextBox 2">
            <a:extLst>
              <a:ext uri="{FF2B5EF4-FFF2-40B4-BE49-F238E27FC236}">
                <a16:creationId xmlns:a16="http://schemas.microsoft.com/office/drawing/2014/main" id="{184385B8-C5CF-23E5-4695-F60073216151}"/>
              </a:ext>
            </a:extLst>
          </p:cNvPr>
          <p:cNvSpPr txBox="1"/>
          <p:nvPr/>
        </p:nvSpPr>
        <p:spPr>
          <a:xfrm>
            <a:off x="457201" y="1623740"/>
            <a:ext cx="11168742" cy="815608"/>
          </a:xfrm>
          <a:prstGeom prst="rect">
            <a:avLst/>
          </a:prstGeom>
          <a:noFill/>
        </p:spPr>
        <p:txBody>
          <a:bodyPr wrap="square" rtlCol="0">
            <a:spAutoFit/>
          </a:bodyPr>
          <a:lstStyle/>
          <a:p>
            <a:pPr algn="just">
              <a:spcAft>
                <a:spcPts val="1200"/>
              </a:spcAft>
              <a:buClr>
                <a:schemeClr val="bg1"/>
              </a:buClr>
            </a:pPr>
            <a:endParaRPr lang="en-US" sz="700" b="1" dirty="0">
              <a:solidFill>
                <a:schemeClr val="bg1"/>
              </a:solidFill>
              <a:latin typeface="+mj-lt"/>
              <a:ea typeface="Calibri" panose="020F0502020204030204" pitchFamily="34" charset="0"/>
              <a:cs typeface="Calibri" panose="020F0502020204030204" pitchFamily="34" charset="0"/>
            </a:endParaRP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Greek word found one time in the Bible –2 Peter 2:4)</a:t>
            </a:r>
          </a:p>
        </p:txBody>
      </p:sp>
    </p:spTree>
    <p:extLst>
      <p:ext uri="{BB962C8B-B14F-4D97-AF65-F5344CB8AC3E}">
        <p14:creationId xmlns:p14="http://schemas.microsoft.com/office/powerpoint/2010/main" val="42673893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C49BC-0C61-07C7-3581-92878E1F8A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614D27-909B-C0B9-D206-FB9824589ECD}"/>
              </a:ext>
            </a:extLst>
          </p:cNvPr>
          <p:cNvSpPr>
            <a:spLocks noGrp="1"/>
          </p:cNvSpPr>
          <p:nvPr>
            <p:ph type="title"/>
          </p:nvPr>
        </p:nvSpPr>
        <p:spPr>
          <a:xfrm>
            <a:off x="2640884" y="352062"/>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dirty="0">
                <a:solidFill>
                  <a:srgbClr val="FFFF00"/>
                </a:solidFill>
              </a:rPr>
              <a:t>Hell,  </a:t>
            </a:r>
            <a:r>
              <a:rPr lang="en-US" sz="4900" i="1" dirty="0">
                <a:solidFill>
                  <a:srgbClr val="FFFF00"/>
                </a:solidFill>
              </a:rPr>
              <a:t> </a:t>
            </a:r>
            <a:r>
              <a:rPr lang="en-US" sz="4900" dirty="0">
                <a:solidFill>
                  <a:srgbClr val="FFFF00"/>
                </a:solidFill>
              </a:rPr>
              <a:t>Hell, </a:t>
            </a:r>
            <a:r>
              <a:rPr lang="en-US" sz="4900" i="1" dirty="0">
                <a:solidFill>
                  <a:srgbClr val="FFFF00"/>
                </a:solidFill>
              </a:rPr>
              <a:t>Tartarus</a:t>
            </a:r>
            <a:br>
              <a:rPr lang="en-US" dirty="0">
                <a:solidFill>
                  <a:srgbClr val="FFFF00"/>
                </a:solidFill>
              </a:rPr>
            </a:br>
            <a:r>
              <a:rPr lang="en-US" dirty="0">
                <a:solidFill>
                  <a:srgbClr val="FFFF00"/>
                </a:solidFill>
              </a:rPr>
              <a:t>            </a:t>
            </a:r>
            <a:r>
              <a:rPr lang="en-US" sz="2800" i="1" dirty="0">
                <a:solidFill>
                  <a:srgbClr val="FFFF00"/>
                </a:solidFill>
              </a:rPr>
              <a:t>Gehenna           </a:t>
            </a:r>
            <a:r>
              <a:rPr lang="en-US" sz="2800" i="1" dirty="0" err="1">
                <a:solidFill>
                  <a:srgbClr val="FFFF00"/>
                </a:solidFill>
              </a:rPr>
              <a:t>Sheol</a:t>
            </a:r>
            <a:r>
              <a:rPr lang="en-US" sz="2800" i="1" dirty="0">
                <a:solidFill>
                  <a:srgbClr val="FFFF00"/>
                </a:solidFill>
              </a:rPr>
              <a:t>          Hades</a:t>
            </a:r>
            <a:endParaRPr lang="en-US" i="1" dirty="0">
              <a:solidFill>
                <a:srgbClr val="FFFF00"/>
              </a:solidFill>
            </a:endParaRPr>
          </a:p>
        </p:txBody>
      </p:sp>
      <p:sp>
        <p:nvSpPr>
          <p:cNvPr id="3" name="TextBox 2">
            <a:extLst>
              <a:ext uri="{FF2B5EF4-FFF2-40B4-BE49-F238E27FC236}">
                <a16:creationId xmlns:a16="http://schemas.microsoft.com/office/drawing/2014/main" id="{1A88A913-00D2-9E9D-66C5-36DC6AFA4AE2}"/>
              </a:ext>
            </a:extLst>
          </p:cNvPr>
          <p:cNvSpPr txBox="1"/>
          <p:nvPr/>
        </p:nvSpPr>
        <p:spPr>
          <a:xfrm>
            <a:off x="457201" y="1623740"/>
            <a:ext cx="11168742" cy="815608"/>
          </a:xfrm>
          <a:prstGeom prst="rect">
            <a:avLst/>
          </a:prstGeom>
          <a:noFill/>
        </p:spPr>
        <p:txBody>
          <a:bodyPr wrap="square" rtlCol="0">
            <a:spAutoFit/>
          </a:bodyPr>
          <a:lstStyle/>
          <a:p>
            <a:pPr algn="just">
              <a:spcAft>
                <a:spcPts val="1200"/>
              </a:spcAft>
              <a:buClr>
                <a:schemeClr val="bg1"/>
              </a:buClr>
            </a:pPr>
            <a:endParaRPr lang="en-US" sz="700" b="1" dirty="0">
              <a:solidFill>
                <a:schemeClr val="bg1"/>
              </a:solidFill>
              <a:latin typeface="+mj-lt"/>
              <a:ea typeface="Calibri" panose="020F0502020204030204" pitchFamily="34" charset="0"/>
              <a:cs typeface="Calibri" panose="020F0502020204030204" pitchFamily="34" charset="0"/>
            </a:endParaRP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Greek word found one time in the Bible –2 Peter 2:4)</a:t>
            </a:r>
          </a:p>
        </p:txBody>
      </p:sp>
      <p:sp>
        <p:nvSpPr>
          <p:cNvPr id="4" name="TextBox 3">
            <a:extLst>
              <a:ext uri="{FF2B5EF4-FFF2-40B4-BE49-F238E27FC236}">
                <a16:creationId xmlns:a16="http://schemas.microsoft.com/office/drawing/2014/main" id="{3BA2E24C-99C4-B996-DF8D-559CD5801AED}"/>
              </a:ext>
            </a:extLst>
          </p:cNvPr>
          <p:cNvSpPr txBox="1"/>
          <p:nvPr/>
        </p:nvSpPr>
        <p:spPr>
          <a:xfrm>
            <a:off x="599813" y="2592980"/>
            <a:ext cx="4742896" cy="3139321"/>
          </a:xfrm>
          <a:prstGeom prst="rect">
            <a:avLst/>
          </a:prstGeom>
          <a:noFill/>
        </p:spPr>
        <p:txBody>
          <a:bodyPr wrap="square" rtlCol="0">
            <a:spAutoFit/>
          </a:bodyPr>
          <a:lstStyle/>
          <a:p>
            <a:pPr algn="ctr"/>
            <a:r>
              <a:rPr lang="en-US" sz="3000" b="1" dirty="0">
                <a:solidFill>
                  <a:srgbClr val="FFFF00"/>
                </a:solidFill>
              </a:rPr>
              <a:t>2 Peter 2:4</a:t>
            </a:r>
          </a:p>
          <a:p>
            <a:pPr algn="just"/>
            <a:r>
              <a:rPr lang="en-US" sz="2400" b="1" dirty="0">
                <a:solidFill>
                  <a:schemeClr val="bg1"/>
                </a:solidFill>
              </a:rPr>
              <a:t>4</a:t>
            </a:r>
            <a:r>
              <a:rPr lang="en-US" sz="2800" b="1" dirty="0">
                <a:solidFill>
                  <a:schemeClr val="bg1"/>
                </a:solidFill>
              </a:rPr>
              <a:t>  For if God did not spare the angels who sinned, but cast them down to hell and delivered them into chains of darkness, to be reserved for judgment… </a:t>
            </a:r>
            <a:endParaRPr lang="en-US" sz="28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29993272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C02C5-9BDB-8D92-8AD5-047240C637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22B0C9-EAAE-FF04-7765-132B2E946ABF}"/>
              </a:ext>
            </a:extLst>
          </p:cNvPr>
          <p:cNvSpPr>
            <a:spLocks noGrp="1"/>
          </p:cNvSpPr>
          <p:nvPr>
            <p:ph type="title"/>
          </p:nvPr>
        </p:nvSpPr>
        <p:spPr>
          <a:xfrm>
            <a:off x="2640884" y="352062"/>
            <a:ext cx="9390014" cy="1325563"/>
          </a:xfrm>
        </p:spPr>
        <p:txBody>
          <a:bodyPr wrap="square" anchor="ctr">
            <a:normAutofit fontScale="90000"/>
          </a:bodyPr>
          <a:lstStyle/>
          <a:p>
            <a:pPr>
              <a:lnSpc>
                <a:spcPct val="100000"/>
              </a:lnSpc>
            </a:pPr>
            <a:r>
              <a:rPr lang="en-US" sz="4900" dirty="0">
                <a:solidFill>
                  <a:srgbClr val="FFFF00"/>
                </a:solidFill>
              </a:rPr>
              <a:t>            Hell,   </a:t>
            </a:r>
            <a:r>
              <a:rPr lang="en-US" sz="4900" i="1" dirty="0">
                <a:solidFill>
                  <a:srgbClr val="FFFF00"/>
                </a:solidFill>
              </a:rPr>
              <a:t> </a:t>
            </a:r>
            <a:r>
              <a:rPr lang="en-US" sz="4900" dirty="0">
                <a:solidFill>
                  <a:srgbClr val="FFFF00"/>
                </a:solidFill>
              </a:rPr>
              <a:t>Hell,  </a:t>
            </a:r>
            <a:r>
              <a:rPr lang="en-US" sz="4900" i="1" dirty="0">
                <a:solidFill>
                  <a:srgbClr val="FFFF00"/>
                </a:solidFill>
              </a:rPr>
              <a:t> </a:t>
            </a:r>
            <a:r>
              <a:rPr lang="en-US" sz="4900" dirty="0">
                <a:solidFill>
                  <a:srgbClr val="FFFF00"/>
                </a:solidFill>
              </a:rPr>
              <a:t>Hell, </a:t>
            </a:r>
            <a:r>
              <a:rPr lang="en-US" sz="4900" i="1" dirty="0">
                <a:solidFill>
                  <a:srgbClr val="FFFF00"/>
                </a:solidFill>
              </a:rPr>
              <a:t>Tartarus</a:t>
            </a:r>
            <a:br>
              <a:rPr lang="en-US" dirty="0">
                <a:solidFill>
                  <a:srgbClr val="FFFF00"/>
                </a:solidFill>
              </a:rPr>
            </a:br>
            <a:r>
              <a:rPr lang="en-US" dirty="0">
                <a:solidFill>
                  <a:srgbClr val="FFFF00"/>
                </a:solidFill>
              </a:rPr>
              <a:t>            </a:t>
            </a:r>
            <a:r>
              <a:rPr lang="en-US" sz="2800" i="1" dirty="0">
                <a:solidFill>
                  <a:srgbClr val="FFFF00"/>
                </a:solidFill>
              </a:rPr>
              <a:t>Gehenna           </a:t>
            </a:r>
            <a:r>
              <a:rPr lang="en-US" sz="2800" i="1" dirty="0" err="1">
                <a:solidFill>
                  <a:srgbClr val="FFFF00"/>
                </a:solidFill>
              </a:rPr>
              <a:t>Sheol</a:t>
            </a:r>
            <a:r>
              <a:rPr lang="en-US" sz="2800" i="1" dirty="0">
                <a:solidFill>
                  <a:srgbClr val="FFFF00"/>
                </a:solidFill>
              </a:rPr>
              <a:t>          Hades</a:t>
            </a:r>
            <a:endParaRPr lang="en-US" i="1" dirty="0">
              <a:solidFill>
                <a:srgbClr val="FFFF00"/>
              </a:solidFill>
            </a:endParaRPr>
          </a:p>
        </p:txBody>
      </p:sp>
      <p:sp>
        <p:nvSpPr>
          <p:cNvPr id="3" name="TextBox 2">
            <a:extLst>
              <a:ext uri="{FF2B5EF4-FFF2-40B4-BE49-F238E27FC236}">
                <a16:creationId xmlns:a16="http://schemas.microsoft.com/office/drawing/2014/main" id="{F70E43C4-2E6B-152C-475B-DE850A2C2857}"/>
              </a:ext>
            </a:extLst>
          </p:cNvPr>
          <p:cNvSpPr txBox="1"/>
          <p:nvPr/>
        </p:nvSpPr>
        <p:spPr>
          <a:xfrm>
            <a:off x="457201" y="1623740"/>
            <a:ext cx="11168742" cy="815608"/>
          </a:xfrm>
          <a:prstGeom prst="rect">
            <a:avLst/>
          </a:prstGeom>
          <a:noFill/>
        </p:spPr>
        <p:txBody>
          <a:bodyPr wrap="square" rtlCol="0">
            <a:spAutoFit/>
          </a:bodyPr>
          <a:lstStyle/>
          <a:p>
            <a:pPr algn="just">
              <a:spcAft>
                <a:spcPts val="1200"/>
              </a:spcAft>
              <a:buClr>
                <a:schemeClr val="bg1"/>
              </a:buClr>
            </a:pPr>
            <a:endParaRPr lang="en-US" sz="700" b="1" dirty="0">
              <a:solidFill>
                <a:schemeClr val="bg1"/>
              </a:solidFill>
              <a:latin typeface="+mj-lt"/>
              <a:ea typeface="Calibri" panose="020F0502020204030204" pitchFamily="34" charset="0"/>
              <a:cs typeface="Calibri" panose="020F0502020204030204" pitchFamily="34" charset="0"/>
            </a:endParaRP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Greek word found one time in the Bible –2 Peter 2:4)</a:t>
            </a:r>
          </a:p>
        </p:txBody>
      </p:sp>
      <p:sp>
        <p:nvSpPr>
          <p:cNvPr id="4" name="TextBox 3">
            <a:extLst>
              <a:ext uri="{FF2B5EF4-FFF2-40B4-BE49-F238E27FC236}">
                <a16:creationId xmlns:a16="http://schemas.microsoft.com/office/drawing/2014/main" id="{C33E93A4-2645-E182-E6CE-BA2FE8798E35}"/>
              </a:ext>
            </a:extLst>
          </p:cNvPr>
          <p:cNvSpPr txBox="1"/>
          <p:nvPr/>
        </p:nvSpPr>
        <p:spPr>
          <a:xfrm>
            <a:off x="599813" y="2592980"/>
            <a:ext cx="4742896" cy="3139321"/>
          </a:xfrm>
          <a:prstGeom prst="rect">
            <a:avLst/>
          </a:prstGeom>
          <a:noFill/>
        </p:spPr>
        <p:txBody>
          <a:bodyPr wrap="square" rtlCol="0">
            <a:spAutoFit/>
          </a:bodyPr>
          <a:lstStyle/>
          <a:p>
            <a:pPr algn="ctr"/>
            <a:r>
              <a:rPr lang="en-US" sz="3000" b="1" dirty="0">
                <a:solidFill>
                  <a:srgbClr val="FFFF00"/>
                </a:solidFill>
              </a:rPr>
              <a:t>2 Peter 2:4</a:t>
            </a:r>
          </a:p>
          <a:p>
            <a:pPr algn="just"/>
            <a:r>
              <a:rPr lang="en-US" sz="2400" b="1" dirty="0">
                <a:solidFill>
                  <a:schemeClr val="bg1"/>
                </a:solidFill>
              </a:rPr>
              <a:t>4</a:t>
            </a:r>
            <a:r>
              <a:rPr lang="en-US" sz="2800" b="1" dirty="0">
                <a:solidFill>
                  <a:schemeClr val="bg1"/>
                </a:solidFill>
              </a:rPr>
              <a:t>  For if God did not spare the angels who sinned, but cast them down to hell and delivered them into chains of darkness, to be reserved for judgment… </a:t>
            </a:r>
            <a:endParaRPr lang="en-US" sz="2800" b="0" i="0" u="none" strike="noStrike" cap="none" dirty="0">
              <a:solidFill>
                <a:srgbClr val="000000"/>
              </a:solidFill>
              <a:latin typeface="Arial"/>
              <a:ea typeface="Arial"/>
              <a:cs typeface="Arial"/>
              <a:sym typeface="Arial"/>
            </a:endParaRPr>
          </a:p>
        </p:txBody>
      </p:sp>
      <p:sp>
        <p:nvSpPr>
          <p:cNvPr id="5" name="TextBox 4">
            <a:extLst>
              <a:ext uri="{FF2B5EF4-FFF2-40B4-BE49-F238E27FC236}">
                <a16:creationId xmlns:a16="http://schemas.microsoft.com/office/drawing/2014/main" id="{3387201A-665C-DB79-205F-ECD20C117D91}"/>
              </a:ext>
            </a:extLst>
          </p:cNvPr>
          <p:cNvSpPr txBox="1"/>
          <p:nvPr/>
        </p:nvSpPr>
        <p:spPr>
          <a:xfrm>
            <a:off x="5812971" y="2549435"/>
            <a:ext cx="5713902" cy="3170099"/>
          </a:xfrm>
          <a:prstGeom prst="rect">
            <a:avLst/>
          </a:prstGeom>
          <a:noFill/>
        </p:spPr>
        <p:txBody>
          <a:bodyPr wrap="square" rtlCol="0">
            <a:spAutoFit/>
          </a:bodyPr>
          <a:lstStyle/>
          <a:p>
            <a:pPr algn="ctr"/>
            <a:r>
              <a:rPr lang="en-US" sz="3200" b="1" dirty="0">
                <a:solidFill>
                  <a:schemeClr val="bg1"/>
                </a:solidFill>
              </a:rPr>
              <a:t>  </a:t>
            </a:r>
            <a:r>
              <a:rPr lang="en-US" sz="3000" b="1" dirty="0">
                <a:solidFill>
                  <a:srgbClr val="FFFF00"/>
                </a:solidFill>
              </a:rPr>
              <a:t>Jude 6</a:t>
            </a:r>
          </a:p>
          <a:p>
            <a:pPr algn="just"/>
            <a:r>
              <a:rPr lang="en-US" sz="2800" b="1" dirty="0">
                <a:solidFill>
                  <a:schemeClr val="bg1"/>
                </a:solidFill>
              </a:rPr>
              <a:t>6  And the angels who did not keep their proper domain, but left their own abode, He has reserved in everlasting chains under darkness for the </a:t>
            </a:r>
            <a:r>
              <a:rPr lang="en-US" sz="2800" b="1" dirty="0" err="1">
                <a:solidFill>
                  <a:schemeClr val="bg1"/>
                </a:solidFill>
              </a:rPr>
              <a:t>judg-ment</a:t>
            </a:r>
            <a:r>
              <a:rPr lang="en-US" sz="2800" b="1" dirty="0">
                <a:solidFill>
                  <a:schemeClr val="bg1"/>
                </a:solidFill>
              </a:rPr>
              <a:t> of the great day…</a:t>
            </a:r>
            <a:endParaRPr lang="en-US" sz="2800" b="1" i="0" u="none" strike="noStrike" cap="none" dirty="0">
              <a:solidFill>
                <a:schemeClr val="bg1"/>
              </a:solidFill>
              <a:latin typeface="Arial"/>
              <a:ea typeface="Arial"/>
              <a:cs typeface="Arial"/>
              <a:sym typeface="Arial"/>
            </a:endParaRPr>
          </a:p>
        </p:txBody>
      </p:sp>
    </p:spTree>
    <p:extLst>
      <p:ext uri="{BB962C8B-B14F-4D97-AF65-F5344CB8AC3E}">
        <p14:creationId xmlns:p14="http://schemas.microsoft.com/office/powerpoint/2010/main" val="4095553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4F2B4-3D92-7B0B-59F4-A476BE8247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885741-136C-DA04-2DA5-D2EDEECEAE91}"/>
              </a:ext>
            </a:extLst>
          </p:cNvPr>
          <p:cNvSpPr>
            <a:spLocks noGrp="1"/>
          </p:cNvSpPr>
          <p:nvPr>
            <p:ph type="title"/>
          </p:nvPr>
        </p:nvSpPr>
        <p:spPr>
          <a:xfrm>
            <a:off x="2640884" y="365125"/>
            <a:ext cx="9390014" cy="1325563"/>
          </a:xfrm>
        </p:spPr>
        <p:txBody>
          <a:bodyPr wrap="square" anchor="ctr">
            <a:normAutofit/>
          </a:bodyPr>
          <a:lstStyle/>
          <a:p>
            <a:pPr algn="ctr"/>
            <a:r>
              <a:rPr lang="en-US" dirty="0">
                <a:solidFill>
                  <a:srgbClr val="FFFF00"/>
                </a:solidFill>
              </a:rPr>
              <a:t>Overview of Tonight’s Lesson</a:t>
            </a:r>
          </a:p>
        </p:txBody>
      </p:sp>
      <p:sp>
        <p:nvSpPr>
          <p:cNvPr id="3" name="TextBox 2">
            <a:extLst>
              <a:ext uri="{FF2B5EF4-FFF2-40B4-BE49-F238E27FC236}">
                <a16:creationId xmlns:a16="http://schemas.microsoft.com/office/drawing/2014/main" id="{C4C4785E-9A45-261C-DDD3-198CD7CD17E3}"/>
              </a:ext>
            </a:extLst>
          </p:cNvPr>
          <p:cNvSpPr txBox="1"/>
          <p:nvPr/>
        </p:nvSpPr>
        <p:spPr>
          <a:xfrm>
            <a:off x="457201" y="1623740"/>
            <a:ext cx="11168742" cy="453970"/>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0374107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85">
          <a:extLst>
            <a:ext uri="{FF2B5EF4-FFF2-40B4-BE49-F238E27FC236}">
              <a16:creationId xmlns:a16="http://schemas.microsoft.com/office/drawing/2014/main" id="{B4D7A6D5-6482-81E3-026C-45F1605A3701}"/>
            </a:ext>
          </a:extLst>
        </p:cNvPr>
        <p:cNvGrpSpPr/>
        <p:nvPr/>
      </p:nvGrpSpPr>
      <p:grpSpPr>
        <a:xfrm>
          <a:off x="0" y="0"/>
          <a:ext cx="0" cy="0"/>
          <a:chOff x="0" y="0"/>
          <a:chExt cx="0" cy="0"/>
        </a:xfrm>
      </p:grpSpPr>
      <p:sp>
        <p:nvSpPr>
          <p:cNvPr id="6" name="Text Box 3">
            <a:extLst>
              <a:ext uri="{FF2B5EF4-FFF2-40B4-BE49-F238E27FC236}">
                <a16:creationId xmlns:a16="http://schemas.microsoft.com/office/drawing/2014/main" id="{00C25D21-A24A-30DA-1119-5FC6A07A8410}"/>
              </a:ext>
            </a:extLst>
          </p:cNvPr>
          <p:cNvSpPr txBox="1">
            <a:spLocks noChangeArrowheads="1"/>
          </p:cNvSpPr>
          <p:nvPr/>
        </p:nvSpPr>
        <p:spPr bwMode="auto">
          <a:xfrm>
            <a:off x="2982383" y="445589"/>
            <a:ext cx="873336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100"/>
              </a:spcBef>
              <a:spcAft>
                <a:spcPts val="400"/>
              </a:spcAft>
              <a:buClr>
                <a:schemeClr val="bg1"/>
              </a:buClr>
            </a:pPr>
            <a:r>
              <a:rPr lang="en-US" altLang="en-US" sz="4800" b="1" dirty="0">
                <a:solidFill>
                  <a:srgbClr val="FFFF00"/>
                </a:solidFill>
                <a:latin typeface="Calibri" panose="020F0502020204030204" pitchFamily="34" charset="0"/>
                <a:cs typeface="Calibri" panose="020F0502020204030204" pitchFamily="34" charset="0"/>
              </a:rPr>
              <a:t>Closing the Gates to </a:t>
            </a:r>
            <a:r>
              <a:rPr lang="en-US" altLang="en-US" sz="4800" b="1" i="1" dirty="0">
                <a:solidFill>
                  <a:srgbClr val="FFFF00"/>
                </a:solidFill>
                <a:latin typeface="Calibri" panose="020F0502020204030204" pitchFamily="34" charset="0"/>
                <a:cs typeface="Calibri" panose="020F0502020204030204" pitchFamily="34" charset="0"/>
              </a:rPr>
              <a:t>Gehenna</a:t>
            </a:r>
            <a:endParaRPr lang="en-US" altLang="en-US" sz="4800" b="1" dirty="0">
              <a:solidFill>
                <a:srgbClr val="FFFF00"/>
              </a:solidFill>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2F050047-A34B-DA48-F9B0-1932821AD952}"/>
              </a:ext>
            </a:extLst>
          </p:cNvPr>
          <p:cNvSpPr txBox="1"/>
          <p:nvPr/>
        </p:nvSpPr>
        <p:spPr>
          <a:xfrm>
            <a:off x="411998" y="1752663"/>
            <a:ext cx="11475202" cy="4308872"/>
          </a:xfrm>
          <a:prstGeom prst="rect">
            <a:avLst/>
          </a:prstGeom>
          <a:noFill/>
        </p:spPr>
        <p:txBody>
          <a:bodyPr wrap="square" rtlCol="0">
            <a:spAutoFit/>
          </a:bodyPr>
          <a:lstStyle/>
          <a:p>
            <a:pPr marL="457200" lvl="3" indent="-457200" algn="just" defTabSz="457200">
              <a:spcAft>
                <a:spcPts val="900"/>
              </a:spcAft>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rPr>
              <a:t>Do YOU Believe 					 					   John 8:24</a:t>
            </a:r>
          </a:p>
          <a:p>
            <a:pPr marL="457200" lvl="3" indent="-457200" algn="just" defTabSz="457200">
              <a:spcAft>
                <a:spcPts val="900"/>
              </a:spcAft>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rPr>
              <a:t>Will YOU Repent										   Luke 13:3</a:t>
            </a:r>
          </a:p>
          <a:p>
            <a:pPr marL="457200" lvl="3" indent="-457200" algn="just" defTabSz="457200">
              <a:spcAft>
                <a:spcPts val="900"/>
              </a:spcAft>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rPr>
              <a:t>Will YOU Confess Your Faith						   Romans 10:9</a:t>
            </a:r>
          </a:p>
          <a:p>
            <a:pPr marL="457200" lvl="3" indent="-457200" algn="just" defTabSz="457200">
              <a:spcAft>
                <a:spcPts val="900"/>
              </a:spcAft>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rPr>
              <a:t>Will YOU Be Baptized/Immersed, today			   Acts 2:38</a:t>
            </a:r>
          </a:p>
          <a:p>
            <a:pPr lvl="3" algn="just" defTabSz="457200">
              <a:spcAft>
                <a:spcPts val="900"/>
              </a:spcAft>
              <a:buClr>
                <a:schemeClr val="bg1"/>
              </a:buClr>
              <a:tabLst>
                <a:tab pos="457200" algn="l"/>
              </a:tabLst>
            </a:pPr>
            <a:endParaRPr lang="en-US" sz="1050" b="1" dirty="0">
              <a:solidFill>
                <a:schemeClr val="bg1"/>
              </a:solidFill>
              <a:latin typeface="Calibri" panose="020F0502020204030204" pitchFamily="34" charset="0"/>
            </a:endParaRPr>
          </a:p>
          <a:p>
            <a:pPr lvl="3" algn="ctr" defTabSz="457200">
              <a:spcAft>
                <a:spcPts val="900"/>
              </a:spcAft>
              <a:buClr>
                <a:schemeClr val="bg1"/>
              </a:buClr>
              <a:tabLst>
                <a:tab pos="457200" algn="l"/>
              </a:tabLst>
            </a:pPr>
            <a:r>
              <a:rPr lang="en-US" sz="2800" b="1" i="1" dirty="0">
                <a:solidFill>
                  <a:srgbClr val="FFFF00"/>
                </a:solidFill>
                <a:latin typeface="Calibri" panose="020F0502020204030204" pitchFamily="34" charset="0"/>
              </a:rPr>
              <a:t>  When You Do These, He Adds You to His Flock, His Church</a:t>
            </a:r>
          </a:p>
          <a:p>
            <a:pPr lvl="3" defTabSz="457200">
              <a:spcAft>
                <a:spcPts val="900"/>
              </a:spcAft>
              <a:buClr>
                <a:schemeClr val="bg1"/>
              </a:buClr>
              <a:tabLst>
                <a:tab pos="457200" algn="l"/>
              </a:tabLst>
            </a:pPr>
            <a:endParaRPr lang="en-US" sz="1050" b="1" i="1" dirty="0">
              <a:solidFill>
                <a:schemeClr val="bg1"/>
              </a:solidFill>
              <a:latin typeface="Calibri" panose="020F0502020204030204" pitchFamily="34" charset="0"/>
            </a:endParaRPr>
          </a:p>
          <a:p>
            <a:pPr marL="457200" lvl="3" indent="-457200" defTabSz="457200">
              <a:spcAft>
                <a:spcPts val="900"/>
              </a:spcAft>
              <a:buClr>
                <a:schemeClr val="bg1"/>
              </a:buClr>
              <a:buFont typeface="Arial" panose="020B0604020202020204" pitchFamily="34" charset="0"/>
              <a:buChar char="•"/>
              <a:tabLst>
                <a:tab pos="457200" algn="l"/>
              </a:tabLst>
            </a:pPr>
            <a:r>
              <a:rPr lang="en-US" sz="2800" b="1" dirty="0">
                <a:solidFill>
                  <a:schemeClr val="bg1"/>
                </a:solidFill>
                <a:latin typeface="Calibri" panose="020F0502020204030204" pitchFamily="34" charset="0"/>
              </a:rPr>
              <a:t>Will YOU Live Faithfully Until You Die		 		   Rev. 2:10</a:t>
            </a:r>
            <a:endParaRPr lang="en-US" sz="2400" b="1" i="0" u="none" strike="noStrike" baseline="0" dirty="0">
              <a:solidFill>
                <a:schemeClr val="bg1"/>
              </a:solidFill>
              <a:latin typeface="Calibri" panose="020F0502020204030204" pitchFamily="34" charset="0"/>
            </a:endParaRPr>
          </a:p>
          <a:p>
            <a:pPr marR="0" algn="l" rtl="0"/>
            <a:endParaRPr lang="en-US" sz="2500" b="1" dirty="0">
              <a:solidFill>
                <a:srgbClr val="FFFF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35549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5C3F9-927A-929E-7DAA-F4C3167B57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6FA43A-36C7-6EB9-D07C-E89F75D0CB30}"/>
              </a:ext>
            </a:extLst>
          </p:cNvPr>
          <p:cNvSpPr>
            <a:spLocks noGrp="1"/>
          </p:cNvSpPr>
          <p:nvPr>
            <p:ph type="title"/>
          </p:nvPr>
        </p:nvSpPr>
        <p:spPr>
          <a:xfrm>
            <a:off x="2640884" y="365125"/>
            <a:ext cx="9390014" cy="1325563"/>
          </a:xfrm>
        </p:spPr>
        <p:txBody>
          <a:bodyPr wrap="square" anchor="ctr">
            <a:normAutofit/>
          </a:bodyPr>
          <a:lstStyle/>
          <a:p>
            <a:pPr algn="ctr"/>
            <a:r>
              <a:rPr lang="en-US" dirty="0">
                <a:solidFill>
                  <a:srgbClr val="FFFF00"/>
                </a:solidFill>
              </a:rPr>
              <a:t>Overview of Tonight’s Lesson</a:t>
            </a:r>
          </a:p>
        </p:txBody>
      </p:sp>
      <p:sp>
        <p:nvSpPr>
          <p:cNvPr id="3" name="TextBox 2">
            <a:extLst>
              <a:ext uri="{FF2B5EF4-FFF2-40B4-BE49-F238E27FC236}">
                <a16:creationId xmlns:a16="http://schemas.microsoft.com/office/drawing/2014/main" id="{FC2133BC-4530-A25F-4AD4-F4C1FCF8C166}"/>
              </a:ext>
            </a:extLst>
          </p:cNvPr>
          <p:cNvSpPr txBox="1"/>
          <p:nvPr/>
        </p:nvSpPr>
        <p:spPr>
          <a:xfrm>
            <a:off x="457201" y="1623740"/>
            <a:ext cx="11168742" cy="1038746"/>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The Title of Tonight’s Lesson:  Hell, Hell, Hell, Hell</a:t>
            </a:r>
            <a:endParaRPr lang="en-US" sz="2350" b="1" dirty="0">
              <a:solidFill>
                <a:schemeClr val="bg1"/>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31908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38DA0-17EC-76E6-0BB1-523E092CFB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265E3D-9A4E-E805-50C6-655580D32FC2}"/>
              </a:ext>
            </a:extLst>
          </p:cNvPr>
          <p:cNvSpPr>
            <a:spLocks noGrp="1"/>
          </p:cNvSpPr>
          <p:nvPr>
            <p:ph type="title"/>
          </p:nvPr>
        </p:nvSpPr>
        <p:spPr>
          <a:xfrm>
            <a:off x="2640884" y="365125"/>
            <a:ext cx="9390014" cy="1325563"/>
          </a:xfrm>
        </p:spPr>
        <p:txBody>
          <a:bodyPr wrap="square" anchor="ctr">
            <a:normAutofit/>
          </a:bodyPr>
          <a:lstStyle/>
          <a:p>
            <a:pPr algn="ctr"/>
            <a:r>
              <a:rPr lang="en-US" dirty="0">
                <a:solidFill>
                  <a:srgbClr val="FFFF00"/>
                </a:solidFill>
              </a:rPr>
              <a:t>Overview of Tonight’s Lesson</a:t>
            </a:r>
          </a:p>
        </p:txBody>
      </p:sp>
      <p:sp>
        <p:nvSpPr>
          <p:cNvPr id="3" name="TextBox 2">
            <a:extLst>
              <a:ext uri="{FF2B5EF4-FFF2-40B4-BE49-F238E27FC236}">
                <a16:creationId xmlns:a16="http://schemas.microsoft.com/office/drawing/2014/main" id="{1E6F15AF-07BF-219F-49F6-51D3EBF6DFE8}"/>
              </a:ext>
            </a:extLst>
          </p:cNvPr>
          <p:cNvSpPr txBox="1"/>
          <p:nvPr/>
        </p:nvSpPr>
        <p:spPr>
          <a:xfrm>
            <a:off x="457201" y="1623740"/>
            <a:ext cx="11168742" cy="2723823"/>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The Title of Tonight’s Lesson:  Hell, Hell, Hell, Hell</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Another Title of this Lesson:  </a:t>
            </a:r>
            <a:r>
              <a:rPr lang="en-US" sz="2800" b="1" i="1" dirty="0">
                <a:solidFill>
                  <a:schemeClr val="bg1"/>
                </a:solidFill>
                <a:latin typeface="+mj-lt"/>
                <a:ea typeface="Calibri" panose="020F0502020204030204" pitchFamily="34" charset="0"/>
                <a:cs typeface="Calibri" panose="020F0502020204030204" pitchFamily="34" charset="0"/>
              </a:rPr>
              <a:t>Gehenna, </a:t>
            </a:r>
            <a:r>
              <a:rPr lang="en-US" sz="2800" b="1" i="1" dirty="0" err="1">
                <a:solidFill>
                  <a:schemeClr val="bg1"/>
                </a:solidFill>
                <a:latin typeface="+mj-lt"/>
                <a:ea typeface="Calibri" panose="020F0502020204030204" pitchFamily="34" charset="0"/>
                <a:cs typeface="Calibri" panose="020F0502020204030204" pitchFamily="34" charset="0"/>
              </a:rPr>
              <a:t>Sheol</a:t>
            </a:r>
            <a:r>
              <a:rPr lang="en-US" sz="2800" b="1" i="1" dirty="0">
                <a:solidFill>
                  <a:schemeClr val="bg1"/>
                </a:solidFill>
                <a:latin typeface="+mj-lt"/>
                <a:ea typeface="Calibri" panose="020F0502020204030204" pitchFamily="34" charset="0"/>
                <a:cs typeface="Calibri" panose="020F0502020204030204" pitchFamily="34" charset="0"/>
              </a:rPr>
              <a:t>, Hades, Tartarus</a:t>
            </a:r>
          </a:p>
          <a:p>
            <a:pPr marL="342900" indent="-342900" algn="just">
              <a:spcAft>
                <a:spcPts val="1200"/>
              </a:spcAft>
              <a:buClr>
                <a:schemeClr val="bg1"/>
              </a:buClr>
              <a:buFont typeface="Arial" panose="020B0604020202020204" pitchFamily="34" charset="0"/>
              <a:buChar char="•"/>
            </a:pPr>
            <a:endParaRPr lang="en-US" sz="2800" b="1" i="1" dirty="0">
              <a:solidFill>
                <a:schemeClr val="bg1"/>
              </a:solidFill>
              <a:latin typeface="+mj-lt"/>
              <a:ea typeface="Calibri" panose="020F0502020204030204" pitchFamily="34" charset="0"/>
              <a:cs typeface="Calibri" panose="020F0502020204030204" pitchFamily="34" charset="0"/>
            </a:endParaRPr>
          </a:p>
          <a:p>
            <a:pPr algn="ctr">
              <a:spcAft>
                <a:spcPts val="1200"/>
              </a:spcAft>
              <a:buClr>
                <a:schemeClr val="bg1"/>
              </a:buClr>
            </a:pPr>
            <a:endParaRPr lang="en-US" sz="2350" b="1" dirty="0">
              <a:solidFill>
                <a:schemeClr val="bg1"/>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50138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63F84-E1DE-D310-B623-44C9D26B36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563E1B-924F-E9B2-9A53-AA45E8A042A9}"/>
              </a:ext>
            </a:extLst>
          </p:cNvPr>
          <p:cNvSpPr>
            <a:spLocks noGrp="1"/>
          </p:cNvSpPr>
          <p:nvPr>
            <p:ph type="title"/>
          </p:nvPr>
        </p:nvSpPr>
        <p:spPr>
          <a:xfrm>
            <a:off x="2640884" y="365125"/>
            <a:ext cx="9390014" cy="1325563"/>
          </a:xfrm>
        </p:spPr>
        <p:txBody>
          <a:bodyPr wrap="square" anchor="ctr">
            <a:normAutofit/>
          </a:bodyPr>
          <a:lstStyle/>
          <a:p>
            <a:pPr algn="ctr"/>
            <a:r>
              <a:rPr lang="en-US" dirty="0">
                <a:solidFill>
                  <a:srgbClr val="FFFF00"/>
                </a:solidFill>
              </a:rPr>
              <a:t>Overview of Tonight’s Lesson</a:t>
            </a:r>
          </a:p>
        </p:txBody>
      </p:sp>
      <p:sp>
        <p:nvSpPr>
          <p:cNvPr id="3" name="TextBox 2">
            <a:extLst>
              <a:ext uri="{FF2B5EF4-FFF2-40B4-BE49-F238E27FC236}">
                <a16:creationId xmlns:a16="http://schemas.microsoft.com/office/drawing/2014/main" id="{931F5CC9-1387-5EA5-8553-01C35D0153E9}"/>
              </a:ext>
            </a:extLst>
          </p:cNvPr>
          <p:cNvSpPr txBox="1"/>
          <p:nvPr/>
        </p:nvSpPr>
        <p:spPr>
          <a:xfrm>
            <a:off x="457201" y="1623740"/>
            <a:ext cx="11168742" cy="3308598"/>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The Title of Tonight’s Lesson:  Hell, Hell, Hell, Hell</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Another Title of this Lesson:  </a:t>
            </a:r>
            <a:r>
              <a:rPr lang="en-US" sz="2800" b="1" i="1" dirty="0">
                <a:solidFill>
                  <a:schemeClr val="bg1"/>
                </a:solidFill>
                <a:latin typeface="+mj-lt"/>
                <a:ea typeface="Calibri" panose="020F0502020204030204" pitchFamily="34" charset="0"/>
                <a:cs typeface="Calibri" panose="020F0502020204030204" pitchFamily="34" charset="0"/>
              </a:rPr>
              <a:t>Gehenna, </a:t>
            </a:r>
            <a:r>
              <a:rPr lang="en-US" sz="2800" b="1" i="1" dirty="0" err="1">
                <a:solidFill>
                  <a:schemeClr val="bg1"/>
                </a:solidFill>
                <a:latin typeface="+mj-lt"/>
                <a:ea typeface="Calibri" panose="020F0502020204030204" pitchFamily="34" charset="0"/>
                <a:cs typeface="Calibri" panose="020F0502020204030204" pitchFamily="34" charset="0"/>
              </a:rPr>
              <a:t>Sheol</a:t>
            </a:r>
            <a:r>
              <a:rPr lang="en-US" sz="2800" b="1" i="1" dirty="0">
                <a:solidFill>
                  <a:schemeClr val="bg1"/>
                </a:solidFill>
                <a:latin typeface="+mj-lt"/>
                <a:ea typeface="Calibri" panose="020F0502020204030204" pitchFamily="34" charset="0"/>
                <a:cs typeface="Calibri" panose="020F0502020204030204" pitchFamily="34" charset="0"/>
              </a:rPr>
              <a:t>, Hades, Tartarus</a:t>
            </a:r>
          </a:p>
          <a:p>
            <a:pPr marL="342900" indent="-342900" algn="just">
              <a:spcAft>
                <a:spcPts val="1200"/>
              </a:spcAft>
              <a:buClr>
                <a:schemeClr val="bg1"/>
              </a:buClr>
              <a:buFont typeface="Arial" panose="020B0604020202020204" pitchFamily="34" charset="0"/>
              <a:buChar char="•"/>
            </a:pPr>
            <a:endParaRPr lang="en-US" sz="2800" b="1" i="1" dirty="0">
              <a:solidFill>
                <a:schemeClr val="bg1"/>
              </a:solidFill>
              <a:latin typeface="+mj-lt"/>
              <a:ea typeface="Calibri" panose="020F0502020204030204" pitchFamily="34" charset="0"/>
              <a:cs typeface="Calibri" panose="020F0502020204030204" pitchFamily="34" charset="0"/>
            </a:endParaRPr>
          </a:p>
          <a:p>
            <a:pPr algn="ctr">
              <a:spcAft>
                <a:spcPts val="1200"/>
              </a:spcAft>
              <a:buClr>
                <a:schemeClr val="bg1"/>
              </a:buClr>
            </a:pPr>
            <a:r>
              <a:rPr lang="en-US" sz="2800" b="1" i="1" dirty="0">
                <a:solidFill>
                  <a:srgbClr val="FFFF00"/>
                </a:solidFill>
                <a:latin typeface="+mj-lt"/>
                <a:ea typeface="Calibri" panose="020F0502020204030204" pitchFamily="34" charset="0"/>
                <a:cs typeface="Calibri" panose="020F0502020204030204" pitchFamily="34" charset="0"/>
              </a:rPr>
              <a:t>If you know all the Bible says about second title</a:t>
            </a:r>
          </a:p>
          <a:p>
            <a:pPr algn="ctr">
              <a:spcAft>
                <a:spcPts val="1200"/>
              </a:spcAft>
              <a:buClr>
                <a:schemeClr val="bg1"/>
              </a:buClr>
            </a:pPr>
            <a:endParaRPr lang="en-US" sz="2350" b="1" dirty="0">
              <a:solidFill>
                <a:schemeClr val="bg1"/>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46339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950F8-6D8E-51F1-6F08-E346F96EE4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A1769B-58CA-2F4B-7353-9A81FA36D5C7}"/>
              </a:ext>
            </a:extLst>
          </p:cNvPr>
          <p:cNvSpPr>
            <a:spLocks noGrp="1"/>
          </p:cNvSpPr>
          <p:nvPr>
            <p:ph type="title"/>
          </p:nvPr>
        </p:nvSpPr>
        <p:spPr>
          <a:xfrm>
            <a:off x="2640884" y="365125"/>
            <a:ext cx="9390014" cy="1325563"/>
          </a:xfrm>
        </p:spPr>
        <p:txBody>
          <a:bodyPr wrap="square" anchor="ctr">
            <a:normAutofit/>
          </a:bodyPr>
          <a:lstStyle/>
          <a:p>
            <a:pPr algn="ctr"/>
            <a:r>
              <a:rPr lang="en-US" dirty="0">
                <a:solidFill>
                  <a:srgbClr val="FFFF00"/>
                </a:solidFill>
              </a:rPr>
              <a:t>Overview of Tonight’s Lesson</a:t>
            </a:r>
          </a:p>
        </p:txBody>
      </p:sp>
      <p:sp>
        <p:nvSpPr>
          <p:cNvPr id="3" name="TextBox 2">
            <a:extLst>
              <a:ext uri="{FF2B5EF4-FFF2-40B4-BE49-F238E27FC236}">
                <a16:creationId xmlns:a16="http://schemas.microsoft.com/office/drawing/2014/main" id="{43BDAB69-FEFA-B567-592C-206C6D3CECF2}"/>
              </a:ext>
            </a:extLst>
          </p:cNvPr>
          <p:cNvSpPr txBox="1"/>
          <p:nvPr/>
        </p:nvSpPr>
        <p:spPr>
          <a:xfrm>
            <a:off x="457201" y="1623740"/>
            <a:ext cx="11168742" cy="3377848"/>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The Title of Tonight’s Lesson:  Hell, Hell, Hell, Hell</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Another Title of this Lesson:  </a:t>
            </a:r>
            <a:r>
              <a:rPr lang="en-US" sz="2800" b="1" i="1" dirty="0">
                <a:solidFill>
                  <a:schemeClr val="bg1"/>
                </a:solidFill>
                <a:latin typeface="+mj-lt"/>
                <a:ea typeface="Calibri" panose="020F0502020204030204" pitchFamily="34" charset="0"/>
                <a:cs typeface="Calibri" panose="020F0502020204030204" pitchFamily="34" charset="0"/>
              </a:rPr>
              <a:t>Gehenna, </a:t>
            </a:r>
            <a:r>
              <a:rPr lang="en-US" sz="2800" b="1" i="1" dirty="0" err="1">
                <a:solidFill>
                  <a:schemeClr val="bg1"/>
                </a:solidFill>
                <a:latin typeface="+mj-lt"/>
                <a:ea typeface="Calibri" panose="020F0502020204030204" pitchFamily="34" charset="0"/>
                <a:cs typeface="Calibri" panose="020F0502020204030204" pitchFamily="34" charset="0"/>
              </a:rPr>
              <a:t>Sheol</a:t>
            </a:r>
            <a:r>
              <a:rPr lang="en-US" sz="2800" b="1" i="1" dirty="0">
                <a:solidFill>
                  <a:schemeClr val="bg1"/>
                </a:solidFill>
                <a:latin typeface="+mj-lt"/>
                <a:ea typeface="Calibri" panose="020F0502020204030204" pitchFamily="34" charset="0"/>
                <a:cs typeface="Calibri" panose="020F0502020204030204" pitchFamily="34" charset="0"/>
              </a:rPr>
              <a:t>, Hades, Tartarus</a:t>
            </a:r>
          </a:p>
          <a:p>
            <a:pPr marL="342900" indent="-342900" algn="just">
              <a:spcAft>
                <a:spcPts val="1200"/>
              </a:spcAft>
              <a:buClr>
                <a:schemeClr val="bg1"/>
              </a:buClr>
              <a:buFont typeface="Arial" panose="020B0604020202020204" pitchFamily="34" charset="0"/>
              <a:buChar char="•"/>
            </a:pPr>
            <a:endParaRPr lang="en-US" sz="2800" b="1" i="1" dirty="0">
              <a:solidFill>
                <a:schemeClr val="bg1"/>
              </a:solidFill>
              <a:latin typeface="+mj-lt"/>
              <a:ea typeface="Calibri" panose="020F0502020204030204" pitchFamily="34" charset="0"/>
              <a:cs typeface="Calibri" panose="020F0502020204030204" pitchFamily="34" charset="0"/>
            </a:endParaRPr>
          </a:p>
          <a:p>
            <a:pPr algn="ctr">
              <a:spcAft>
                <a:spcPts val="1200"/>
              </a:spcAft>
              <a:buClr>
                <a:schemeClr val="bg1"/>
              </a:buClr>
            </a:pPr>
            <a:r>
              <a:rPr lang="en-US" sz="2800" b="1" i="1" dirty="0">
                <a:solidFill>
                  <a:srgbClr val="FFFF00"/>
                </a:solidFill>
                <a:latin typeface="+mj-lt"/>
                <a:ea typeface="Calibri" panose="020F0502020204030204" pitchFamily="34" charset="0"/>
                <a:cs typeface="Calibri" panose="020F0502020204030204" pitchFamily="34" charset="0"/>
              </a:rPr>
              <a:t>If you know all the Bible says about second title</a:t>
            </a:r>
          </a:p>
          <a:p>
            <a:pPr algn="ctr">
              <a:spcAft>
                <a:spcPts val="1200"/>
              </a:spcAft>
              <a:buClr>
                <a:schemeClr val="bg1"/>
              </a:buClr>
            </a:pPr>
            <a:r>
              <a:rPr lang="en-US" sz="2800" b="1" i="1" dirty="0">
                <a:solidFill>
                  <a:srgbClr val="FFFF00"/>
                </a:solidFill>
                <a:latin typeface="+mj-lt"/>
                <a:ea typeface="Calibri" panose="020F0502020204030204" pitchFamily="34" charset="0"/>
                <a:cs typeface="Calibri" panose="020F0502020204030204" pitchFamily="34" charset="0"/>
              </a:rPr>
              <a:t>Just tune out, nothing new to learn</a:t>
            </a:r>
          </a:p>
        </p:txBody>
      </p:sp>
    </p:spTree>
    <p:extLst>
      <p:ext uri="{BB962C8B-B14F-4D97-AF65-F5344CB8AC3E}">
        <p14:creationId xmlns:p14="http://schemas.microsoft.com/office/powerpoint/2010/main" val="1535615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C409B-31BA-CC83-1E29-0DB964444F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0DC056-D92A-862B-9072-097290AD2A87}"/>
              </a:ext>
            </a:extLst>
          </p:cNvPr>
          <p:cNvSpPr>
            <a:spLocks noGrp="1"/>
          </p:cNvSpPr>
          <p:nvPr>
            <p:ph type="title"/>
          </p:nvPr>
        </p:nvSpPr>
        <p:spPr>
          <a:xfrm>
            <a:off x="2640884" y="365125"/>
            <a:ext cx="9390014" cy="1325563"/>
          </a:xfrm>
        </p:spPr>
        <p:txBody>
          <a:bodyPr wrap="square" anchor="ctr">
            <a:normAutofit/>
          </a:bodyPr>
          <a:lstStyle/>
          <a:p>
            <a:pPr algn="ctr"/>
            <a:r>
              <a:rPr lang="en-US" dirty="0">
                <a:solidFill>
                  <a:srgbClr val="FFFF00"/>
                </a:solidFill>
              </a:rPr>
              <a:t>Overview of Tonight’s Lesson</a:t>
            </a:r>
          </a:p>
        </p:txBody>
      </p:sp>
      <p:sp>
        <p:nvSpPr>
          <p:cNvPr id="3" name="TextBox 2">
            <a:extLst>
              <a:ext uri="{FF2B5EF4-FFF2-40B4-BE49-F238E27FC236}">
                <a16:creationId xmlns:a16="http://schemas.microsoft.com/office/drawing/2014/main" id="{64930237-2E33-830A-0EE0-A1863C1D2A7F}"/>
              </a:ext>
            </a:extLst>
          </p:cNvPr>
          <p:cNvSpPr txBox="1"/>
          <p:nvPr/>
        </p:nvSpPr>
        <p:spPr>
          <a:xfrm>
            <a:off x="457201" y="1623740"/>
            <a:ext cx="11168742" cy="3962623"/>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The Title of Tonight’s Lesson:  Hell, Hell, Hell, Hell</a:t>
            </a:r>
          </a:p>
          <a:p>
            <a:pPr marL="342900" indent="-342900" algn="just">
              <a:spcAft>
                <a:spcPts val="1200"/>
              </a:spcAft>
              <a:buClr>
                <a:schemeClr val="bg1"/>
              </a:buClr>
              <a:buFont typeface="Arial" panose="020B0604020202020204" pitchFamily="34" charset="0"/>
              <a:buChar char="•"/>
            </a:pPr>
            <a:r>
              <a:rPr lang="en-US" sz="2800" b="1" dirty="0">
                <a:solidFill>
                  <a:schemeClr val="bg1"/>
                </a:solidFill>
                <a:latin typeface="+mj-lt"/>
                <a:ea typeface="Calibri" panose="020F0502020204030204" pitchFamily="34" charset="0"/>
                <a:cs typeface="Calibri" panose="020F0502020204030204" pitchFamily="34" charset="0"/>
              </a:rPr>
              <a:t>Another Title of this Lesson:  </a:t>
            </a:r>
            <a:r>
              <a:rPr lang="en-US" sz="2800" b="1" i="1" dirty="0">
                <a:solidFill>
                  <a:schemeClr val="bg1"/>
                </a:solidFill>
                <a:latin typeface="+mj-lt"/>
                <a:ea typeface="Calibri" panose="020F0502020204030204" pitchFamily="34" charset="0"/>
                <a:cs typeface="Calibri" panose="020F0502020204030204" pitchFamily="34" charset="0"/>
              </a:rPr>
              <a:t>Gehenna, </a:t>
            </a:r>
            <a:r>
              <a:rPr lang="en-US" sz="2800" b="1" i="1" dirty="0" err="1">
                <a:solidFill>
                  <a:schemeClr val="bg1"/>
                </a:solidFill>
                <a:latin typeface="+mj-lt"/>
                <a:ea typeface="Calibri" panose="020F0502020204030204" pitchFamily="34" charset="0"/>
                <a:cs typeface="Calibri" panose="020F0502020204030204" pitchFamily="34" charset="0"/>
              </a:rPr>
              <a:t>Sheol</a:t>
            </a:r>
            <a:r>
              <a:rPr lang="en-US" sz="2800" b="1" i="1" dirty="0">
                <a:solidFill>
                  <a:schemeClr val="bg1"/>
                </a:solidFill>
                <a:latin typeface="+mj-lt"/>
                <a:ea typeface="Calibri" panose="020F0502020204030204" pitchFamily="34" charset="0"/>
                <a:cs typeface="Calibri" panose="020F0502020204030204" pitchFamily="34" charset="0"/>
              </a:rPr>
              <a:t>, Hades, Tartarus</a:t>
            </a:r>
          </a:p>
          <a:p>
            <a:pPr marL="342900" indent="-342900" algn="just">
              <a:spcAft>
                <a:spcPts val="1200"/>
              </a:spcAft>
              <a:buClr>
                <a:schemeClr val="bg1"/>
              </a:buClr>
              <a:buFont typeface="Arial" panose="020B0604020202020204" pitchFamily="34" charset="0"/>
              <a:buChar char="•"/>
            </a:pPr>
            <a:endParaRPr lang="en-US" sz="2800" b="1" i="1" dirty="0">
              <a:solidFill>
                <a:schemeClr val="bg1"/>
              </a:solidFill>
              <a:latin typeface="+mj-lt"/>
              <a:ea typeface="Calibri" panose="020F0502020204030204" pitchFamily="34" charset="0"/>
              <a:cs typeface="Calibri" panose="020F0502020204030204" pitchFamily="34" charset="0"/>
            </a:endParaRPr>
          </a:p>
          <a:p>
            <a:pPr algn="ctr">
              <a:spcAft>
                <a:spcPts val="1200"/>
              </a:spcAft>
              <a:buClr>
                <a:schemeClr val="bg1"/>
              </a:buClr>
            </a:pPr>
            <a:r>
              <a:rPr lang="en-US" sz="2800" b="1" i="1" dirty="0">
                <a:solidFill>
                  <a:srgbClr val="FFFF00"/>
                </a:solidFill>
                <a:latin typeface="+mj-lt"/>
                <a:ea typeface="Calibri" panose="020F0502020204030204" pitchFamily="34" charset="0"/>
                <a:cs typeface="Calibri" panose="020F0502020204030204" pitchFamily="34" charset="0"/>
              </a:rPr>
              <a:t>If you know all the Bible says about second title</a:t>
            </a:r>
          </a:p>
          <a:p>
            <a:pPr algn="ctr">
              <a:spcAft>
                <a:spcPts val="1200"/>
              </a:spcAft>
              <a:buClr>
                <a:schemeClr val="bg1"/>
              </a:buClr>
            </a:pPr>
            <a:r>
              <a:rPr lang="en-US" sz="2800" b="1" i="1" dirty="0">
                <a:solidFill>
                  <a:srgbClr val="FFFF00"/>
                </a:solidFill>
                <a:latin typeface="+mj-lt"/>
                <a:ea typeface="Calibri" panose="020F0502020204030204" pitchFamily="34" charset="0"/>
                <a:cs typeface="Calibri" panose="020F0502020204030204" pitchFamily="34" charset="0"/>
              </a:rPr>
              <a:t>Just tune out, nothing new to learn</a:t>
            </a:r>
          </a:p>
          <a:p>
            <a:pPr algn="ctr">
              <a:spcAft>
                <a:spcPts val="1200"/>
              </a:spcAft>
              <a:buClr>
                <a:schemeClr val="bg1"/>
              </a:buClr>
            </a:pPr>
            <a:r>
              <a:rPr lang="en-US" sz="2800" b="1" i="1" dirty="0">
                <a:solidFill>
                  <a:srgbClr val="FFFF00"/>
                </a:solidFill>
                <a:latin typeface="+mj-lt"/>
                <a:ea typeface="Calibri" panose="020F0502020204030204" pitchFamily="34" charset="0"/>
                <a:cs typeface="Calibri" panose="020F0502020204030204" pitchFamily="34" charset="0"/>
              </a:rPr>
              <a:t>Enjoy your nap</a:t>
            </a:r>
            <a:endParaRPr lang="en-US" sz="2350" b="1" dirty="0">
              <a:solidFill>
                <a:schemeClr val="bg1"/>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83597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D0BE5-121F-9798-711F-D59ED33709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9412F-2948-5CCA-B971-FE981BC7F170}"/>
              </a:ext>
            </a:extLst>
          </p:cNvPr>
          <p:cNvSpPr>
            <a:spLocks noGrp="1"/>
          </p:cNvSpPr>
          <p:nvPr>
            <p:ph type="title"/>
          </p:nvPr>
        </p:nvSpPr>
        <p:spPr>
          <a:xfrm>
            <a:off x="2640884" y="365125"/>
            <a:ext cx="9390014" cy="1325563"/>
          </a:xfrm>
        </p:spPr>
        <p:txBody>
          <a:bodyPr wrap="square" anchor="ctr">
            <a:normAutofit/>
          </a:bodyPr>
          <a:lstStyle/>
          <a:p>
            <a:pPr algn="ctr"/>
            <a:r>
              <a:rPr lang="en-US" sz="4800" dirty="0">
                <a:solidFill>
                  <a:srgbClr val="FFFF00"/>
                </a:solidFill>
              </a:rPr>
              <a:t>Hell,   Hell,    Hell,   Hell</a:t>
            </a:r>
          </a:p>
        </p:txBody>
      </p:sp>
      <p:sp>
        <p:nvSpPr>
          <p:cNvPr id="3" name="TextBox 2">
            <a:extLst>
              <a:ext uri="{FF2B5EF4-FFF2-40B4-BE49-F238E27FC236}">
                <a16:creationId xmlns:a16="http://schemas.microsoft.com/office/drawing/2014/main" id="{ABDA1F65-5441-2474-4DC4-247F70A8BFDA}"/>
              </a:ext>
            </a:extLst>
          </p:cNvPr>
          <p:cNvSpPr txBox="1"/>
          <p:nvPr/>
        </p:nvSpPr>
        <p:spPr>
          <a:xfrm>
            <a:off x="666206" y="1618842"/>
            <a:ext cx="11168742" cy="453970"/>
          </a:xfrm>
          <a:prstGeom prst="rect">
            <a:avLst/>
          </a:prstGeom>
          <a:noFill/>
        </p:spPr>
        <p:txBody>
          <a:bodyPr wrap="square" rtlCol="0">
            <a:spAutoFit/>
          </a:bodyPr>
          <a:lstStyle/>
          <a:p>
            <a:pPr algn="just">
              <a:spcAft>
                <a:spcPts val="1200"/>
              </a:spcAft>
            </a:pPr>
            <a:r>
              <a:rPr lang="en-US" sz="2350" b="1" dirty="0">
                <a:solidFill>
                  <a:schemeClr val="bg1"/>
                </a:solidFill>
                <a:latin typeface="+mj-lt"/>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68384962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4612</TotalTime>
  <Words>2707</Words>
  <Application>Microsoft Office PowerPoint</Application>
  <PresentationFormat>Widescreen</PresentationFormat>
  <Paragraphs>157</Paragraphs>
  <Slides>30</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Cambria</vt:lpstr>
      <vt:lpstr>Office Theme</vt:lpstr>
      <vt:lpstr>Hell,  Hell,  Hell,  Hell</vt:lpstr>
      <vt:lpstr>Looking at the Text—2 Peter 2:1-4</vt:lpstr>
      <vt:lpstr>Overview of Tonight’s Lesson</vt:lpstr>
      <vt:lpstr>Overview of Tonight’s Lesson</vt:lpstr>
      <vt:lpstr>Overview of Tonight’s Lesson</vt:lpstr>
      <vt:lpstr>Overview of Tonight’s Lesson</vt:lpstr>
      <vt:lpstr>Overview of Tonight’s Lesson</vt:lpstr>
      <vt:lpstr>Overview of Tonight’s Lesson</vt:lpstr>
      <vt:lpstr>Hell,   Hell,    Hell,   Hell</vt:lpstr>
      <vt:lpstr>Hell,   Hell,    Hell,   Hell</vt:lpstr>
      <vt:lpstr>Hell,   Hell,    Hell,   Hell</vt:lpstr>
      <vt:lpstr>Hell,   Hell,    Hell,   Hell</vt:lpstr>
      <vt:lpstr>Gehenna, Hell, Hell, Hell</vt:lpstr>
      <vt:lpstr>Gehenna, Hell, Hell, Hell</vt:lpstr>
      <vt:lpstr>Gehenna, Hell, Hell, Hell</vt:lpstr>
      <vt:lpstr>Gehenna, Hell, Hell, Hell</vt:lpstr>
      <vt:lpstr>Gehenna, Hell, Hell, Hell</vt:lpstr>
      <vt:lpstr>            Hell,    Sheol,     Hell,      Hell             Gehenna</vt:lpstr>
      <vt:lpstr>            Hell,    Sheol,     Hell,      Hell             Gehenna</vt:lpstr>
      <vt:lpstr>            Hell,    Sheol,     Hell,      Hell             Gehenna</vt:lpstr>
      <vt:lpstr>            Hell,    Sheol,     Hell,      Hell             Gehenna</vt:lpstr>
      <vt:lpstr>            Hell,    Hell,   Hades,    Hell             Gehenna           Sheol        </vt:lpstr>
      <vt:lpstr>            Hell,    Hell,   Hades,    Hell             Gehenna           Sheol        </vt:lpstr>
      <vt:lpstr>            Hell,    Hell,   Hades,    Hell             Gehenna           Sheol        </vt:lpstr>
      <vt:lpstr>            Hell,    Hell,   Hades,    Hell             Gehenna           Sheol        </vt:lpstr>
      <vt:lpstr>            Hell,    Hell,   Hades,    Hell             Gehenna           Sheol        </vt:lpstr>
      <vt:lpstr>            Hell,    Hell,   Hell, Tartarus             Gehenna           Sheol          Hades</vt:lpstr>
      <vt:lpstr>            Hell,    Hell,   Hell, Tartarus             Gehenna           Sheol          Hades</vt:lpstr>
      <vt:lpstr>            Hell,    Hell,   Hell, Tartarus             Gehenna           Sheol          Hades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Operator</cp:lastModifiedBy>
  <cp:revision>324</cp:revision>
  <cp:lastPrinted>2026-06-07T21:12:12Z</cp:lastPrinted>
  <dcterms:modified xsi:type="dcterms:W3CDTF">2026-06-07T21:56:51Z</dcterms:modified>
</cp:coreProperties>
</file>