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71" r:id="rId5"/>
    <p:sldId id="266" r:id="rId6"/>
    <p:sldId id="267" r:id="rId7"/>
    <p:sldId id="268" r:id="rId8"/>
    <p:sldId id="269" r:id="rId9"/>
    <p:sldId id="270" r:id="rId10"/>
    <p:sldId id="257" r:id="rId11"/>
    <p:sldId id="258" r:id="rId12"/>
    <p:sldId id="259" r:id="rId13"/>
    <p:sldId id="260" r:id="rId14"/>
    <p:sldId id="261" r:id="rId15"/>
    <p:sldId id="262"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8FD"/>
    <a:srgbClr val="001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EBCF-DE4B-160F-0FE7-0D8929A06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28217-0011-5B38-C257-2DB517CFC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38457-EB9E-C3E7-D376-9962B1EA72C7}"/>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5" name="Footer Placeholder 4">
            <a:extLst>
              <a:ext uri="{FF2B5EF4-FFF2-40B4-BE49-F238E27FC236}">
                <a16:creationId xmlns:a16="http://schemas.microsoft.com/office/drawing/2014/main" id="{5BF6F503-6E9E-8591-AA54-ABB71025B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1A6A6-4027-6991-E30C-616B3E5E7D15}"/>
              </a:ext>
            </a:extLst>
          </p:cNvPr>
          <p:cNvSpPr>
            <a:spLocks noGrp="1"/>
          </p:cNvSpPr>
          <p:nvPr>
            <p:ph type="sldNum" sz="quarter" idx="12"/>
          </p:nvPr>
        </p:nvSpPr>
        <p:spPr/>
        <p:txBody>
          <a:bodyPr/>
          <a:lstStyle/>
          <a:p>
            <a:fld id="{EFF72D26-B45F-41A6-B17D-4A356B566A9A}" type="slidenum">
              <a:rPr lang="en-US" smtClean="0"/>
              <a:t>‹#›</a:t>
            </a:fld>
            <a:endParaRPr lang="en-US"/>
          </a:p>
        </p:txBody>
      </p:sp>
      <p:pic>
        <p:nvPicPr>
          <p:cNvPr id="8" name="Picture 7" descr="A close-up of a pool&#10;&#10;Description automatically generated">
            <a:extLst>
              <a:ext uri="{FF2B5EF4-FFF2-40B4-BE49-F238E27FC236}">
                <a16:creationId xmlns:a16="http://schemas.microsoft.com/office/drawing/2014/main" id="{E57F24D4-5B79-5CCB-8ED0-CD981C99A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Tree>
    <p:extLst>
      <p:ext uri="{BB962C8B-B14F-4D97-AF65-F5344CB8AC3E}">
        <p14:creationId xmlns:p14="http://schemas.microsoft.com/office/powerpoint/2010/main" val="295848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F60C-FBB2-69FE-0133-E0884DD15A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05ED75-1388-F5DF-2958-B4A18E38F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9D65A-B784-97F9-FDAA-435D7767E292}"/>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5" name="Footer Placeholder 4">
            <a:extLst>
              <a:ext uri="{FF2B5EF4-FFF2-40B4-BE49-F238E27FC236}">
                <a16:creationId xmlns:a16="http://schemas.microsoft.com/office/drawing/2014/main" id="{9C4A07D3-EB99-D7EE-D3C3-FF6A6F4B4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7D7BE-A6CF-CBA6-4991-5C0BAAB69370}"/>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0634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B057-CF9B-AC63-5614-03C0704E6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6A843-9C21-4AD6-992A-E42495DB47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97D50-A971-C172-3D2B-3960B6565E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8EFC9-2E72-0FB0-57A9-906B581C7528}"/>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6" name="Footer Placeholder 5">
            <a:extLst>
              <a:ext uri="{FF2B5EF4-FFF2-40B4-BE49-F238E27FC236}">
                <a16:creationId xmlns:a16="http://schemas.microsoft.com/office/drawing/2014/main" id="{45C0390C-D25B-0976-DDEA-F7C98C377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602EF-98CD-B6B3-ABF0-1DD571536D6D}"/>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41211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35E3-C556-2218-BB2C-F0930EEC5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63729F-F673-0765-63EC-B64FC967B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77176-06C6-8883-8851-1F73A7175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256E7-0E04-0F69-C3FE-03FF6D741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5B130-F14E-C26B-1607-69DA8B645C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02DF4-DFDC-4DCA-662B-6DAD697D5B97}"/>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8" name="Footer Placeholder 7">
            <a:extLst>
              <a:ext uri="{FF2B5EF4-FFF2-40B4-BE49-F238E27FC236}">
                <a16:creationId xmlns:a16="http://schemas.microsoft.com/office/drawing/2014/main" id="{41001530-68BB-928E-8C3C-D4FDCC8E3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2C4DE-39E0-4A00-6F96-13B64B452115}"/>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161749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8E61-0C3A-45F3-3081-AD4484B1E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60DFB8-9F3C-D5C8-CD4D-458601DDEDF9}"/>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4" name="Footer Placeholder 3">
            <a:extLst>
              <a:ext uri="{FF2B5EF4-FFF2-40B4-BE49-F238E27FC236}">
                <a16:creationId xmlns:a16="http://schemas.microsoft.com/office/drawing/2014/main" id="{C32FC077-D110-D4C8-D4DE-68FE82C0A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AD456-B027-4430-5C3F-797617014656}"/>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89371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0C656-3616-2645-FD7E-CF7EA2A1D088}"/>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3" name="Footer Placeholder 2">
            <a:extLst>
              <a:ext uri="{FF2B5EF4-FFF2-40B4-BE49-F238E27FC236}">
                <a16:creationId xmlns:a16="http://schemas.microsoft.com/office/drawing/2014/main" id="{DE896266-2A40-FB67-0332-5A5237EB0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2D8864-B9BC-E1A7-A08D-5DC720FEE0AE}"/>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49780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1FA2-F551-A72A-0FF9-6ACB4F7D8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9BB78-7D0B-8FCB-58DE-8F420B729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BDB7C-4C76-DED0-0BAB-120AB7216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B128B-B2E8-6C79-3B9F-CB4082F99F9D}"/>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6" name="Footer Placeholder 5">
            <a:extLst>
              <a:ext uri="{FF2B5EF4-FFF2-40B4-BE49-F238E27FC236}">
                <a16:creationId xmlns:a16="http://schemas.microsoft.com/office/drawing/2014/main" id="{E8E34709-BD74-EC7E-F821-C72A98429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9C355-9781-4984-4F92-85D2146979B0}"/>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193240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6777-8F9F-0DA7-2A2D-F881FAD5C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2299A-15A5-4486-C01B-F5F0F32D1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0C7B2C-1486-FB34-DEC7-089784CE8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7A835-6D1B-AE8E-8983-BB2C55EA90C7}"/>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6" name="Footer Placeholder 5">
            <a:extLst>
              <a:ext uri="{FF2B5EF4-FFF2-40B4-BE49-F238E27FC236}">
                <a16:creationId xmlns:a16="http://schemas.microsoft.com/office/drawing/2014/main" id="{2F8C567C-50B7-4057-600B-936A12EA3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4C190-A143-0562-4D86-3205D18C6B48}"/>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28221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F4B3-9210-457B-E94B-2F5DB9863C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275BE4-5A25-6DF4-4262-CDAC110BAF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42A5D-9086-AB62-163E-B54732392D4E}"/>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5" name="Footer Placeholder 4">
            <a:extLst>
              <a:ext uri="{FF2B5EF4-FFF2-40B4-BE49-F238E27FC236}">
                <a16:creationId xmlns:a16="http://schemas.microsoft.com/office/drawing/2014/main" id="{0E0C36F2-5256-4966-E78E-7ECD2D9D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E908C-752F-5683-5566-208E75E7DBCD}"/>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354272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4C01C-036E-C595-193C-A911C8FA6D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9805AF-CB34-41D2-4B2D-AC07AC9F4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AF887-39D4-3DDE-B5A6-F58011F14A98}"/>
              </a:ext>
            </a:extLst>
          </p:cNvPr>
          <p:cNvSpPr>
            <a:spLocks noGrp="1"/>
          </p:cNvSpPr>
          <p:nvPr>
            <p:ph type="dt" sz="half" idx="10"/>
          </p:nvPr>
        </p:nvSpPr>
        <p:spPr/>
        <p:txBody>
          <a:bodyPr/>
          <a:lstStyle/>
          <a:p>
            <a:fld id="{BA62DEE6-C682-4267-841A-CF63169B9CDC}" type="datetimeFigureOut">
              <a:rPr lang="en-US" smtClean="0"/>
              <a:t>6/14/2026</a:t>
            </a:fld>
            <a:endParaRPr lang="en-US"/>
          </a:p>
        </p:txBody>
      </p:sp>
      <p:sp>
        <p:nvSpPr>
          <p:cNvPr id="5" name="Footer Placeholder 4">
            <a:extLst>
              <a:ext uri="{FF2B5EF4-FFF2-40B4-BE49-F238E27FC236}">
                <a16:creationId xmlns:a16="http://schemas.microsoft.com/office/drawing/2014/main" id="{91400CC1-34B6-E55A-4316-07F34BACC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8F8A8-9F89-F52F-782A-E51AAFAA3A43}"/>
              </a:ext>
            </a:extLst>
          </p:cNvPr>
          <p:cNvSpPr>
            <a:spLocks noGrp="1"/>
          </p:cNvSpPr>
          <p:nvPr>
            <p:ph type="sldNum" sz="quarter" idx="12"/>
          </p:nvPr>
        </p:nvSpPr>
        <p:spPr/>
        <p:txBody>
          <a:bodyPr/>
          <a:lstStyle/>
          <a:p>
            <a:fld id="{EFF72D26-B45F-41A6-B17D-4A356B566A9A}" type="slidenum">
              <a:rPr lang="en-US" smtClean="0"/>
              <a:t>‹#›</a:t>
            </a:fld>
            <a:endParaRPr lang="en-US"/>
          </a:p>
        </p:txBody>
      </p:sp>
    </p:spTree>
    <p:extLst>
      <p:ext uri="{BB962C8B-B14F-4D97-AF65-F5344CB8AC3E}">
        <p14:creationId xmlns:p14="http://schemas.microsoft.com/office/powerpoint/2010/main" val="394453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light shining on the water&#10;&#10;Description automatically generated">
            <a:extLst>
              <a:ext uri="{FF2B5EF4-FFF2-40B4-BE49-F238E27FC236}">
                <a16:creationId xmlns:a16="http://schemas.microsoft.com/office/drawing/2014/main" id="{601E64A5-4B75-BA96-DB45-CA8A486AD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7790"/>
            <a:ext cx="11848070" cy="423021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70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light shining on water&#10;&#10;Description automatically generated">
            <a:extLst>
              <a:ext uri="{FF2B5EF4-FFF2-40B4-BE49-F238E27FC236}">
                <a16:creationId xmlns:a16="http://schemas.microsoft.com/office/drawing/2014/main" id="{EF6EF3B1-30D3-EFC6-74C7-4B4161DC37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19374"/>
            <a:ext cx="11848070" cy="4238625"/>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768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light shining on the water&#10;&#10;Description automatically generated">
            <a:extLst>
              <a:ext uri="{FF2B5EF4-FFF2-40B4-BE49-F238E27FC236}">
                <a16:creationId xmlns:a16="http://schemas.microsoft.com/office/drawing/2014/main" id="{5ADFFABE-319F-D5FA-9324-33980DC77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4328"/>
            <a:ext cx="11848070" cy="422910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42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light shining on the water&#10;&#10;Description automatically generated">
            <a:extLst>
              <a:ext uri="{FF2B5EF4-FFF2-40B4-BE49-F238E27FC236}">
                <a16:creationId xmlns:a16="http://schemas.microsoft.com/office/drawing/2014/main" id="{9C824729-0DC1-4587-C4E8-DB53AC2A68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4328"/>
            <a:ext cx="11848070" cy="4233672"/>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99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A light shining on water&#10;&#10;Description automatically generated">
            <a:extLst>
              <a:ext uri="{FF2B5EF4-FFF2-40B4-BE49-F238E27FC236}">
                <a16:creationId xmlns:a16="http://schemas.microsoft.com/office/drawing/2014/main" id="{A6337474-96FE-1012-5A7A-293130464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4328"/>
            <a:ext cx="11848070" cy="4219575"/>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46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descr="A light shining on the water&#10;&#10;Description automatically generated">
            <a:extLst>
              <a:ext uri="{FF2B5EF4-FFF2-40B4-BE49-F238E27FC236}">
                <a16:creationId xmlns:a16="http://schemas.microsoft.com/office/drawing/2014/main" id="{610DDC10-404D-1003-3B7D-FA90E9D8E9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4328"/>
            <a:ext cx="11848070" cy="422910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descr="A light shining on water&#10;&#10;Description automatically generated">
            <a:extLst>
              <a:ext uri="{FF2B5EF4-FFF2-40B4-BE49-F238E27FC236}">
                <a16:creationId xmlns:a16="http://schemas.microsoft.com/office/drawing/2014/main" id="{E3324ED6-9F74-C858-E742-42E80AAD03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28600" y="2624328"/>
            <a:ext cx="11848070" cy="4233672"/>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2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descr="A person standing in water with a light shining on&#10;&#10;Description automatically generated">
            <a:extLst>
              <a:ext uri="{FF2B5EF4-FFF2-40B4-BE49-F238E27FC236}">
                <a16:creationId xmlns:a16="http://schemas.microsoft.com/office/drawing/2014/main" id="{A49EE63B-E6C6-EB20-C6E9-F7D54BC37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0C289A-7F22-86C3-8F88-36F5DD48A794}"/>
              </a:ext>
            </a:extLst>
          </p:cNvPr>
          <p:cNvSpPr>
            <a:spLocks noGrp="1"/>
          </p:cNvSpPr>
          <p:nvPr>
            <p:ph idx="1"/>
          </p:nvPr>
        </p:nvSpPr>
        <p:spPr>
          <a:xfrm>
            <a:off x="246355" y="2990334"/>
            <a:ext cx="9721429" cy="3867665"/>
          </a:xfrm>
        </p:spPr>
        <p:txBody>
          <a:bodyPr>
            <a:normAutofit/>
          </a:bodyPr>
          <a:lstStyle>
            <a:lvl1pPr marL="0" indent="0" algn="l">
              <a:buNone/>
              <a:defRPr sz="3200"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p:txBody>
      </p:sp>
    </p:spTree>
    <p:extLst>
      <p:ext uri="{BB962C8B-B14F-4D97-AF65-F5344CB8AC3E}">
        <p14:creationId xmlns:p14="http://schemas.microsoft.com/office/powerpoint/2010/main" val="165964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4A61C-1515-1457-3DC8-FFEB736D8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E6EA7-2D9A-C0F2-D0AE-C36035959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8EEFB-4CC7-9772-90A9-F6F5F9E18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2DEE6-C682-4267-841A-CF63169B9CDC}" type="datetimeFigureOut">
              <a:rPr lang="en-US" smtClean="0"/>
              <a:t>6/14/2026</a:t>
            </a:fld>
            <a:endParaRPr lang="en-US"/>
          </a:p>
        </p:txBody>
      </p:sp>
      <p:sp>
        <p:nvSpPr>
          <p:cNvPr id="5" name="Footer Placeholder 4">
            <a:extLst>
              <a:ext uri="{FF2B5EF4-FFF2-40B4-BE49-F238E27FC236}">
                <a16:creationId xmlns:a16="http://schemas.microsoft.com/office/drawing/2014/main" id="{0BD5ACE5-05D2-7AA4-4D3A-74C08C2E5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BABD91-A0ED-17ED-842D-F4175410E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72D26-B45F-41A6-B17D-4A356B566A9A}" type="slidenum">
              <a:rPr lang="en-US" smtClean="0"/>
              <a:t>‹#›</a:t>
            </a:fld>
            <a:endParaRPr lang="en-US"/>
          </a:p>
        </p:txBody>
      </p:sp>
    </p:spTree>
    <p:extLst>
      <p:ext uri="{BB962C8B-B14F-4D97-AF65-F5344CB8AC3E}">
        <p14:creationId xmlns:p14="http://schemas.microsoft.com/office/powerpoint/2010/main" val="333056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6" r:id="rId7"/>
    <p:sldLayoutId id="2147483665" r:id="rId8"/>
    <p:sldLayoutId id="2147483667"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472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p:txBody>
          <a:bodyPr/>
          <a:lstStyle/>
          <a:p>
            <a:r>
              <a:rPr lang="en-US" dirty="0"/>
              <a:t>The New Testament was not in force when Jesus saved the thief on the cross; therefore, he lived under a different covenant/law than we do (Heb. 9:15-17)</a:t>
            </a:r>
          </a:p>
          <a:p>
            <a:pPr lvl="1"/>
            <a:r>
              <a:rPr lang="en-US" dirty="0"/>
              <a:t>We live under the new covenant, which demands baptism to be saved (Mark 16:16; Acts 2:38; 22:16; 1 Pet. 3:21; etc.).</a:t>
            </a:r>
          </a:p>
          <a:p>
            <a:r>
              <a:rPr lang="en-US" dirty="0"/>
              <a:t>The Son of God had the power to forgive sin while on earth—of whomever He desired (Matt. 9:6; cf. Mark 2:5; Luke 7:48; 19:9)</a:t>
            </a:r>
          </a:p>
          <a:p>
            <a:r>
              <a:rPr lang="en-US" dirty="0"/>
              <a:t>It cannot be proven that the thief had not been baptized at some point (Matt. 3:5-6; Mark 1:4-5; Luke 3:7; John 4:1; Acts 13:24; cf. Luke 23:41-42)</a:t>
            </a:r>
          </a:p>
        </p:txBody>
      </p:sp>
    </p:spTree>
    <p:extLst>
      <p:ext uri="{BB962C8B-B14F-4D97-AF65-F5344CB8AC3E}">
        <p14:creationId xmlns:p14="http://schemas.microsoft.com/office/powerpoint/2010/main" val="1726834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p:txBody>
          <a:bodyPr/>
          <a:lstStyle/>
          <a:p>
            <a:r>
              <a:rPr lang="en-US" dirty="0"/>
              <a:t>The Bible teaches that salvation is “not of works” and it is “by works”</a:t>
            </a:r>
          </a:p>
          <a:p>
            <a:pPr lvl="1"/>
            <a:r>
              <a:rPr lang="en-US" dirty="0"/>
              <a:t>It is not of works “of the law” of Moses (Rom. 3:28; Gal. 2:16)</a:t>
            </a:r>
          </a:p>
          <a:p>
            <a:pPr lvl="1"/>
            <a:r>
              <a:rPr lang="en-US" dirty="0"/>
              <a:t>It is not of works of which one may “boast” (Eph. 2:8-9)</a:t>
            </a:r>
          </a:p>
          <a:p>
            <a:pPr lvl="1"/>
            <a:r>
              <a:rPr lang="en-US" dirty="0"/>
              <a:t>It is not of works of one’s own “righteousness” (Tit. 3:5)</a:t>
            </a:r>
          </a:p>
          <a:p>
            <a:pPr lvl="1"/>
            <a:r>
              <a:rPr lang="en-US" dirty="0"/>
              <a:t>It is not of works of MERIT, but it is by works of FAITH (Jas. 2:14-26)</a:t>
            </a:r>
          </a:p>
          <a:p>
            <a:r>
              <a:rPr lang="en-US" dirty="0"/>
              <a:t>We must “do” what God requires (meet His conditions) in order to be saved (Matt. 7:21; Luke 6:46; Acts 9:6; Heb. 5:9; John 6:27-29)</a:t>
            </a:r>
          </a:p>
          <a:p>
            <a:r>
              <a:rPr lang="en-US" dirty="0"/>
              <a:t>Baptism is a divine command, which must be obeyed (Acts 10:48+35)</a:t>
            </a:r>
          </a:p>
          <a:p>
            <a:r>
              <a:rPr lang="en-US" dirty="0"/>
              <a:t>The one who is “working” in baptism is God (Col. 2:12)</a:t>
            </a:r>
          </a:p>
          <a:p>
            <a:pPr lvl="1"/>
            <a:endParaRPr lang="en-US" dirty="0"/>
          </a:p>
        </p:txBody>
      </p:sp>
    </p:spTree>
    <p:extLst>
      <p:ext uri="{BB962C8B-B14F-4D97-AF65-F5344CB8AC3E}">
        <p14:creationId xmlns:p14="http://schemas.microsoft.com/office/powerpoint/2010/main" val="3146675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a:xfrm>
            <a:off x="228600" y="2624328"/>
            <a:ext cx="11963400" cy="4233672"/>
          </a:xfrm>
        </p:spPr>
        <p:txBody>
          <a:bodyPr>
            <a:normAutofit/>
          </a:bodyPr>
          <a:lstStyle/>
          <a:p>
            <a:r>
              <a:rPr lang="en-US" dirty="0"/>
              <a:t>We must not speak where God’s Word does not speak (Col. 3:17; 1 Pet. 4:11)</a:t>
            </a:r>
          </a:p>
          <a:p>
            <a:r>
              <a:rPr lang="en-US" dirty="0"/>
              <a:t>God’s nature is to be true to His word (Psa. 119:89; Num. 23:19; Tit. 1:2)</a:t>
            </a:r>
          </a:p>
          <a:p>
            <a:r>
              <a:rPr lang="en-US" dirty="0"/>
              <a:t>God Himself said that He will punish those who do not obey (2 Thess. 1:8-9)</a:t>
            </a:r>
          </a:p>
          <a:p>
            <a:r>
              <a:rPr lang="en-US" dirty="0"/>
              <a:t>What if someone dies right before he (while “on his way to”):</a:t>
            </a:r>
          </a:p>
          <a:p>
            <a:pPr lvl="1"/>
            <a:r>
              <a:rPr lang="en-US" dirty="0"/>
              <a:t>Believes in Jesus (John 8:24)?  </a:t>
            </a:r>
          </a:p>
          <a:p>
            <a:pPr lvl="1"/>
            <a:r>
              <a:rPr lang="en-US" dirty="0"/>
              <a:t>Repents of his sin (Luke 13:3)?  </a:t>
            </a:r>
          </a:p>
          <a:p>
            <a:pPr lvl="1"/>
            <a:r>
              <a:rPr lang="en-US" dirty="0"/>
              <a:t>Confesses his faith (Matt. 10:32-33)?</a:t>
            </a:r>
          </a:p>
          <a:p>
            <a:pPr lvl="1"/>
            <a:r>
              <a:rPr lang="en-US" dirty="0"/>
              <a:t>Is baptized (John 3:5; 1 Pet. 3:21; Act 22:16)?</a:t>
            </a:r>
          </a:p>
          <a:p>
            <a:r>
              <a:rPr lang="en-US" dirty="0"/>
              <a:t>Is someone going to be judged for “the things done in the body” (2 Cor. 5:10)?</a:t>
            </a:r>
          </a:p>
          <a:p>
            <a:pPr lvl="1"/>
            <a:endParaRPr lang="en-US" dirty="0"/>
          </a:p>
        </p:txBody>
      </p:sp>
    </p:spTree>
    <p:extLst>
      <p:ext uri="{BB962C8B-B14F-4D97-AF65-F5344CB8AC3E}">
        <p14:creationId xmlns:p14="http://schemas.microsoft.com/office/powerpoint/2010/main" val="2295097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p:txBody>
          <a:bodyPr>
            <a:normAutofit/>
          </a:bodyPr>
          <a:lstStyle/>
          <a:p>
            <a:r>
              <a:rPr lang="en-US" dirty="0"/>
              <a:t>Trouble #1: There is not one single Bible verse that uses these words at all</a:t>
            </a:r>
          </a:p>
          <a:p>
            <a:r>
              <a:rPr lang="en-US" dirty="0"/>
              <a:t>Trouble #2: There is not one single Bible example of such being the case</a:t>
            </a:r>
          </a:p>
          <a:p>
            <a:r>
              <a:rPr lang="en-US" dirty="0"/>
              <a:t>Therefore, there is NO New Testament authority for this teaching</a:t>
            </a:r>
          </a:p>
          <a:p>
            <a:r>
              <a:rPr lang="en-US" dirty="0"/>
              <a:t>Trouble #3: If baptism is a “public declaration” that one is already saved:</a:t>
            </a:r>
          </a:p>
          <a:p>
            <a:pPr lvl="1"/>
            <a:r>
              <a:rPr lang="en-US" dirty="0"/>
              <a:t>To whom was the Ethiopian eunuch making a public declaration in Acts 8?</a:t>
            </a:r>
          </a:p>
          <a:p>
            <a:pPr lvl="1"/>
            <a:r>
              <a:rPr lang="en-US" dirty="0"/>
              <a:t>To whom was the Philippian jailor making a public declaration in Acts 16?</a:t>
            </a:r>
          </a:p>
          <a:p>
            <a:pPr lvl="1"/>
            <a:r>
              <a:rPr lang="en-US" dirty="0"/>
              <a:t>To whom was Saul making a public declaration in Acts 9? (The apostles missed it!)</a:t>
            </a:r>
          </a:p>
          <a:p>
            <a:r>
              <a:rPr lang="en-US" dirty="0"/>
              <a:t>In the Bible, baptism ALWAYS precedes salvation, with no exceptions</a:t>
            </a:r>
          </a:p>
        </p:txBody>
      </p:sp>
    </p:spTree>
    <p:extLst>
      <p:ext uri="{BB962C8B-B14F-4D97-AF65-F5344CB8AC3E}">
        <p14:creationId xmlns:p14="http://schemas.microsoft.com/office/powerpoint/2010/main" val="181369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nodeType="after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a:xfrm>
            <a:off x="228600" y="2624328"/>
            <a:ext cx="12070976" cy="4233672"/>
          </a:xfrm>
        </p:spPr>
        <p:txBody>
          <a:bodyPr>
            <a:normAutofit/>
          </a:bodyPr>
          <a:lstStyle/>
          <a:p>
            <a:r>
              <a:rPr lang="en-US" dirty="0"/>
              <a:t>The Bible certainly teaches that we are saved by faith (Eph. 2:8; John 3:16)</a:t>
            </a:r>
          </a:p>
          <a:p>
            <a:r>
              <a:rPr lang="en-US" dirty="0"/>
              <a:t>The Bible certainly teaches that salvation is NOT by faith ALONE (Jas. 2:14-26)</a:t>
            </a:r>
          </a:p>
          <a:p>
            <a:r>
              <a:rPr lang="en-US" dirty="0"/>
              <a:t>The majority of the passages that teach salvation by faith do not mention repentance—does that mean that it is not necessary for salvation? </a:t>
            </a:r>
          </a:p>
          <a:p>
            <a:r>
              <a:rPr lang="en-US" dirty="0"/>
              <a:t>The responsible Bible student must collect ALL the Bible says (2 Tim. 2:15; Psa. 119:160)—all verses about conditions of salvation and then “add” them up</a:t>
            </a:r>
          </a:p>
          <a:p>
            <a:r>
              <a:rPr lang="en-US" dirty="0"/>
              <a:t>Several passages mention baptism and salvation but do not mention faith (Acts 2:38; 10:48; 22:16; 1 Pet. 3:21)—does that mean faith is not necessary?</a:t>
            </a:r>
          </a:p>
          <a:p>
            <a:r>
              <a:rPr lang="en-US" dirty="0"/>
              <a:t>True Biblical faith is an obedient faith (Rom. 1:5; 16:26; Heb. 3:18-19; Jas. 2:19)</a:t>
            </a:r>
          </a:p>
        </p:txBody>
      </p:sp>
    </p:spTree>
    <p:extLst>
      <p:ext uri="{BB962C8B-B14F-4D97-AF65-F5344CB8AC3E}">
        <p14:creationId xmlns:p14="http://schemas.microsoft.com/office/powerpoint/2010/main" val="3795945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a:xfrm>
            <a:off x="228600" y="2624328"/>
            <a:ext cx="11963400" cy="4233672"/>
          </a:xfrm>
        </p:spPr>
        <p:txBody>
          <a:bodyPr>
            <a:normAutofit/>
          </a:bodyPr>
          <a:lstStyle/>
          <a:p>
            <a:r>
              <a:rPr lang="en-US" dirty="0"/>
              <a:t>Then why does God even assign a purpose to baptism?</a:t>
            </a:r>
          </a:p>
          <a:p>
            <a:r>
              <a:rPr lang="en-US" dirty="0"/>
              <a:t>Would one need to understand that baptism is immersion and not sprinkling?</a:t>
            </a:r>
          </a:p>
          <a:p>
            <a:r>
              <a:rPr lang="en-US" dirty="0"/>
              <a:t>Would one need to believe that Jesus died for their sins before baptism?</a:t>
            </a:r>
          </a:p>
          <a:p>
            <a:r>
              <a:rPr lang="en-US" dirty="0"/>
              <a:t>Would one need to understand sin and its consequences—to us and to Jesus?</a:t>
            </a:r>
          </a:p>
          <a:p>
            <a:r>
              <a:rPr lang="en-US" dirty="0"/>
              <a:t>Would one need to repent of his sins before baptism, and if so, why?</a:t>
            </a:r>
          </a:p>
          <a:p>
            <a:r>
              <a:rPr lang="en-US" dirty="0"/>
              <a:t>Would one need to understand baptism is for penitent believers, not babies?</a:t>
            </a:r>
          </a:p>
          <a:p>
            <a:r>
              <a:rPr lang="en-US" dirty="0"/>
              <a:t>12 men in Acts 19 had been baptized, but not with the right baptism, so they needed to be baptized with Bible baptism – being right about baptism matters</a:t>
            </a:r>
          </a:p>
        </p:txBody>
      </p:sp>
    </p:spTree>
    <p:extLst>
      <p:ext uri="{BB962C8B-B14F-4D97-AF65-F5344CB8AC3E}">
        <p14:creationId xmlns:p14="http://schemas.microsoft.com/office/powerpoint/2010/main" val="2450498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E8E72-4E1F-32B7-3812-F747A64CE070}"/>
              </a:ext>
            </a:extLst>
          </p:cNvPr>
          <p:cNvSpPr>
            <a:spLocks noGrp="1"/>
          </p:cNvSpPr>
          <p:nvPr>
            <p:ph idx="1"/>
          </p:nvPr>
        </p:nvSpPr>
        <p:spPr>
          <a:xfrm>
            <a:off x="228600" y="2624328"/>
            <a:ext cx="11963400" cy="4233672"/>
          </a:xfrm>
        </p:spPr>
        <p:txBody>
          <a:bodyPr>
            <a:normAutofit/>
          </a:bodyPr>
          <a:lstStyle/>
          <a:p>
            <a:r>
              <a:rPr lang="en-US" dirty="0"/>
              <a:t>Jesus had no sins (Heb. 4:15), so He had no need Himself for salvation</a:t>
            </a:r>
          </a:p>
          <a:p>
            <a:r>
              <a:rPr lang="en-US" dirty="0"/>
              <a:t>We do have sins, and we have an immense need for salvation</a:t>
            </a:r>
          </a:p>
          <a:p>
            <a:r>
              <a:rPr lang="en-US" dirty="0"/>
              <a:t>Jesus did not repent of sins—do we not need to repent of our sins?</a:t>
            </a:r>
          </a:p>
          <a:p>
            <a:r>
              <a:rPr lang="en-US" dirty="0"/>
              <a:t>Jesus was baptized to “fulfill all righteousness” (Matt. 3:15)—to obey God</a:t>
            </a:r>
          </a:p>
          <a:p>
            <a:pPr lvl="1"/>
            <a:r>
              <a:rPr lang="en-US" dirty="0"/>
              <a:t>God’s “commandments are righteousness” (Psa. 119:172)</a:t>
            </a:r>
          </a:p>
          <a:p>
            <a:pPr lvl="1"/>
            <a:r>
              <a:rPr lang="en-US" dirty="0"/>
              <a:t>Jesus needed to be baptized to “obey” the “commandments” of God</a:t>
            </a:r>
          </a:p>
          <a:p>
            <a:r>
              <a:rPr lang="en-US" dirty="0"/>
              <a:t>Water baptism is “commanded” of us today by the one who invented the very idea of being baptized – and HE gave the PURPOSE for OUR baptism</a:t>
            </a:r>
          </a:p>
          <a:p>
            <a:r>
              <a:rPr lang="en-US" sz="2700" dirty="0"/>
              <a:t>John tried to not baptize Jesus because of the purpose of his baptism (Mark 1:4)</a:t>
            </a:r>
          </a:p>
          <a:p>
            <a:endParaRPr lang="en-US" dirty="0"/>
          </a:p>
          <a:p>
            <a:endParaRPr lang="en-US" dirty="0"/>
          </a:p>
        </p:txBody>
      </p:sp>
    </p:spTree>
    <p:extLst>
      <p:ext uri="{BB962C8B-B14F-4D97-AF65-F5344CB8AC3E}">
        <p14:creationId xmlns:p14="http://schemas.microsoft.com/office/powerpoint/2010/main" val="463672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a:t>
            </a:r>
          </a:p>
          <a:p>
            <a:r>
              <a:rPr lang="en-US" dirty="0">
                <a:solidFill>
                  <a:srgbClr val="D8F8FD"/>
                </a:solidFill>
              </a:rPr>
              <a:t>  - Matthew 28:18-20</a:t>
            </a:r>
          </a:p>
          <a:p>
            <a:endParaRPr lang="en-US" dirty="0"/>
          </a:p>
        </p:txBody>
      </p:sp>
    </p:spTree>
    <p:extLst>
      <p:ext uri="{BB962C8B-B14F-4D97-AF65-F5344CB8AC3E}">
        <p14:creationId xmlns:p14="http://schemas.microsoft.com/office/powerpoint/2010/main" val="2478378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“And He said to them, ‘Go into all the world and preach the gospel to every creature. He who believes and is baptized will be saved; but he who does not believe will be condemned.’”</a:t>
            </a:r>
          </a:p>
          <a:p>
            <a:r>
              <a:rPr lang="en-US" dirty="0">
                <a:solidFill>
                  <a:srgbClr val="D8F8FD"/>
                </a:solidFill>
              </a:rPr>
              <a:t>  - Mark 16:15-16</a:t>
            </a:r>
          </a:p>
          <a:p>
            <a:endParaRPr lang="en-US" dirty="0"/>
          </a:p>
        </p:txBody>
      </p:sp>
    </p:spTree>
    <p:extLst>
      <p:ext uri="{BB962C8B-B14F-4D97-AF65-F5344CB8AC3E}">
        <p14:creationId xmlns:p14="http://schemas.microsoft.com/office/powerpoint/2010/main" val="28899642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lnSpcReduction="10000"/>
          </a:bodyPr>
          <a:lstStyle/>
          <a:p>
            <a:r>
              <a:rPr lang="en-US" dirty="0"/>
              <a:t>“Jesus answered and said to him, ‘Most assuredly, I say to you, unless one is born again, he cannot see the kingdom of God.’ Nicodemus said to Him, ‘How can a man be born when he is old? Can he enter a second time into his mother’s womb and be born?’ Jesus answered, ‘Most assuredly, I say to you, unless one is born of water and the Spirit, he cannot enter the kingdom of God.’”</a:t>
            </a:r>
          </a:p>
          <a:p>
            <a:r>
              <a:rPr lang="en-US" dirty="0">
                <a:solidFill>
                  <a:srgbClr val="D8F8FD"/>
                </a:solidFill>
              </a:rPr>
              <a:t>  - John 3:3-5</a:t>
            </a:r>
          </a:p>
          <a:p>
            <a:endParaRPr lang="en-US" dirty="0"/>
          </a:p>
        </p:txBody>
      </p:sp>
    </p:spTree>
    <p:extLst>
      <p:ext uri="{BB962C8B-B14F-4D97-AF65-F5344CB8AC3E}">
        <p14:creationId xmlns:p14="http://schemas.microsoft.com/office/powerpoint/2010/main" val="2117280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“Then Peter said to them, ‘Repent, and let every one of you be baptized in the name of Jesus Christ for the remission of sins; and you shall receive the gift of the Holy Spirit.’”</a:t>
            </a:r>
          </a:p>
          <a:p>
            <a:r>
              <a:rPr lang="en-US" dirty="0">
                <a:solidFill>
                  <a:srgbClr val="D8F8FD"/>
                </a:solidFill>
              </a:rPr>
              <a:t>  - Acts 2:38</a:t>
            </a:r>
          </a:p>
          <a:p>
            <a:endParaRPr lang="en-US" dirty="0"/>
          </a:p>
        </p:txBody>
      </p:sp>
    </p:spTree>
    <p:extLst>
      <p:ext uri="{BB962C8B-B14F-4D97-AF65-F5344CB8AC3E}">
        <p14:creationId xmlns:p14="http://schemas.microsoft.com/office/powerpoint/2010/main" val="800113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“And now why are you waiting? Arise and be baptized, and wash away your sins, calling on the name of the Lord.”</a:t>
            </a:r>
          </a:p>
          <a:p>
            <a:r>
              <a:rPr lang="en-US" dirty="0">
                <a:solidFill>
                  <a:srgbClr val="D8F8FD"/>
                </a:solidFill>
              </a:rPr>
              <a:t>  - Acts 22:16</a:t>
            </a:r>
          </a:p>
          <a:p>
            <a:endParaRPr lang="en-US" dirty="0"/>
          </a:p>
        </p:txBody>
      </p:sp>
    </p:spTree>
    <p:extLst>
      <p:ext uri="{BB962C8B-B14F-4D97-AF65-F5344CB8AC3E}">
        <p14:creationId xmlns:p14="http://schemas.microsoft.com/office/powerpoint/2010/main" val="21562506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a:t>
            </a:r>
          </a:p>
          <a:p>
            <a:r>
              <a:rPr lang="en-US" dirty="0">
                <a:solidFill>
                  <a:srgbClr val="D8F8FD"/>
                </a:solidFill>
              </a:rPr>
              <a:t>  - Romans 6:3-4</a:t>
            </a:r>
          </a:p>
          <a:p>
            <a:endParaRPr lang="en-US" dirty="0"/>
          </a:p>
        </p:txBody>
      </p:sp>
    </p:spTree>
    <p:extLst>
      <p:ext uri="{BB962C8B-B14F-4D97-AF65-F5344CB8AC3E}">
        <p14:creationId xmlns:p14="http://schemas.microsoft.com/office/powerpoint/2010/main" val="1556605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p:txBody>
          <a:bodyPr>
            <a:normAutofit/>
          </a:bodyPr>
          <a:lstStyle/>
          <a:p>
            <a:r>
              <a:rPr lang="en-US" dirty="0"/>
              <a:t>“For you are all sons of God through faith in Christ Jesus. For as many of you as were baptized into Christ have put on Christ.”</a:t>
            </a:r>
          </a:p>
          <a:p>
            <a:r>
              <a:rPr lang="en-US" dirty="0">
                <a:solidFill>
                  <a:srgbClr val="D8F8FD"/>
                </a:solidFill>
              </a:rPr>
              <a:t>  - Galatians 3:26-27</a:t>
            </a:r>
          </a:p>
          <a:p>
            <a:endParaRPr lang="en-US" dirty="0"/>
          </a:p>
        </p:txBody>
      </p:sp>
    </p:spTree>
    <p:extLst>
      <p:ext uri="{BB962C8B-B14F-4D97-AF65-F5344CB8AC3E}">
        <p14:creationId xmlns:p14="http://schemas.microsoft.com/office/powerpoint/2010/main" val="34148072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3357B-77E1-F932-499F-79EA88FE4BE1}"/>
              </a:ext>
            </a:extLst>
          </p:cNvPr>
          <p:cNvSpPr>
            <a:spLocks noGrp="1"/>
          </p:cNvSpPr>
          <p:nvPr>
            <p:ph idx="1"/>
          </p:nvPr>
        </p:nvSpPr>
        <p:spPr>
          <a:xfrm>
            <a:off x="246355" y="2990334"/>
            <a:ext cx="9868606" cy="3867665"/>
          </a:xfrm>
        </p:spPr>
        <p:txBody>
          <a:bodyPr>
            <a:normAutofit/>
          </a:bodyPr>
          <a:lstStyle/>
          <a:p>
            <a:r>
              <a:rPr lang="en-US" dirty="0"/>
              <a:t>“…who formerly were disobedient, when once the Divine longsuffering waited in the days of Noah, while the ark was being prepared, in which a few, that is, eight souls, were saved through water. There is also an antitype which now saves us—baptism (not the removal of the filth of the flesh, but the answer of a good conscience toward God), through the resurrection of Jesus Christ.”</a:t>
            </a:r>
          </a:p>
          <a:p>
            <a:r>
              <a:rPr lang="en-US" dirty="0">
                <a:solidFill>
                  <a:srgbClr val="D8F8FD"/>
                </a:solidFill>
              </a:rPr>
              <a:t>  - 1 Peter 3:20-21</a:t>
            </a:r>
          </a:p>
          <a:p>
            <a:endParaRPr lang="en-US" dirty="0"/>
          </a:p>
        </p:txBody>
      </p:sp>
    </p:spTree>
    <p:extLst>
      <p:ext uri="{BB962C8B-B14F-4D97-AF65-F5344CB8AC3E}">
        <p14:creationId xmlns:p14="http://schemas.microsoft.com/office/powerpoint/2010/main" val="12497743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1430</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cp:revision>
  <dcterms:created xsi:type="dcterms:W3CDTF">2026-06-12T21:08:39Z</dcterms:created>
  <dcterms:modified xsi:type="dcterms:W3CDTF">2026-06-14T12:30:44Z</dcterms:modified>
</cp:coreProperties>
</file>