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71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D2F1-F51B-4981-A219-9FC84D745592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6AFF1-3772-4B02-B8D8-A92331C9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7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95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32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8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6AFF1-3772-4B02-B8D8-A92331C97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E8F62-B58C-F6E6-BB01-6009E487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A39FC-057D-4DE9-7D76-E901B34BA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C151-879A-2879-281A-45C59C2F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5BD71-8567-685F-2BF3-F997A904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262A-F573-2F08-08A5-5347377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lying on the ground&#10;&#10;Description automatically generated">
            <a:extLst>
              <a:ext uri="{FF2B5EF4-FFF2-40B4-BE49-F238E27FC236}">
                <a16:creationId xmlns:a16="http://schemas.microsoft.com/office/drawing/2014/main" id="{75C1F2A5-7260-2DE1-791C-30789D39B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C943-5DD1-F863-1A87-1534E5C6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9A851-1B31-9278-6D7F-59915637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AC7B2-4DD3-0B24-87B0-9758BBCC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59FF3-2017-975E-B144-B4D518B0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A8BB-1AA9-CC6B-F979-9953D889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C3E673-0B6B-827C-2BE7-A51DBD2928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43BCA-B485-7034-FC72-49E70A977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3E37E-1DB8-DBEC-EC7A-C80A7CE6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4B763-0070-9B8C-C307-495C72BC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B596F-2953-E27A-11FC-DF465B55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board with white text&#10;&#10;Description automatically generated">
            <a:extLst>
              <a:ext uri="{FF2B5EF4-FFF2-40B4-BE49-F238E27FC236}">
                <a16:creationId xmlns:a16="http://schemas.microsoft.com/office/drawing/2014/main" id="{2F2D8B9C-DBFF-1A56-9A93-D8A0B43A1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5A137-B82C-4FED-B005-E9CBF3C8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567984" cy="5132173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804863" indent="-287338">
              <a:buFont typeface="Calibri" panose="020F0502020204030204" pitchFamily="34" charset="0"/>
              <a:buChar char="−"/>
              <a:defRPr sz="28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1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06-BAA6-0EEA-EFF7-49F6E9B2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F907-19CE-90BC-462F-CDD1FACD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7955-71D7-EC6B-1592-4E612664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E354-EB39-4BE6-1F04-6E75B34D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7A52-7659-D0AD-D540-4C335393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979-AFAB-2348-6FBB-5F9ED234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DCBA-2FB6-6EC4-F821-C74A513C7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160CF-01B2-248C-72D3-6C64B7E09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6AF9A-F841-2C65-8B30-F321C3C6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771F-B5EC-03FC-D043-8983B9C0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32E2-1714-254F-ACF9-70F3363D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9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3346-F532-5FE5-87C7-FA5A3D6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E3F5C-74BD-04DE-11A1-314611B70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F56B2-EE77-597C-B2A1-218C50AA8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9E568-1CA6-F793-928F-4914548F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53552-4402-6715-7B8C-14BDDC24E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239E24-C3CE-D9F0-5549-6F47C7D4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2124A-C059-F9CE-9D3A-156F7874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8EFB-5A28-7933-A4F5-8DD73C04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3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0D30-8BA1-5F9F-AD70-AF17100F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C1F5D-43E9-87C5-6C10-C19E88B0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386A5-6FEA-DDF0-5D02-0CD8C00C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03F81-0D60-DBA8-4D38-636EC71E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32C23-CD23-325B-2579-4522B40E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D2B85-461C-1EB7-12FB-B4FF8492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58F1-E692-76F7-6995-44975A4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BBB0-5D7E-784A-DAEB-26E0195D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5C0E-9BCD-9E4E-5820-BEF2CDCA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50F8B-D53C-D149-838D-5CC648523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6E92F-13CB-9913-8976-E015745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8E123-03D8-E57C-A13C-5F45B377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D2DFE-D126-0684-56E4-396CE4C7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97A-A985-1795-BA12-8051809A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A3735-4D9F-9F54-87AB-B1B7F1B97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EBB82-533E-42A7-5E43-A3606AE5B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23DCC-2C27-5320-29E2-F1251291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C52F3-2671-D24F-2D2B-ECC56130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3C447-105B-5156-0366-F66805C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E6B9C1-9D30-1B84-94E7-BC10BB8B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133B9-CE01-8E51-D2A9-B33D3E28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73A7-8E73-248C-A88F-335283556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1428-7B62-47A6-8305-A49DD65692FC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77E99-AC2E-BC6C-87EE-6D5B6991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E0BF-9B76-05C9-36B3-D106A221C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80BD-0C95-4761-9409-974C9C16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4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CONSCIENTIOUS</a:t>
            </a:r>
          </a:p>
          <a:p>
            <a:pPr lvl="1"/>
            <a:r>
              <a:rPr lang="en-US" dirty="0"/>
              <a:t>Before his conversion, Saul was zealous toward God – Acts 22:3</a:t>
            </a:r>
          </a:p>
          <a:p>
            <a:pPr lvl="1"/>
            <a:r>
              <a:rPr lang="en-US" dirty="0"/>
              <a:t>Saul thought he must work against Jesus – Acts 26:9-11</a:t>
            </a:r>
          </a:p>
          <a:p>
            <a:pPr lvl="1"/>
            <a:r>
              <a:rPr lang="en-US" dirty="0"/>
              <a:t>He persecuted the church and tried to destroy it – Gal. 1:13</a:t>
            </a:r>
          </a:p>
          <a:p>
            <a:pPr lvl="1"/>
            <a:r>
              <a:rPr lang="en-US"/>
              <a:t>He did all of this </a:t>
            </a:r>
            <a:r>
              <a:rPr lang="en-US" dirty="0"/>
              <a:t>in all good conscience before God – Acts 23:1</a:t>
            </a:r>
          </a:p>
        </p:txBody>
      </p:sp>
    </p:spTree>
    <p:extLst>
      <p:ext uri="{BB962C8B-B14F-4D97-AF65-F5344CB8AC3E}">
        <p14:creationId xmlns:p14="http://schemas.microsoft.com/office/powerpoint/2010/main" val="25428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637538" cy="5132173"/>
          </a:xfrm>
        </p:spPr>
        <p:txBody>
          <a:bodyPr/>
          <a:lstStyle/>
          <a:p>
            <a:r>
              <a:rPr lang="en-US" dirty="0"/>
              <a:t>CONSCIENTIOUS</a:t>
            </a:r>
          </a:p>
          <a:p>
            <a:r>
              <a:rPr lang="en-US" dirty="0"/>
              <a:t>CONFRONTED</a:t>
            </a:r>
          </a:p>
          <a:p>
            <a:pPr lvl="1"/>
            <a:r>
              <a:rPr lang="en-US" dirty="0"/>
              <a:t>Confronted by Jesus, in Whom he had not believed – 9:3-6; 2 Tim. 1:12</a:t>
            </a:r>
          </a:p>
          <a:p>
            <a:pPr lvl="1"/>
            <a:r>
              <a:rPr lang="en-US" dirty="0"/>
              <a:t>Confronted with heavenly instructions and a new plan – 22:10; 26:15-18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19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637538" cy="5132173"/>
          </a:xfrm>
        </p:spPr>
        <p:txBody>
          <a:bodyPr/>
          <a:lstStyle/>
          <a:p>
            <a:r>
              <a:rPr lang="en-US" dirty="0"/>
              <a:t>CONSCIENTIOUS</a:t>
            </a:r>
          </a:p>
          <a:p>
            <a:r>
              <a:rPr lang="en-US" dirty="0"/>
              <a:t>CONFRONTED</a:t>
            </a:r>
          </a:p>
          <a:p>
            <a:r>
              <a:rPr lang="en-US" dirty="0"/>
              <a:t>CONFLICTED</a:t>
            </a:r>
          </a:p>
          <a:p>
            <a:pPr lvl="1"/>
            <a:r>
              <a:rPr lang="en-US" dirty="0"/>
              <a:t>He had been blinded – Acts 9:8, 17</a:t>
            </a:r>
          </a:p>
          <a:p>
            <a:pPr lvl="1"/>
            <a:r>
              <a:rPr lang="en-US" dirty="0"/>
              <a:t>He fasted and prayed for three days – Acts 9:9, 11</a:t>
            </a:r>
          </a:p>
          <a:p>
            <a:pPr lvl="1"/>
            <a:r>
              <a:rPr lang="en-US" dirty="0"/>
              <a:t>The Lord had appeared to him and sent a preacher to him – Acts 9:17</a:t>
            </a:r>
          </a:p>
          <a:p>
            <a:pPr lvl="1"/>
            <a:r>
              <a:rPr lang="en-US" dirty="0"/>
              <a:t>The preacher told him that God had chosen him to be a witness of Jesus Christ – Acts 22:14-15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2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637538" cy="5132173"/>
          </a:xfrm>
        </p:spPr>
        <p:txBody>
          <a:bodyPr>
            <a:normAutofit/>
          </a:bodyPr>
          <a:lstStyle/>
          <a:p>
            <a:r>
              <a:rPr lang="en-US" dirty="0"/>
              <a:t>CONSCIENTIOUS</a:t>
            </a:r>
          </a:p>
          <a:p>
            <a:r>
              <a:rPr lang="en-US" dirty="0"/>
              <a:t>CONFRONTED</a:t>
            </a:r>
          </a:p>
          <a:p>
            <a:r>
              <a:rPr lang="en-US" dirty="0"/>
              <a:t>CONFLICTED</a:t>
            </a:r>
          </a:p>
          <a:p>
            <a:r>
              <a:rPr lang="en-US" dirty="0"/>
              <a:t>CHANGED</a:t>
            </a:r>
          </a:p>
          <a:p>
            <a:pPr lvl="1"/>
            <a:r>
              <a:rPr lang="en-US" dirty="0"/>
              <a:t>He was not disobedient to the heavenly vision – Acts 26:19</a:t>
            </a:r>
          </a:p>
          <a:p>
            <a:pPr lvl="1"/>
            <a:r>
              <a:rPr lang="en-US" dirty="0"/>
              <a:t>He realized he had been wrong (past tense in 26:9)</a:t>
            </a:r>
          </a:p>
          <a:p>
            <a:pPr lvl="1"/>
            <a:r>
              <a:rPr lang="en-US" dirty="0"/>
              <a:t>Others saw an obvious change in him – Acts 9:20-21; Gal. 1:23</a:t>
            </a:r>
          </a:p>
          <a:p>
            <a:pPr lvl="1"/>
            <a:r>
              <a:rPr lang="en-US" dirty="0"/>
              <a:t>Paul said, “I was formerly…” – 1 Tim. 1:13</a:t>
            </a:r>
          </a:p>
          <a:p>
            <a:pPr lvl="1"/>
            <a:r>
              <a:rPr lang="en-US" dirty="0"/>
              <a:t>The chief of sinners changed course to be used by God – 1 Tim. 1:15-16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85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637538" cy="5132173"/>
          </a:xfrm>
        </p:spPr>
        <p:txBody>
          <a:bodyPr>
            <a:normAutofit/>
          </a:bodyPr>
          <a:lstStyle/>
          <a:p>
            <a:r>
              <a:rPr lang="en-US" dirty="0"/>
              <a:t>CONSCIENTIOUS</a:t>
            </a:r>
          </a:p>
          <a:p>
            <a:r>
              <a:rPr lang="en-US" dirty="0"/>
              <a:t>CONFRONTED</a:t>
            </a:r>
          </a:p>
          <a:p>
            <a:r>
              <a:rPr lang="en-US" dirty="0"/>
              <a:t>CONFLICTED</a:t>
            </a:r>
          </a:p>
          <a:p>
            <a:r>
              <a:rPr lang="en-US" dirty="0"/>
              <a:t>CHANGED</a:t>
            </a:r>
          </a:p>
          <a:p>
            <a:r>
              <a:rPr lang="en-US" dirty="0"/>
              <a:t>CALLED</a:t>
            </a:r>
          </a:p>
          <a:p>
            <a:pPr lvl="1"/>
            <a:r>
              <a:rPr lang="en-US" dirty="0"/>
              <a:t>The Lord told Saul to go into the city for what he “must do” – 9:6; 22:10</a:t>
            </a:r>
          </a:p>
          <a:p>
            <a:pPr lvl="1"/>
            <a:r>
              <a:rPr lang="en-US" dirty="0"/>
              <a:t>In the city, Saul did what he was told he must do</a:t>
            </a:r>
          </a:p>
          <a:p>
            <a:pPr lvl="2"/>
            <a:r>
              <a:rPr lang="en-US" sz="2600" dirty="0"/>
              <a:t>“Arise, and be baptized…calling on the name of the Lord” – Acts 22:16</a:t>
            </a:r>
          </a:p>
          <a:p>
            <a:pPr lvl="2"/>
            <a:r>
              <a:rPr lang="en-US" sz="2600" dirty="0"/>
              <a:t>“Immediately…he arose and was baptized” – Acts 9:18</a:t>
            </a:r>
          </a:p>
          <a:p>
            <a:pPr lvl="2"/>
            <a:r>
              <a:rPr lang="en-US" sz="2600" dirty="0"/>
              <a:t>One calls on the Lord in baptism – Acts 2:21+38; Rom. 10:13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08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637538" cy="5132173"/>
          </a:xfrm>
        </p:spPr>
        <p:txBody>
          <a:bodyPr>
            <a:normAutofit/>
          </a:bodyPr>
          <a:lstStyle/>
          <a:p>
            <a:r>
              <a:rPr lang="en-US" dirty="0"/>
              <a:t>CONSCIENTIOUS</a:t>
            </a:r>
          </a:p>
          <a:p>
            <a:r>
              <a:rPr lang="en-US" dirty="0"/>
              <a:t>CONFRONTED</a:t>
            </a:r>
          </a:p>
          <a:p>
            <a:r>
              <a:rPr lang="en-US" dirty="0"/>
              <a:t>CONFLICTED</a:t>
            </a:r>
          </a:p>
          <a:p>
            <a:r>
              <a:rPr lang="en-US" dirty="0"/>
              <a:t>CHANGED</a:t>
            </a:r>
          </a:p>
          <a:p>
            <a:r>
              <a:rPr lang="en-US" dirty="0"/>
              <a:t>CALLED</a:t>
            </a:r>
          </a:p>
          <a:p>
            <a:r>
              <a:rPr lang="en-US" dirty="0"/>
              <a:t>CLEANSED</a:t>
            </a:r>
          </a:p>
          <a:p>
            <a:pPr lvl="1"/>
            <a:r>
              <a:rPr lang="en-US" dirty="0"/>
              <a:t>When he was baptized, the blood of Jesus cleansed him (washed him) from his sins – Acts 22:16; Rev. 1:5</a:t>
            </a:r>
          </a:p>
          <a:p>
            <a:pPr lvl="1"/>
            <a:r>
              <a:rPr lang="en-US" dirty="0"/>
              <a:t>The cleansing/washing does not take place until one is baptized – 1 Pet. 3:21; Rom. 6:3-4; Heb. 9:15; Titus 3:5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6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1DF37-05BF-AACC-6F43-2F39F4155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3384"/>
            <a:ext cx="11637538" cy="5240793"/>
          </a:xfrm>
        </p:spPr>
        <p:txBody>
          <a:bodyPr>
            <a:normAutofit/>
          </a:bodyPr>
          <a:lstStyle/>
          <a:p>
            <a:r>
              <a:rPr lang="en-US" dirty="0"/>
              <a:t>CONSCIENTIOUS</a:t>
            </a:r>
          </a:p>
          <a:p>
            <a:r>
              <a:rPr lang="en-US" dirty="0"/>
              <a:t>CONFRONTED</a:t>
            </a:r>
          </a:p>
          <a:p>
            <a:r>
              <a:rPr lang="en-US" dirty="0"/>
              <a:t>CONFLICTED</a:t>
            </a:r>
          </a:p>
          <a:p>
            <a:r>
              <a:rPr lang="en-US" dirty="0"/>
              <a:t>CHANGED</a:t>
            </a:r>
          </a:p>
          <a:p>
            <a:r>
              <a:rPr lang="en-US" dirty="0"/>
              <a:t>CALLED</a:t>
            </a:r>
          </a:p>
          <a:p>
            <a:r>
              <a:rPr lang="en-US" dirty="0"/>
              <a:t>CLEANSED</a:t>
            </a:r>
          </a:p>
          <a:p>
            <a:r>
              <a:rPr lang="en-US" dirty="0"/>
              <a:t>CREATED-ANEW</a:t>
            </a:r>
          </a:p>
          <a:p>
            <a:pPr lvl="1"/>
            <a:r>
              <a:rPr lang="en-US" dirty="0"/>
              <a:t>“If anyone is in Christ, he is a new creation; old things have passed away; behold, all things have become new.” – 2 Cor. 5:17 </a:t>
            </a:r>
          </a:p>
          <a:p>
            <a:pPr lvl="1"/>
            <a:r>
              <a:rPr lang="en-US" dirty="0"/>
              <a:t>Paul was truly CONVERTED!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51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401</Words>
  <Application>Microsoft Office PowerPoint</Application>
  <PresentationFormat>Widescreen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3</cp:revision>
  <dcterms:created xsi:type="dcterms:W3CDTF">2026-05-30T11:48:03Z</dcterms:created>
  <dcterms:modified xsi:type="dcterms:W3CDTF">2026-06-01T18:04:44Z</dcterms:modified>
</cp:coreProperties>
</file>