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97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D2F1-F51B-4981-A219-9FC84D745592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6AFF1-3772-4B02-B8D8-A92331C9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7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2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0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8F62-B58C-F6E6-BB01-6009E487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A39FC-057D-4DE9-7D76-E901B34BA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5C151-879A-2879-281A-45C59C2F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BD71-8567-685F-2BF3-F997A904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262A-F573-2F08-08A5-5347377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oster of a person sitting in the water&#10;&#10;Description automatically generated">
            <a:extLst>
              <a:ext uri="{FF2B5EF4-FFF2-40B4-BE49-F238E27FC236}">
                <a16:creationId xmlns:a16="http://schemas.microsoft.com/office/drawing/2014/main" id="{08B232DB-23FD-939D-EE10-C31877F1A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C943-5DD1-F863-1A87-1534E5C6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9A851-1B31-9278-6D7F-59915637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AC7B2-4DD3-0B24-87B0-9758BBC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9FF3-2017-975E-B144-B4D518B0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A8BB-1AA9-CC6B-F979-9953D889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3E673-0B6B-827C-2BE7-A51DBD292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43BCA-B485-7034-FC72-49E70A977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3E37E-1DB8-DBEC-EC7A-C80A7CE6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4B763-0070-9B8C-C307-495C72BC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B596F-2953-E27A-11FC-DF465B55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46333DA9-E819-C4F5-0507-4BE3EF5A6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A137-B82C-4FED-B005-E9CBF3C8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567984" cy="513217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04863" indent="-287338">
              <a:buFont typeface="Calibri" panose="020F0502020204030204" pitchFamily="34" charset="0"/>
              <a:buChar char="−"/>
              <a:defRPr sz="28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41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06-BAA6-0EEA-EFF7-49F6E9B2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F907-19CE-90BC-462F-CDD1FACD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7955-71D7-EC6B-1592-4E612664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E354-EB39-4BE6-1F04-6E75B34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7A52-7659-D0AD-D540-4C335393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B979-AFAB-2348-6FBB-5F9ED234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DCBA-2FB6-6EC4-F821-C74A513C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160CF-01B2-248C-72D3-6C64B7E09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6AF9A-F841-2C65-8B30-F321C3C6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771F-B5EC-03FC-D043-8983B9C0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32E2-1714-254F-ACF9-70F3363D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3346-F532-5FE5-87C7-FA5A3D63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E3F5C-74BD-04DE-11A1-314611B70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F56B2-EE77-597C-B2A1-218C50AA8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9E568-1CA6-F793-928F-4914548F1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53552-4402-6715-7B8C-14BDDC24E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39E24-C3CE-D9F0-5549-6F47C7D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2124A-C059-F9CE-9D3A-156F7874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68EFB-5A28-7933-A4F5-8DD73C04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0D30-8BA1-5F9F-AD70-AF17100F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C1F5D-43E9-87C5-6C10-C19E88B0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386A5-6FEA-DDF0-5D02-0CD8C00C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3F81-0D60-DBA8-4D38-636EC71E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32C23-CD23-325B-2579-4522B40E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D2B85-461C-1EB7-12FB-B4FF8492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D58F1-E692-76F7-6995-44975A4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BBB0-5D7E-784A-DAEB-26E0195D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5C0E-9BCD-9E4E-5820-BEF2CDCA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50F8B-D53C-D149-838D-5CC648523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6E92F-13CB-9913-8976-E015745B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8E123-03D8-E57C-A13C-5F45B377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D2DFE-D126-0684-56E4-396CE4C7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397A-A985-1795-BA12-8051809A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A3735-4D9F-9F54-87AB-B1B7F1B97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EBB82-533E-42A7-5E43-A3606AE5B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23DCC-2C27-5320-29E2-F1251291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C52F3-2671-D24F-2D2B-ECC56130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3C447-105B-5156-0366-F66805C3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6B9C1-9D30-1B84-94E7-BC10BB8B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133B9-CE01-8E51-D2A9-B33D3E28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73A7-8E73-248C-A88F-335283556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1428-7B62-47A6-8305-A49DD65692F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7E99-AC2E-BC6C-87EE-6D5B69910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E0BF-9B76-05C9-36B3-D106A221C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4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CONSIGNED</a:t>
            </a:r>
          </a:p>
          <a:p>
            <a:pPr lvl="1"/>
            <a:r>
              <a:rPr lang="en-US" dirty="0"/>
              <a:t>Given over to this one fact:  GOD IS IN CONTROL!</a:t>
            </a:r>
          </a:p>
          <a:p>
            <a:pPr lvl="1"/>
            <a:r>
              <a:rPr lang="en-US" dirty="0"/>
              <a:t>GOD IS ON THE THRONE!</a:t>
            </a:r>
          </a:p>
          <a:p>
            <a:pPr lvl="2"/>
            <a:r>
              <a:rPr lang="en-US" dirty="0"/>
              <a:t>Isaiah saw the Lord sitting on His throne – Isa. 6:1; cf. Psa. 47:8</a:t>
            </a:r>
          </a:p>
          <a:p>
            <a:pPr lvl="2"/>
            <a:r>
              <a:rPr lang="en-US" dirty="0"/>
              <a:t>His throne is in heaven and His kingdom rules over all – Psa. 103:19</a:t>
            </a:r>
          </a:p>
          <a:p>
            <a:pPr lvl="2"/>
            <a:r>
              <a:rPr lang="en-US" dirty="0"/>
              <a:t>Righteousness and justice are the foundation of His throne – Psa. 89:14</a:t>
            </a:r>
          </a:p>
          <a:p>
            <a:pPr lvl="2"/>
            <a:r>
              <a:rPr lang="en-US" dirty="0"/>
              <a:t>Lovingkindness and truth go before Him and from Him – Psa. 89:14</a:t>
            </a:r>
          </a:p>
          <a:p>
            <a:pPr lvl="1"/>
            <a:r>
              <a:rPr lang="en-US" dirty="0"/>
              <a:t>Courage knows that God is able to make “all things work together for good” for His children – Rom. 8:28</a:t>
            </a:r>
          </a:p>
        </p:txBody>
      </p:sp>
    </p:spTree>
    <p:extLst>
      <p:ext uri="{BB962C8B-B14F-4D97-AF65-F5344CB8AC3E}">
        <p14:creationId xmlns:p14="http://schemas.microsoft.com/office/powerpoint/2010/main" val="25428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CONSIGNED</a:t>
            </a:r>
          </a:p>
          <a:p>
            <a:r>
              <a:rPr lang="en-US" dirty="0"/>
              <a:t>CONTENTED</a:t>
            </a:r>
          </a:p>
          <a:p>
            <a:pPr lvl="1"/>
            <a:r>
              <a:rPr lang="en-US" dirty="0"/>
              <a:t>Paul seemed to be the only one on board unruffled – 27:11-12</a:t>
            </a:r>
          </a:p>
          <a:p>
            <a:pPr lvl="1"/>
            <a:r>
              <a:rPr lang="en-US" dirty="0"/>
              <a:t>Paul told everyone to “take heart” – Acts 27:22, 25</a:t>
            </a:r>
          </a:p>
          <a:p>
            <a:pPr lvl="1"/>
            <a:r>
              <a:rPr lang="en-US" dirty="0"/>
              <a:t>Paul urged/encouraged them all the eat – Acts 27:33-34</a:t>
            </a:r>
          </a:p>
          <a:p>
            <a:pPr lvl="1"/>
            <a:r>
              <a:rPr lang="en-US" dirty="0"/>
              <a:t>Paul gave thanks for his two-week-old food – Acts 27:35</a:t>
            </a:r>
          </a:p>
          <a:p>
            <a:pPr lvl="1"/>
            <a:r>
              <a:rPr lang="en-US" dirty="0"/>
              <a:t>Courage learns to be content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98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CONSIGNED</a:t>
            </a:r>
          </a:p>
          <a:p>
            <a:r>
              <a:rPr lang="en-US" dirty="0"/>
              <a:t>CONTENTED</a:t>
            </a:r>
          </a:p>
          <a:p>
            <a:r>
              <a:rPr lang="en-US" dirty="0"/>
              <a:t>CONCERNED</a:t>
            </a:r>
          </a:p>
          <a:p>
            <a:pPr lvl="1"/>
            <a:r>
              <a:rPr lang="en-US" dirty="0"/>
              <a:t>Even with his life in danger, Paul not concerned for self</a:t>
            </a:r>
          </a:p>
          <a:p>
            <a:pPr lvl="1"/>
            <a:r>
              <a:rPr lang="en-US" dirty="0"/>
              <a:t>Paul concerned about his fellow-prisoners and the soldiers – Acts 27:22, 24, 31, 33, 34</a:t>
            </a:r>
          </a:p>
          <a:p>
            <a:pPr lvl="1"/>
            <a:r>
              <a:rPr lang="en-US" dirty="0"/>
              <a:t>Courage focuses on the needs of others and not 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0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CONSIGNED</a:t>
            </a:r>
          </a:p>
          <a:p>
            <a:r>
              <a:rPr lang="en-US" dirty="0"/>
              <a:t>CONTENTED</a:t>
            </a:r>
          </a:p>
          <a:p>
            <a:r>
              <a:rPr lang="en-US" dirty="0"/>
              <a:t>CONCERNED</a:t>
            </a:r>
          </a:p>
          <a:p>
            <a:r>
              <a:rPr lang="en-US" dirty="0"/>
              <a:t>CONVICTION-FILLED</a:t>
            </a:r>
          </a:p>
          <a:p>
            <a:pPr lvl="1"/>
            <a:r>
              <a:rPr lang="en-US" dirty="0"/>
              <a:t>There is ONE GOD – “THE GOD” – Acts 27:23</a:t>
            </a:r>
          </a:p>
          <a:p>
            <a:pPr lvl="2"/>
            <a:r>
              <a:rPr lang="en-US" dirty="0"/>
              <a:t>The God to whom I BELONG – Acts 27:23; 1 Cor. 6:20</a:t>
            </a:r>
          </a:p>
          <a:p>
            <a:pPr lvl="2"/>
            <a:r>
              <a:rPr lang="en-US" dirty="0"/>
              <a:t>The God whom I SERVE – Acts 27:23; Matt. 4:10</a:t>
            </a:r>
          </a:p>
          <a:p>
            <a:pPr lvl="2"/>
            <a:r>
              <a:rPr lang="en-US" dirty="0"/>
              <a:t>The God in whom I BELIEVE – Acts 27:25; Rom. 4:16-25</a:t>
            </a:r>
          </a:p>
          <a:p>
            <a:pPr lvl="1"/>
            <a:r>
              <a:rPr lang="en-US" dirty="0"/>
              <a:t>Courage is driven by an abiding confidence in THE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41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CONSIGNED</a:t>
            </a:r>
          </a:p>
          <a:p>
            <a:r>
              <a:rPr lang="en-US" dirty="0"/>
              <a:t>CONTENTED</a:t>
            </a:r>
          </a:p>
          <a:p>
            <a:r>
              <a:rPr lang="en-US" dirty="0"/>
              <a:t>CONCERNED</a:t>
            </a:r>
          </a:p>
          <a:p>
            <a:r>
              <a:rPr lang="en-US" dirty="0"/>
              <a:t>CONVICTION-FILLED</a:t>
            </a:r>
          </a:p>
          <a:p>
            <a:r>
              <a:rPr lang="en-US" dirty="0"/>
              <a:t>CERTAIN</a:t>
            </a:r>
          </a:p>
          <a:p>
            <a:pPr lvl="1"/>
            <a:r>
              <a:rPr lang="en-US" dirty="0"/>
              <a:t>“All hope was given up” (27:20) – but not Paul’s</a:t>
            </a:r>
          </a:p>
          <a:p>
            <a:pPr lvl="1"/>
            <a:r>
              <a:rPr lang="en-US" dirty="0"/>
              <a:t>Paul walked/sailed by faith and not by sight – 2 Cor. 5:7</a:t>
            </a:r>
          </a:p>
          <a:p>
            <a:pPr lvl="1"/>
            <a:r>
              <a:rPr lang="en-US" dirty="0"/>
              <a:t>Paul knew that God would keep His word – Acts 27:25, 22</a:t>
            </a:r>
          </a:p>
          <a:p>
            <a:pPr lvl="1"/>
            <a:r>
              <a:rPr lang="en-US" dirty="0"/>
              <a:t>Paul also knew that God’s promises are conditional – Acts 27:31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95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CONSIGNED</a:t>
            </a:r>
          </a:p>
          <a:p>
            <a:r>
              <a:rPr lang="en-US" dirty="0"/>
              <a:t>CONTENTED</a:t>
            </a:r>
          </a:p>
          <a:p>
            <a:r>
              <a:rPr lang="en-US" dirty="0"/>
              <a:t>CONCERNED</a:t>
            </a:r>
          </a:p>
          <a:p>
            <a:r>
              <a:rPr lang="en-US" dirty="0"/>
              <a:t>CONVICTION-FILLED</a:t>
            </a:r>
          </a:p>
          <a:p>
            <a:r>
              <a:rPr lang="en-US" dirty="0"/>
              <a:t>CERTAIN</a:t>
            </a:r>
          </a:p>
          <a:p>
            <a:r>
              <a:rPr lang="en-US" dirty="0"/>
              <a:t>CONNECTED</a:t>
            </a:r>
          </a:p>
          <a:p>
            <a:pPr lvl="1"/>
            <a:r>
              <a:rPr lang="en-US" dirty="0"/>
              <a:t>“There stood by me this night an angel of the God” – Acts 27:23</a:t>
            </a:r>
          </a:p>
          <a:p>
            <a:pPr lvl="1"/>
            <a:r>
              <a:rPr lang="en-US" dirty="0"/>
              <a:t>“God has granted you…” – Acts 27:24</a:t>
            </a:r>
          </a:p>
          <a:p>
            <a:pPr lvl="1"/>
            <a:r>
              <a:rPr lang="en-US" dirty="0"/>
              <a:t>Paul’s connection with God saved everyone on board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567984" cy="5278312"/>
          </a:xfrm>
        </p:spPr>
        <p:txBody>
          <a:bodyPr>
            <a:normAutofit/>
          </a:bodyPr>
          <a:lstStyle/>
          <a:p>
            <a:r>
              <a:rPr lang="en-US" dirty="0"/>
              <a:t>CONSIGNED</a:t>
            </a:r>
          </a:p>
          <a:p>
            <a:r>
              <a:rPr lang="en-US" dirty="0"/>
              <a:t>CONTENTED</a:t>
            </a:r>
          </a:p>
          <a:p>
            <a:r>
              <a:rPr lang="en-US" dirty="0"/>
              <a:t>CONCERNED</a:t>
            </a:r>
          </a:p>
          <a:p>
            <a:r>
              <a:rPr lang="en-US" dirty="0"/>
              <a:t>CONVICTION-FILLED</a:t>
            </a:r>
          </a:p>
          <a:p>
            <a:r>
              <a:rPr lang="en-US" dirty="0"/>
              <a:t>CERTAIN</a:t>
            </a:r>
          </a:p>
          <a:p>
            <a:r>
              <a:rPr lang="en-US" dirty="0"/>
              <a:t>CONNECTED</a:t>
            </a:r>
          </a:p>
          <a:p>
            <a:r>
              <a:rPr lang="en-US" dirty="0"/>
              <a:t>CONTAGIOUS</a:t>
            </a:r>
          </a:p>
          <a:p>
            <a:pPr lvl="1"/>
            <a:r>
              <a:rPr lang="en-US" dirty="0"/>
              <a:t>Paul was respected by the centurion – Acts 27:3, 31, 43</a:t>
            </a:r>
          </a:p>
          <a:p>
            <a:pPr lvl="1"/>
            <a:r>
              <a:rPr lang="en-US" dirty="0"/>
              <a:t>Through Paul, “they were all encouraged and also took food themselves” – 27:36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44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403</Words>
  <Application>Microsoft Office PowerPoint</Application>
  <PresentationFormat>Widescreen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2026-05-30T11:48:03Z</dcterms:created>
  <dcterms:modified xsi:type="dcterms:W3CDTF">2026-06-03T19:16:55Z</dcterms:modified>
</cp:coreProperties>
</file>