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62BF"/>
    <a:srgbClr val="406890"/>
    <a:srgbClr val="4470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496F4-C5FE-6282-5F2C-8516740EB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CAFDFE-02B2-E27A-7D39-74BB95FC48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33CC5D-1B89-D0D9-C7D7-751AC834D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5031-C91C-484D-971B-BB3B0775E1DE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1F342-47D3-764D-1B2B-79936EBC0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EC5046-2CF2-F83A-C618-A1D246267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13633-2800-4000-B855-61F75CC2518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group of people standing in a crowd&#10;&#10;Description automatically generated">
            <a:extLst>
              <a:ext uri="{FF2B5EF4-FFF2-40B4-BE49-F238E27FC236}">
                <a16:creationId xmlns:a16="http://schemas.microsoft.com/office/drawing/2014/main" id="{D0845032-01D1-5281-2B35-6C3AABF87C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54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47A1-486A-D7BB-59E4-BBE398270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671539-FFDD-EC9C-7F3E-52BA1A1E9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1E5361-4A4E-A4BC-25F8-EC1B8CD5B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E9C3B4-EF5C-2A4B-EC41-7D17A21D45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5FF879-80C2-CD78-39AC-DA35FCE1E6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A33B4E-C148-3792-B746-61F35131C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5031-C91C-484D-971B-BB3B0775E1DE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9758DD-0A77-5CC1-B40D-423515E47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28149C-0837-2011-B473-C564356EE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13633-2800-4000-B855-61F75CC25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48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E55C5-F359-962F-7FFD-355E4062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2AF07-E14B-2455-5C97-C0444B5A0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5031-C91C-484D-971B-BB3B0775E1DE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87B118-E938-B249-D509-4A95BC395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ADF2B1-063B-4461-C4D0-452C9CF03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13633-2800-4000-B855-61F75CC25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429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0967B8-E94F-F5B8-9960-E3602FE7E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5031-C91C-484D-971B-BB3B0775E1DE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4F4B52-09D6-374C-ED3E-CF8606A9E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2BAD4B-3F50-FB10-F324-187446528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13633-2800-4000-B855-61F75CC25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544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E2884-6B66-C9E7-2AF1-0B2C6A295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41EC5-53A1-F0FB-2E43-DB4D61BB5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A8675F-7CBA-10F7-299A-E856C18877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9CC806-F3D0-963D-F3CA-EAEDA8B40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5031-C91C-484D-971B-BB3B0775E1DE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F84023-83A2-5210-6BB0-88FA625BA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2FFA5-3AF9-9DD3-18D5-AD373C9C3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13633-2800-4000-B855-61F75CC25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917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1695F-2E46-F4BA-6943-587FF84FF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BEC723-CF7D-F758-1725-6234C18B86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B65D83-5D0C-65F7-7A59-A8B5B7DF6B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195235-DC32-4C52-B4B3-DC2AC0F6E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5031-C91C-484D-971B-BB3B0775E1DE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F46926-521F-7D57-0A61-4A585213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E84D84-99B0-AFF3-E144-6CE682125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13633-2800-4000-B855-61F75CC25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081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BE942-164A-5A62-0053-5F23E4052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6877F7-8B2E-8F56-5E8A-343A4E03E2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CB0D5-62E4-4B9C-E7F0-8EBE70C96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5031-C91C-484D-971B-BB3B0775E1DE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52691-4C13-443E-E650-DE6FC6140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482CE-63D1-2E8B-C1A9-79AC56453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13633-2800-4000-B855-61F75CC25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572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4C7763-DB83-C674-479E-BAF60927F3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9226DE-1137-01FA-2C48-33155B8A09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98132-C8DA-638D-0E7E-2EE454DBA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5031-C91C-484D-971B-BB3B0775E1DE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1C16A-2E9B-58E7-6DA6-C0C9AAE79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A997E-03DF-8B92-F115-9CB534AF1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13633-2800-4000-B855-61F75CC25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999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frame with a group of people&#10;&#10;Description automatically generated">
            <a:extLst>
              <a:ext uri="{FF2B5EF4-FFF2-40B4-BE49-F238E27FC236}">
                <a16:creationId xmlns:a16="http://schemas.microsoft.com/office/drawing/2014/main" id="{4598EE80-35A4-DF09-F37D-29B5493DFA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01855-1211-394A-E833-40FCA4CF8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843" y="1795848"/>
            <a:ext cx="11368216" cy="4934465"/>
          </a:xfrm>
        </p:spPr>
        <p:txBody>
          <a:bodyPr>
            <a:normAutofit/>
          </a:bodyPr>
          <a:lstStyle>
            <a:lvl1pPr marL="288925" indent="-288925">
              <a:defRPr sz="3200" b="1">
                <a:effectLst>
                  <a:glow rad="63500">
                    <a:schemeClr val="bg1"/>
                  </a:glow>
                </a:effectLst>
              </a:defRPr>
            </a:lvl1pPr>
            <a:lvl2pPr marL="741363" indent="-284163">
              <a:buFont typeface="Calibri" panose="020F0502020204030204" pitchFamily="34" charset="0"/>
              <a:buChar char="−"/>
              <a:defRPr sz="2800" b="1">
                <a:solidFill>
                  <a:srgbClr val="3062BF"/>
                </a:solidFill>
                <a:effectLst>
                  <a:glow rad="63500">
                    <a:schemeClr val="bg1"/>
                  </a:glow>
                </a:effectLst>
              </a:defRPr>
            </a:lvl2pPr>
            <a:lvl3pPr>
              <a:defRPr sz="2400"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sz="2000"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sz="2000"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0658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frame with a group of people&#10;&#10;Description automatically generated">
            <a:extLst>
              <a:ext uri="{FF2B5EF4-FFF2-40B4-BE49-F238E27FC236}">
                <a16:creationId xmlns:a16="http://schemas.microsoft.com/office/drawing/2014/main" id="{15B34AB2-B370-B3F2-D65D-8D00E9F9CC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01855-1211-394A-E833-40FCA4CF8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843" y="1792224"/>
            <a:ext cx="11368216" cy="4847115"/>
          </a:xfrm>
        </p:spPr>
        <p:txBody>
          <a:bodyPr>
            <a:normAutofit/>
          </a:bodyPr>
          <a:lstStyle>
            <a:lvl1pPr marL="288925" indent="-288925">
              <a:defRPr sz="3200" b="1">
                <a:effectLst>
                  <a:glow rad="63500">
                    <a:schemeClr val="bg1"/>
                  </a:glow>
                </a:effectLst>
              </a:defRPr>
            </a:lvl1pPr>
            <a:lvl2pPr marL="741363" indent="-284163">
              <a:buFont typeface="Calibri" panose="020F0502020204030204" pitchFamily="34" charset="0"/>
              <a:buChar char="−"/>
              <a:defRPr sz="2800" b="1">
                <a:solidFill>
                  <a:srgbClr val="3062BF"/>
                </a:solidFill>
                <a:effectLst>
                  <a:glow rad="63500">
                    <a:schemeClr val="bg1"/>
                  </a:glow>
                </a:effectLst>
              </a:defRPr>
            </a:lvl2pPr>
            <a:lvl3pPr>
              <a:defRPr sz="2400"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sz="2000"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sz="2000"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125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rectangular frame with a blue border&#10;&#10;Description automatically generated with medium confidence">
            <a:extLst>
              <a:ext uri="{FF2B5EF4-FFF2-40B4-BE49-F238E27FC236}">
                <a16:creationId xmlns:a16="http://schemas.microsoft.com/office/drawing/2014/main" id="{4E213D06-4EBE-FBC6-05C0-C31F04B819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01855-1211-394A-E833-40FCA4CF8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843" y="1792224"/>
            <a:ext cx="11368216" cy="4996202"/>
          </a:xfrm>
        </p:spPr>
        <p:txBody>
          <a:bodyPr>
            <a:normAutofit/>
          </a:bodyPr>
          <a:lstStyle>
            <a:lvl1pPr marL="288925" indent="-288925">
              <a:defRPr sz="3200" b="1">
                <a:effectLst>
                  <a:glow rad="63500">
                    <a:schemeClr val="bg1"/>
                  </a:glow>
                </a:effectLst>
              </a:defRPr>
            </a:lvl1pPr>
            <a:lvl2pPr marL="741363" indent="-284163">
              <a:buFont typeface="Calibri" panose="020F0502020204030204" pitchFamily="34" charset="0"/>
              <a:buChar char="−"/>
              <a:defRPr sz="2800" b="1">
                <a:solidFill>
                  <a:srgbClr val="3062BF"/>
                </a:solidFill>
                <a:effectLst>
                  <a:glow rad="63500">
                    <a:schemeClr val="bg1"/>
                  </a:glow>
                </a:effectLst>
              </a:defRPr>
            </a:lvl2pPr>
            <a:lvl3pPr>
              <a:defRPr sz="2400"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sz="2000"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sz="2000"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635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a red border and a blue and white border&#10;&#10;Description automatically generated with medium confidence">
            <a:extLst>
              <a:ext uri="{FF2B5EF4-FFF2-40B4-BE49-F238E27FC236}">
                <a16:creationId xmlns:a16="http://schemas.microsoft.com/office/drawing/2014/main" id="{71252661-9D9A-D0A8-FF0B-6637B69936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01855-1211-394A-E833-40FCA4CF8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843" y="1792224"/>
            <a:ext cx="11368216" cy="4847115"/>
          </a:xfrm>
        </p:spPr>
        <p:txBody>
          <a:bodyPr>
            <a:normAutofit/>
          </a:bodyPr>
          <a:lstStyle>
            <a:lvl1pPr marL="288925" indent="-288925">
              <a:defRPr sz="3200" b="1">
                <a:effectLst>
                  <a:glow rad="63500">
                    <a:schemeClr val="bg1"/>
                  </a:glow>
                </a:effectLst>
              </a:defRPr>
            </a:lvl1pPr>
            <a:lvl2pPr marL="741363" indent="-284163">
              <a:buFont typeface="Calibri" panose="020F0502020204030204" pitchFamily="34" charset="0"/>
              <a:buChar char="−"/>
              <a:defRPr sz="2800"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sz="2400" b="1">
                <a:solidFill>
                  <a:srgbClr val="3062BF"/>
                </a:solidFill>
                <a:effectLst>
                  <a:glow rad="63500">
                    <a:schemeClr val="bg1"/>
                  </a:glow>
                </a:effectLst>
              </a:defRPr>
            </a:lvl3pPr>
            <a:lvl4pPr>
              <a:defRPr sz="2000"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sz="2000"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0972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background with a blue border and a red and white banner&#10;&#10;Description automatically generated">
            <a:extLst>
              <a:ext uri="{FF2B5EF4-FFF2-40B4-BE49-F238E27FC236}">
                <a16:creationId xmlns:a16="http://schemas.microsoft.com/office/drawing/2014/main" id="{4D8992F2-1F16-96C0-799D-C4BA397473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01855-1211-394A-E833-40FCA4CF8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843" y="1792224"/>
            <a:ext cx="11368216" cy="4946506"/>
          </a:xfrm>
        </p:spPr>
        <p:txBody>
          <a:bodyPr>
            <a:normAutofit/>
          </a:bodyPr>
          <a:lstStyle>
            <a:lvl1pPr marL="288925" indent="-288925">
              <a:defRPr sz="3200" b="1">
                <a:effectLst>
                  <a:glow rad="63500">
                    <a:schemeClr val="bg1"/>
                  </a:glow>
                </a:effectLst>
              </a:defRPr>
            </a:lvl1pPr>
            <a:lvl2pPr marL="741363" indent="-284163">
              <a:buFont typeface="Calibri" panose="020F0502020204030204" pitchFamily="34" charset="0"/>
              <a:buChar char="−"/>
              <a:defRPr sz="2800"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sz="2400" b="1">
                <a:solidFill>
                  <a:srgbClr val="3062BF"/>
                </a:solidFill>
                <a:effectLst>
                  <a:glow rad="63500">
                    <a:schemeClr val="bg1"/>
                  </a:glow>
                </a:effectLst>
              </a:defRPr>
            </a:lvl3pPr>
            <a:lvl4pPr>
              <a:defRPr sz="2000"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sz="2000"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6202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text and a crowd of people&#10;&#10;Description automatically generated">
            <a:extLst>
              <a:ext uri="{FF2B5EF4-FFF2-40B4-BE49-F238E27FC236}">
                <a16:creationId xmlns:a16="http://schemas.microsoft.com/office/drawing/2014/main" id="{96EF418C-B0F7-7099-3292-B4C75BB717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01855-1211-394A-E833-40FCA4CF8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843" y="1792224"/>
            <a:ext cx="11368216" cy="4956446"/>
          </a:xfrm>
        </p:spPr>
        <p:txBody>
          <a:bodyPr>
            <a:normAutofit/>
          </a:bodyPr>
          <a:lstStyle>
            <a:lvl1pPr marL="288925" indent="-288925">
              <a:defRPr sz="3200" b="1">
                <a:effectLst>
                  <a:glow rad="63500">
                    <a:schemeClr val="bg1"/>
                  </a:glow>
                </a:effectLst>
              </a:defRPr>
            </a:lvl1pPr>
            <a:lvl2pPr marL="741363" indent="-284163">
              <a:buFont typeface="Calibri" panose="020F0502020204030204" pitchFamily="34" charset="0"/>
              <a:buChar char="−"/>
              <a:defRPr sz="2800" b="1">
                <a:solidFill>
                  <a:srgbClr val="3062BF"/>
                </a:solidFill>
                <a:effectLst>
                  <a:glow rad="63500">
                    <a:schemeClr val="bg1"/>
                  </a:glow>
                </a:effectLst>
              </a:defRPr>
            </a:lvl2pPr>
            <a:lvl3pPr>
              <a:defRPr sz="2400"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sz="2000"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sz="2000"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612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7ECF1-721D-CCE9-9D4B-9E275F9CA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CCA5C8-6CE5-D522-EB98-B33B86121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E0829-F252-03DA-322F-063C8C28B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5031-C91C-484D-971B-BB3B0775E1DE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1A436A-D704-8A4A-AEEB-4763F8567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79CDCB-9591-D63B-5952-A18B8A25C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13633-2800-4000-B855-61F75CC25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719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E5570-192F-8E25-3839-8C2CAB0F0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D34DF-809A-80CD-0194-91AE041DFD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9B2BFE-EB89-41B1-1FC2-08696408A8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A265AA-67DB-DFB2-C9B0-FD643DBB6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5031-C91C-484D-971B-BB3B0775E1DE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3D0BA2-4FC4-747C-1DC2-B6765A189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9B8239-4A82-19AE-64AC-F134B71D9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13633-2800-4000-B855-61F75CC25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97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DD6195-CE79-6AEF-517B-B96515B5B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17A1D-C763-96D3-2F05-0F66FCFC2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C05EC5-13CC-0BFD-4D84-52EE2A6EE0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E5031-C91C-484D-971B-BB3B0775E1DE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73ADEC-BB6D-0473-05AB-33016DF705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E36B6-E8C0-8DAC-46DB-80C6F2A17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13633-2800-4000-B855-61F75CC25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70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85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CC68AD-23FC-2954-F1A4-39DB4A34E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did not create this nation—Christ did </a:t>
            </a:r>
            <a:br>
              <a:rPr lang="en-US" dirty="0"/>
            </a:br>
            <a:r>
              <a:rPr lang="en-US" dirty="0"/>
              <a:t>(Eph. 3:9-11; Matt. 16:18; 2 Thess. 2:13-14)</a:t>
            </a:r>
          </a:p>
          <a:p>
            <a:pPr lvl="1"/>
            <a:r>
              <a:rPr lang="en-US" dirty="0"/>
              <a:t>God planned it, Christ purchased it and the gospel calls people into it</a:t>
            </a:r>
          </a:p>
          <a:p>
            <a:r>
              <a:rPr lang="en-US" dirty="0"/>
              <a:t>We were chosen because we are “in Christ” </a:t>
            </a:r>
            <a:br>
              <a:rPr lang="en-US" dirty="0"/>
            </a:br>
            <a:r>
              <a:rPr lang="en-US" dirty="0"/>
              <a:t>(Eph. 1:4; 2 Tim. 1:9)</a:t>
            </a:r>
          </a:p>
          <a:p>
            <a:pPr lvl="1"/>
            <a:r>
              <a:rPr lang="en-US" dirty="0"/>
              <a:t>Only those “in Christ” are in His nation</a:t>
            </a:r>
          </a:p>
          <a:p>
            <a:r>
              <a:rPr lang="en-US" dirty="0"/>
              <a:t>We became part of this nation by a new birth </a:t>
            </a:r>
            <a:br>
              <a:rPr lang="en-US" dirty="0"/>
            </a:br>
            <a:r>
              <a:rPr lang="en-US" dirty="0"/>
              <a:t>(1 Pet. 1:23; John 3:5; Acts 10:34-35)</a:t>
            </a:r>
          </a:p>
          <a:p>
            <a:pPr lvl="1"/>
            <a:r>
              <a:rPr lang="en-US" dirty="0"/>
              <a:t>This “chosen generation” is a spiritual family, </a:t>
            </a:r>
            <a:br>
              <a:rPr lang="en-US" dirty="0"/>
            </a:br>
            <a:r>
              <a:rPr lang="en-US" dirty="0"/>
              <a:t>born through obedience to the gospel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11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CC68AD-23FC-2954-F1A4-39DB4A34E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843" y="1792224"/>
            <a:ext cx="11517172" cy="4847115"/>
          </a:xfrm>
        </p:spPr>
        <p:txBody>
          <a:bodyPr>
            <a:normAutofit/>
          </a:bodyPr>
          <a:lstStyle/>
          <a:p>
            <a:r>
              <a:rPr lang="en-US" dirty="0"/>
              <a:t>We have direct access to God through Christ </a:t>
            </a:r>
            <a:br>
              <a:rPr lang="en-US" dirty="0"/>
            </a:br>
            <a:r>
              <a:rPr lang="en-US" dirty="0"/>
              <a:t>(Heb. 4:14-16; 10:19-22)</a:t>
            </a:r>
          </a:p>
          <a:p>
            <a:pPr lvl="1"/>
            <a:r>
              <a:rPr lang="en-US" dirty="0"/>
              <a:t>Every Christian is privileged to draw near God through our High Priest</a:t>
            </a:r>
          </a:p>
          <a:p>
            <a:r>
              <a:rPr lang="en-US" dirty="0"/>
              <a:t>We are not spectators in worship but active servants </a:t>
            </a:r>
            <a:br>
              <a:rPr lang="en-US" dirty="0"/>
            </a:br>
            <a:r>
              <a:rPr lang="en-US" dirty="0"/>
              <a:t>(1 Pet. 2:5)</a:t>
            </a:r>
          </a:p>
          <a:p>
            <a:pPr lvl="1"/>
            <a:r>
              <a:rPr lang="en-US" dirty="0"/>
              <a:t>Every Christian is part of the priesthood—offering praise and sacrifices </a:t>
            </a:r>
          </a:p>
          <a:p>
            <a:r>
              <a:rPr lang="en-US" dirty="0"/>
              <a:t>We serve as priests under the authority of our King </a:t>
            </a:r>
            <a:br>
              <a:rPr lang="en-US" dirty="0"/>
            </a:br>
            <a:r>
              <a:rPr lang="en-US" dirty="0"/>
              <a:t>(Rev. 1:6; 5:10; Col. 3:17)</a:t>
            </a:r>
          </a:p>
          <a:p>
            <a:pPr lvl="1"/>
            <a:r>
              <a:rPr lang="en-US" dirty="0"/>
              <a:t>Our worship must be authorized by Him and pleasing to Him</a:t>
            </a:r>
          </a:p>
        </p:txBody>
      </p:sp>
    </p:spTree>
    <p:extLst>
      <p:ext uri="{BB962C8B-B14F-4D97-AF65-F5344CB8AC3E}">
        <p14:creationId xmlns:p14="http://schemas.microsoft.com/office/powerpoint/2010/main" val="370286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CC68AD-23FC-2954-F1A4-39DB4A34E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belong to a nation unlike any earthly nation </a:t>
            </a:r>
            <a:br>
              <a:rPr lang="en-US" dirty="0"/>
            </a:br>
            <a:r>
              <a:rPr lang="en-US" dirty="0"/>
              <a:t>(John 18:36; Phil. 3:20)</a:t>
            </a:r>
          </a:p>
          <a:p>
            <a:r>
              <a:rPr lang="en-US" dirty="0"/>
              <a:t>We are set apart from the world for God’s service </a:t>
            </a:r>
            <a:br>
              <a:rPr lang="en-US" dirty="0"/>
            </a:br>
            <a:r>
              <a:rPr lang="en-US" dirty="0"/>
              <a:t>(Rom. 12:1-2)</a:t>
            </a:r>
          </a:p>
          <a:p>
            <a:r>
              <a:rPr lang="en-US" dirty="0"/>
              <a:t>Our allegiance must show in every part of our life </a:t>
            </a:r>
            <a:br>
              <a:rPr lang="en-US" dirty="0"/>
            </a:br>
            <a:r>
              <a:rPr lang="en-US" dirty="0"/>
              <a:t>(1 Pet. 1:15)</a:t>
            </a:r>
          </a:p>
        </p:txBody>
      </p:sp>
    </p:spTree>
    <p:extLst>
      <p:ext uri="{BB962C8B-B14F-4D97-AF65-F5344CB8AC3E}">
        <p14:creationId xmlns:p14="http://schemas.microsoft.com/office/powerpoint/2010/main" val="338960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CC68AD-23FC-2954-F1A4-39DB4A34E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are precious because we belong to Him </a:t>
            </a:r>
            <a:br>
              <a:rPr lang="en-US" dirty="0"/>
            </a:br>
            <a:r>
              <a:rPr lang="en-US" dirty="0"/>
              <a:t>(Tit. 2:14; Deut. 7:6; Mal. 3:17)</a:t>
            </a:r>
          </a:p>
          <a:p>
            <a:r>
              <a:rPr lang="en-US" dirty="0"/>
              <a:t>We belong to Him because He bought us </a:t>
            </a:r>
            <a:br>
              <a:rPr lang="en-US" dirty="0"/>
            </a:br>
            <a:r>
              <a:rPr lang="en-US" dirty="0"/>
              <a:t>(1 Cor. 6:19; Acts 20:28)</a:t>
            </a:r>
          </a:p>
          <a:p>
            <a:r>
              <a:rPr lang="en-US" dirty="0"/>
              <a:t>We must not live as though we still belong to the world </a:t>
            </a:r>
            <a:br>
              <a:rPr lang="en-US" dirty="0"/>
            </a:br>
            <a:r>
              <a:rPr lang="en-US" dirty="0"/>
              <a:t>(Rom. 6:12-13; Gal. </a:t>
            </a:r>
            <a:r>
              <a:rPr lang="en-US"/>
              <a:t>2:20; 6:14)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07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CC68AD-23FC-2954-F1A4-39DB4A34E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have been called out of darkness </a:t>
            </a:r>
            <a:br>
              <a:rPr lang="en-US" dirty="0"/>
            </a:br>
            <a:r>
              <a:rPr lang="en-US" dirty="0"/>
              <a:t>(Col. 1:13; Rom. 13:12)</a:t>
            </a:r>
          </a:p>
          <a:p>
            <a:r>
              <a:rPr lang="en-US" dirty="0"/>
              <a:t>We now live in His marvelous light </a:t>
            </a:r>
            <a:br>
              <a:rPr lang="en-US" dirty="0"/>
            </a:br>
            <a:r>
              <a:rPr lang="en-US" dirty="0"/>
              <a:t>(Eph. 5:8-11; 1 John 1:7)</a:t>
            </a:r>
          </a:p>
          <a:p>
            <a:r>
              <a:rPr lang="en-US" dirty="0"/>
              <a:t>We exist to proclaim the greatness of God </a:t>
            </a:r>
            <a:br>
              <a:rPr lang="en-US" dirty="0"/>
            </a:br>
            <a:r>
              <a:rPr lang="en-US" dirty="0"/>
              <a:t>(Eph. 3:10; Matt. 5:16; Acts 4:20)</a:t>
            </a:r>
          </a:p>
        </p:txBody>
      </p:sp>
    </p:spTree>
    <p:extLst>
      <p:ext uri="{BB962C8B-B14F-4D97-AF65-F5344CB8AC3E}">
        <p14:creationId xmlns:p14="http://schemas.microsoft.com/office/powerpoint/2010/main" val="400347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CC68AD-23FC-2954-F1A4-39DB4A34E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Believe that Jesus is the Son of God – Acts 16:31</a:t>
            </a:r>
          </a:p>
          <a:p>
            <a:pPr>
              <a:lnSpc>
                <a:spcPct val="100000"/>
              </a:lnSpc>
            </a:pPr>
            <a:r>
              <a:rPr lang="en-US" dirty="0"/>
              <a:t>Repent of your sins and turn toward God – Acts 17:30</a:t>
            </a:r>
          </a:p>
          <a:p>
            <a:pPr>
              <a:lnSpc>
                <a:spcPct val="100000"/>
              </a:lnSpc>
            </a:pPr>
            <a:r>
              <a:rPr lang="en-US" dirty="0"/>
              <a:t>Confess your faith in Jesus Christ – Acts 8:36-38</a:t>
            </a:r>
          </a:p>
          <a:p>
            <a:pPr>
              <a:lnSpc>
                <a:spcPct val="100000"/>
              </a:lnSpc>
            </a:pPr>
            <a:r>
              <a:rPr lang="en-US" dirty="0"/>
              <a:t>Be baptized into Christ – Acts 22:16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forgive all of your sins – Acts 2:38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add you to His church – Acts 2:47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register you in heaven – Hebrews 12:23</a:t>
            </a:r>
          </a:p>
          <a:p>
            <a:pPr>
              <a:lnSpc>
                <a:spcPct val="100000"/>
              </a:lnSpc>
            </a:pPr>
            <a:r>
              <a:rPr lang="en-US" dirty="0"/>
              <a:t>Live as a faithful citizen of heaven – Philippians 3:13-21 </a:t>
            </a:r>
          </a:p>
        </p:txBody>
      </p:sp>
    </p:spTree>
    <p:extLst>
      <p:ext uri="{BB962C8B-B14F-4D97-AF65-F5344CB8AC3E}">
        <p14:creationId xmlns:p14="http://schemas.microsoft.com/office/powerpoint/2010/main" val="310061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445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</cp:revision>
  <dcterms:created xsi:type="dcterms:W3CDTF">2026-06-30T00:14:47Z</dcterms:created>
  <dcterms:modified xsi:type="dcterms:W3CDTF">2026-07-05T12:35:48Z</dcterms:modified>
</cp:coreProperties>
</file>