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56" r:id="rId2"/>
    <p:sldId id="263" r:id="rId3"/>
    <p:sldId id="264" r:id="rId4"/>
    <p:sldId id="265" r:id="rId5"/>
    <p:sldId id="266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B262"/>
    <a:srgbClr val="F2D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75F2BA6-846D-C468-767A-BB347326CF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8440B8-174B-1E95-3B81-A63B250C0CA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E8C5D-122C-4050-8B21-927EABB530DA}" type="datetimeFigureOut">
              <a:rPr lang="en-US" smtClean="0"/>
              <a:t>7/12/2026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E13C76-5A2B-7C79-7FAC-05E089D07B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6E7941-64BB-C857-EC22-A2655D0457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04103-06F7-478D-A45D-106D599E9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76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46BB-60EC-0357-CE4D-22A5417E7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E3CDC-36CD-61A1-DD75-2DBEDB566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31A86-DCD9-4D30-39ED-B036B8805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7/12/2026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0C1F0-4CF9-EF45-CABB-ED58AFED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ACB1C-5981-AADB-155C-7C62EB3D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erson holding a book&#10;&#10;Description automatically generated">
            <a:extLst>
              <a:ext uri="{FF2B5EF4-FFF2-40B4-BE49-F238E27FC236}">
                <a16:creationId xmlns:a16="http://schemas.microsoft.com/office/drawing/2014/main" id="{B279EFB4-3F9B-6655-9E94-5EA54E91CD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9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ADD84-C6B1-02C4-6AB9-0F02FB07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52901-90C3-B363-DE99-E1DA4D35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7/12/2026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A509E-B387-6019-67EB-03DB31B4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03503-7EEF-B55A-18A5-03771B35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86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E5EE1-F53D-9F31-BD70-0BB94DBE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7/12/2026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7DC72-962A-E439-73E2-6647A8DE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41ACF-2FAE-8FD2-0C82-C94D57FCA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56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EA9B-A917-0FB3-8E70-9D33C1F5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9A46-401A-4399-37E0-32C15DA7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3E7F2-AE11-E844-2EB4-E3E3C62FD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B48BC-C6E8-081F-EE59-6A5BF0FC8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7/12/2026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9ED39-B136-98DA-4C9B-533D0C2F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DD04F-E728-3FD5-0252-F7AD52EF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70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1AA5-ACE3-2888-D392-26978E13C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5513C-EEC7-A69E-48DA-DC8174B57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AEAF6-4192-836D-57AB-8AA6C92DF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F61B8-1013-22E1-F55B-BFB07E780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7/12/2026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15E6A-73B0-A93E-00CE-029FCBD8D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3392F-FC4B-153B-157E-D729BF7D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23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7C44-7F5D-CD88-CA42-E1B256C0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78A39-FDDA-0003-721F-A4864FCA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53262-36DC-3860-4C48-A458D1E3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7/12/2026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B37D2-CD24-47A3-FE2B-F64CE046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BD448-1E26-2D1F-E258-C8F9CD2C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75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625793-7CC7-D264-F7E0-C4BAC1D68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ABE8E-3FD6-3E00-0606-8A99B5EE5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882BF-43FD-7F3F-28F9-86058051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7/12/2026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1DA5A-25BA-5435-3506-76BA996E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85078-5F27-5CF3-68EF-9DFE58312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7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open book with text on it&#10;&#10;Description automatically generated">
            <a:extLst>
              <a:ext uri="{FF2B5EF4-FFF2-40B4-BE49-F238E27FC236}">
                <a16:creationId xmlns:a16="http://schemas.microsoft.com/office/drawing/2014/main" id="{08754FFF-E179-A756-068B-DA8A3E06CB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06857"/>
            <a:ext cx="11849147" cy="5251143"/>
          </a:xfrm>
        </p:spPr>
        <p:txBody>
          <a:bodyPr>
            <a:normAutofit/>
          </a:bodyPr>
          <a:lstStyle>
            <a:lvl1pPr marL="339725" indent="-33972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914400" indent="-34131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4617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open book with text on it&#10;&#10;Description automatically generated">
            <a:extLst>
              <a:ext uri="{FF2B5EF4-FFF2-40B4-BE49-F238E27FC236}">
                <a16:creationId xmlns:a16="http://schemas.microsoft.com/office/drawing/2014/main" id="{33D27258-5D7D-D0FA-BBF9-A8B434436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06857"/>
            <a:ext cx="11849147" cy="5251143"/>
          </a:xfrm>
        </p:spPr>
        <p:txBody>
          <a:bodyPr>
            <a:normAutofit/>
          </a:bodyPr>
          <a:lstStyle>
            <a:lvl1pPr marL="339725" indent="-33972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914400" indent="-34131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148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open book with text on it&#10;&#10;Description automatically generated">
            <a:extLst>
              <a:ext uri="{FF2B5EF4-FFF2-40B4-BE49-F238E27FC236}">
                <a16:creationId xmlns:a16="http://schemas.microsoft.com/office/drawing/2014/main" id="{C068E8AF-5F7B-812D-B37B-A15CA61030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06857"/>
            <a:ext cx="11849147" cy="5251143"/>
          </a:xfrm>
        </p:spPr>
        <p:txBody>
          <a:bodyPr>
            <a:normAutofit/>
          </a:bodyPr>
          <a:lstStyle>
            <a:lvl1pPr marL="339725" indent="-33972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914400" indent="-34131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462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open book with text on it&#10;&#10;Description automatically generated">
            <a:extLst>
              <a:ext uri="{FF2B5EF4-FFF2-40B4-BE49-F238E27FC236}">
                <a16:creationId xmlns:a16="http://schemas.microsoft.com/office/drawing/2014/main" id="{739D3B1A-071C-0BDF-71AF-A7E7B8A381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06857"/>
            <a:ext cx="11849147" cy="5251143"/>
          </a:xfrm>
        </p:spPr>
        <p:txBody>
          <a:bodyPr>
            <a:normAutofit/>
          </a:bodyPr>
          <a:lstStyle>
            <a:lvl1pPr marL="339725" indent="-33972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914400" indent="-34131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7658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open book with text overlay&#10;&#10;Description automatically generated">
            <a:extLst>
              <a:ext uri="{FF2B5EF4-FFF2-40B4-BE49-F238E27FC236}">
                <a16:creationId xmlns:a16="http://schemas.microsoft.com/office/drawing/2014/main" id="{DEAC1957-8D81-CF69-EC44-003A69529C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69002"/>
            <a:ext cx="11849147" cy="5188997"/>
          </a:xfrm>
        </p:spPr>
        <p:txBody>
          <a:bodyPr>
            <a:normAutofit/>
          </a:bodyPr>
          <a:lstStyle>
            <a:lvl1pPr marL="347663" indent="-347663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1033463" indent="-34766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9418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2851-4961-52C0-85D6-64F316EA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7080E-D79F-9681-2D2A-A2C30C23F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8AA5D-AB30-C529-0317-DB582137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7/12/2026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5C853-59C8-EAF4-5484-DB18A5E8B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BFB93-5FB4-2AD1-F3E0-8283D4AD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24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DD47-4114-3723-0347-4E23289F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27478-49F6-3706-B572-062FA3871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5E90B-1C49-18CB-73D5-8C9A2BD13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68C33-5EE5-3959-4A99-66FBF8D68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7/12/2026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E66AD-AFE5-CB8D-9362-2463F521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D031A-56B7-C0C1-C841-E792099B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84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2CB98-3296-3D46-CE0B-23C3E630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8035D-045B-0E08-9967-04C42CC5D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D9D58-FDA1-A0A3-1CA8-4DEB044B2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3BAE6-C3BE-4E0C-8A72-47333A67D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D44917-0A55-2C64-AFB0-E99CD4574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F1701F-5D37-C6B8-FA48-BE5A1A2E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7/12/2026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1962A-1E17-52B7-9B5E-601951D6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D9C46D-BF37-E78F-B8CF-802BAA461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48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8FE4D8-36F4-AC36-36FF-9F82827E6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3C21C-F2CF-58DC-29D3-3E958CEDB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14438-4658-E4DE-DEA5-ED264D8D4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47328-7681-40EF-ADC4-74BDD81DEC7E}" type="datetimeFigureOut">
              <a:rPr lang="en-US" smtClean="0"/>
              <a:t>7/12/2026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360E7-4732-9DA6-0971-9C1DFD44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275A5-167E-10EC-2A2B-CB9A1C240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0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7" r:id="rId3"/>
    <p:sldLayoutId id="2147483668" r:id="rId4"/>
    <p:sldLayoutId id="2147483669" r:id="rId5"/>
    <p:sldLayoutId id="2147483666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F8D1AAD-EA17-FC5F-DC82-69BBA38D00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35"/>
          <a:stretch/>
        </p:blipFill>
        <p:spPr>
          <a:xfrm>
            <a:off x="504" y="283"/>
            <a:ext cx="12190992" cy="4413775"/>
          </a:xfrm>
          <a:prstGeom prst="rect">
            <a:avLst/>
          </a:prstGeom>
        </p:spPr>
      </p:pic>
      <p:pic>
        <p:nvPicPr>
          <p:cNvPr id="4" name="Picture 3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0914E75F-244C-03D6-32F4-33CFBFCEE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9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BC244-BE30-4A82-A0E2-8A7CE8811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06857"/>
            <a:ext cx="11955164" cy="5251143"/>
          </a:xfrm>
        </p:spPr>
        <p:txBody>
          <a:bodyPr>
            <a:normAutofit/>
          </a:bodyPr>
          <a:lstStyle/>
          <a:p>
            <a:r>
              <a:rPr lang="en-US" dirty="0"/>
              <a:t>The rich young ruler would have been respected by the people</a:t>
            </a:r>
          </a:p>
          <a:p>
            <a:r>
              <a:rPr lang="en-US" dirty="0"/>
              <a:t>Zacchaeus would have been rejected by the people</a:t>
            </a:r>
          </a:p>
          <a:p>
            <a:r>
              <a:rPr lang="en-US" dirty="0"/>
              <a:t>But Jesus cared about both of them (Mark 10:21; Luke 19:5)</a:t>
            </a:r>
          </a:p>
        </p:txBody>
      </p:sp>
    </p:spTree>
    <p:extLst>
      <p:ext uri="{BB962C8B-B14F-4D97-AF65-F5344CB8AC3E}">
        <p14:creationId xmlns:p14="http://schemas.microsoft.com/office/powerpoint/2010/main" val="348001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9376C-8ECA-A989-8B63-8B18384A9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The rich young ruler ran to Jesus with a serious question </a:t>
            </a:r>
            <a:br>
              <a:rPr lang="en-US" dirty="0"/>
            </a:br>
            <a:r>
              <a:rPr lang="en-US" dirty="0"/>
              <a:t>(Mark 10:17; Luke 18:18)</a:t>
            </a:r>
          </a:p>
          <a:p>
            <a:pPr>
              <a:lnSpc>
                <a:spcPct val="95000"/>
              </a:lnSpc>
            </a:pPr>
            <a:r>
              <a:rPr lang="en-US" dirty="0"/>
              <a:t>Zacchaeus also ran because he diligently wanted to see Jesus </a:t>
            </a:r>
            <a:br>
              <a:rPr lang="en-US" dirty="0"/>
            </a:br>
            <a:r>
              <a:rPr lang="en-US" dirty="0"/>
              <a:t>(</a:t>
            </a:r>
            <a:r>
              <a:rPr lang="en-US"/>
              <a:t>Luke 19:3-4</a:t>
            </a:r>
            <a:r>
              <a:rPr lang="en-US" dirty="0"/>
              <a:t>)</a:t>
            </a:r>
          </a:p>
          <a:p>
            <a:pPr>
              <a:lnSpc>
                <a:spcPct val="95000"/>
              </a:lnSpc>
            </a:pPr>
            <a:r>
              <a:rPr lang="en-US" dirty="0"/>
              <a:t>Both men showed strong interest, but only one showed surrender</a:t>
            </a:r>
          </a:p>
        </p:txBody>
      </p:sp>
    </p:spTree>
    <p:extLst>
      <p:ext uri="{BB962C8B-B14F-4D97-AF65-F5344CB8AC3E}">
        <p14:creationId xmlns:p14="http://schemas.microsoft.com/office/powerpoint/2010/main" val="10080150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9376C-8ECA-A989-8B63-8B18384A9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06857"/>
            <a:ext cx="11955164" cy="5251143"/>
          </a:xfrm>
        </p:spPr>
        <p:txBody>
          <a:bodyPr>
            <a:normAutofit/>
          </a:bodyPr>
          <a:lstStyle/>
          <a:p>
            <a:r>
              <a:rPr lang="en-US" dirty="0"/>
              <a:t>Jesus gave the rich young ruler a command that touched his idol (Luke 18:22)</a:t>
            </a:r>
          </a:p>
          <a:p>
            <a:r>
              <a:rPr lang="en-US" dirty="0"/>
              <a:t>The rich young ruler went away sorrowful (Luke 18:23)</a:t>
            </a:r>
          </a:p>
          <a:p>
            <a:r>
              <a:rPr lang="en-US" dirty="0"/>
              <a:t>Zacchaeus responded with joyful obedience (uke 19:5-6)</a:t>
            </a:r>
          </a:p>
          <a:p>
            <a:r>
              <a:rPr lang="en-US" dirty="0"/>
              <a:t>Our response to Jesus is revealed when </a:t>
            </a:r>
            <a:br>
              <a:rPr lang="en-US" dirty="0"/>
            </a:br>
            <a:r>
              <a:rPr lang="en-US" dirty="0"/>
              <a:t>His word touches something we do not want to surrender</a:t>
            </a:r>
          </a:p>
        </p:txBody>
      </p:sp>
    </p:spTree>
    <p:extLst>
      <p:ext uri="{BB962C8B-B14F-4D97-AF65-F5344CB8AC3E}">
        <p14:creationId xmlns:p14="http://schemas.microsoft.com/office/powerpoint/2010/main" val="14521006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9376C-8ECA-A989-8B63-8B18384A9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06857"/>
            <a:ext cx="11955164" cy="525114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rich young ruler went away without the treasure he needed most (Mark 10:22)</a:t>
            </a:r>
          </a:p>
          <a:p>
            <a:r>
              <a:rPr lang="en-US" dirty="0"/>
              <a:t>Jesus warned how hard it is for the rich to enter the kingdom </a:t>
            </a:r>
            <a:br>
              <a:rPr lang="en-US" dirty="0"/>
            </a:br>
            <a:r>
              <a:rPr lang="en-US" dirty="0"/>
              <a:t>(Matt. 19:23-26; Luke 18:24-27)</a:t>
            </a:r>
          </a:p>
          <a:p>
            <a:pPr lvl="1"/>
            <a:r>
              <a:rPr lang="en-US" dirty="0"/>
              <a:t>Wealth brings unique temptations (1 Tim. 6:9)</a:t>
            </a:r>
          </a:p>
          <a:p>
            <a:pPr lvl="1"/>
            <a:r>
              <a:rPr lang="en-US" dirty="0"/>
              <a:t>Warnings in Scripture (Luke 12:15; Matt. 6:19-21; 1 Tim. 6:6-10, 17-19; Col. 3:5)</a:t>
            </a:r>
          </a:p>
          <a:p>
            <a:r>
              <a:rPr lang="en-US" dirty="0"/>
              <a:t>Zacchaeus received the greatest blessing = </a:t>
            </a:r>
            <a:br>
              <a:rPr lang="en-US" dirty="0"/>
            </a:br>
            <a:r>
              <a:rPr lang="en-US" dirty="0"/>
              <a:t>  “Today salvation has come to this house” (Luke 19:9)</a:t>
            </a:r>
          </a:p>
          <a:p>
            <a:pPr marL="0" indent="0">
              <a:buNone/>
            </a:pPr>
            <a:r>
              <a:rPr lang="en-US" dirty="0"/>
              <a:t>The difference was their treasure</a:t>
            </a:r>
          </a:p>
          <a:p>
            <a:pPr lvl="1"/>
            <a:r>
              <a:rPr lang="en-US" dirty="0"/>
              <a:t>One valued possessions more than Jesus.</a:t>
            </a:r>
            <a:br>
              <a:rPr lang="en-US" dirty="0"/>
            </a:br>
            <a:r>
              <a:rPr lang="en-US" dirty="0"/>
              <a:t>One valued Jesus more than possessions.</a:t>
            </a:r>
          </a:p>
          <a:p>
            <a:pPr lvl="1"/>
            <a:r>
              <a:rPr lang="en-US" dirty="0"/>
              <a:t>One kept his money but lost his soul.</a:t>
            </a:r>
            <a:br>
              <a:rPr lang="en-US" dirty="0"/>
            </a:br>
            <a:r>
              <a:rPr lang="en-US" dirty="0"/>
              <a:t>One surrendered money and saved his soul.</a:t>
            </a:r>
          </a:p>
          <a:p>
            <a:pPr lvl="1"/>
            <a:r>
              <a:rPr lang="en-US" dirty="0"/>
              <a:t>In the presence of Jesus, money reveals what rules the heart</a:t>
            </a:r>
          </a:p>
        </p:txBody>
      </p:sp>
    </p:spTree>
    <p:extLst>
      <p:ext uri="{BB962C8B-B14F-4D97-AF65-F5344CB8AC3E}">
        <p14:creationId xmlns:p14="http://schemas.microsoft.com/office/powerpoint/2010/main" val="17240220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EE7111-BBB3-9719-9B4C-DC363849D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Believe that Jesus is the Son of God – Acts 16:31</a:t>
            </a:r>
          </a:p>
          <a:p>
            <a:pPr>
              <a:lnSpc>
                <a:spcPct val="100000"/>
              </a:lnSpc>
            </a:pPr>
            <a:r>
              <a:rPr lang="en-US" dirty="0"/>
              <a:t>Repent of your sins and turn toward God – Acts 3:19</a:t>
            </a:r>
          </a:p>
          <a:p>
            <a:pPr>
              <a:lnSpc>
                <a:spcPct val="100000"/>
              </a:lnSpc>
            </a:pPr>
            <a:r>
              <a:rPr lang="en-US" dirty="0"/>
              <a:t>Confess your faith in Jesus Christ – Romans 10:9</a:t>
            </a:r>
          </a:p>
          <a:p>
            <a:pPr>
              <a:lnSpc>
                <a:spcPct val="100000"/>
              </a:lnSpc>
            </a:pPr>
            <a:r>
              <a:rPr lang="en-US" dirty="0"/>
              <a:t>Be immersed into Christ – Galatians 3:27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/>
              <a:t>Faithfully follow the will of the Lord </a:t>
            </a:r>
            <a:r>
              <a:rPr lang="en-US"/>
              <a:t>– Matthew 7:21-23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9184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1770</TotalTime>
  <Words>350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10</cp:revision>
  <dcterms:created xsi:type="dcterms:W3CDTF">2024-12-31T23:52:29Z</dcterms:created>
  <dcterms:modified xsi:type="dcterms:W3CDTF">2026-07-12T12:33:07Z</dcterms:modified>
</cp:coreProperties>
</file>