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CF07-E74B-DC67-35F0-FCB1529CE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E65FF-4BCB-7E52-E486-A021FAB555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DE561-62B7-28C2-CBC3-CE9768F48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CAD60-B137-2A59-1172-5B71A2F25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9AAAD-8422-99F5-E3EE-86B4B0DB7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in front of a book cover&#10;&#10;Description automatically generated">
            <a:extLst>
              <a:ext uri="{FF2B5EF4-FFF2-40B4-BE49-F238E27FC236}">
                <a16:creationId xmlns:a16="http://schemas.microsoft.com/office/drawing/2014/main" id="{C42D0755-B3D3-87FC-1A66-28131A2B39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77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56B6-6994-8BC7-7601-C51660E2D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F543A-8944-93F7-E1D2-A8838B9BA6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0A9203-55CB-C08E-A31F-9C489787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7FBF23-03B0-EB12-9BE7-A5C2EF22D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D6FD2-9D2D-813F-5284-766B1E37C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2503AD-9209-CA2B-C484-3DF2CC2F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034C3A-7186-CCE5-05C5-01631253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52AD47-571D-3E8B-1411-18C7AC536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67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8B009-64D2-38EB-3FFF-BC9C1EE2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961DEB-E18F-7FD7-FD17-B6576ADCC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A453E8-4502-37F7-12DA-8A47A5F0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D955D-5089-04C5-6EC1-3805BBCD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38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811392-D915-D0B7-9F7C-44B6D0419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24D1B4-1074-9E9E-653E-3F09B5EB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D84DB-EA75-1C01-6747-9DA52502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1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870E-8C1F-77E8-CA6C-D0E422FB6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ABD0-75DF-8E8B-5719-70F8058D0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EC0683-E766-B834-BED8-1B21B894EC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9B94E-98B3-5D3D-BC96-102B6FD6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9BBD0-BDA4-B955-8111-FDA86273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251E0-0D46-10FE-4E3E-E0F725D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84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CB97A-8CDC-90AB-89C0-6BE33B7AA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5FEA2-B069-7B6A-AB2E-DF877643CC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D73EDB-11D4-2DF5-F7EB-CA6D1BA39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16899-D30F-0197-579A-57AF7806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3D44C6-18C6-8AD7-0FBF-3D53EE9A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7AB0C-FCBE-DE69-BCE5-1578575E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8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EC98-844A-85A9-A661-E9D410CE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DFCFDF-5535-CD4B-441B-2D8D414B31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67EA6-F0FC-1DFA-352B-C3054AD5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8885E-2242-2AFD-5A89-F0346418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F0276-5F80-44FB-9DD5-AFE61D1F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02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1CCED7-01AD-5F85-1A06-42ACF62699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FC8EAB-0801-86C0-0470-633420899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D168B-28D0-9A82-F228-ACB2154E4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4C032-6E17-118C-8741-1DAFC48FC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7C345-8AF8-0CA3-CA5B-6EE36D0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7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cat&#10;&#10;Description automatically generated">
            <a:extLst>
              <a:ext uri="{FF2B5EF4-FFF2-40B4-BE49-F238E27FC236}">
                <a16:creationId xmlns:a16="http://schemas.microsoft.com/office/drawing/2014/main" id="{48D46E86-D49C-ABB1-1DDD-3E87B4C1A1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C040-140D-7A5D-7D88-8E3F79A2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51788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29D22319-AECF-C00C-0ED3-3871C56604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4"/>
          <a:stretch/>
        </p:blipFill>
        <p:spPr>
          <a:xfrm>
            <a:off x="3239" y="6223246"/>
            <a:ext cx="12185522" cy="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49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t&#10;&#10;Description automatically generated">
            <a:extLst>
              <a:ext uri="{FF2B5EF4-FFF2-40B4-BE49-F238E27FC236}">
                <a16:creationId xmlns:a16="http://schemas.microsoft.com/office/drawing/2014/main" id="{4400443A-7CBE-EDDD-48BA-AE326382A8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C040-140D-7A5D-7D88-8E3F79A2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51788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008DB3C-AA47-3904-6090-D2F303E36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4"/>
          <a:stretch/>
        </p:blipFill>
        <p:spPr>
          <a:xfrm>
            <a:off x="3239" y="6223246"/>
            <a:ext cx="12185522" cy="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3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t&#10;&#10;Description automatically generated">
            <a:extLst>
              <a:ext uri="{FF2B5EF4-FFF2-40B4-BE49-F238E27FC236}">
                <a16:creationId xmlns:a16="http://schemas.microsoft.com/office/drawing/2014/main" id="{3052E40B-D493-C7D5-869F-00A391F240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C040-140D-7A5D-7D88-8E3F79A2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51788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BFAFB8D-D379-DBF4-4F62-7F5214304E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4"/>
          <a:stretch/>
        </p:blipFill>
        <p:spPr>
          <a:xfrm>
            <a:off x="3239" y="6223246"/>
            <a:ext cx="12185522" cy="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t with a blue background&#10;&#10;Description automatically generated">
            <a:extLst>
              <a:ext uri="{FF2B5EF4-FFF2-40B4-BE49-F238E27FC236}">
                <a16:creationId xmlns:a16="http://schemas.microsoft.com/office/drawing/2014/main" id="{2FB12835-8A44-2123-9003-722EBC7AAD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C040-140D-7A5D-7D88-8E3F79A2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51788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04C371C3-2617-88D3-1394-C6E92BE8D9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4"/>
          <a:stretch/>
        </p:blipFill>
        <p:spPr>
          <a:xfrm>
            <a:off x="3239" y="6223246"/>
            <a:ext cx="12185522" cy="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82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text overlay&#10;&#10;Description automatically generated">
            <a:extLst>
              <a:ext uri="{FF2B5EF4-FFF2-40B4-BE49-F238E27FC236}">
                <a16:creationId xmlns:a16="http://schemas.microsoft.com/office/drawing/2014/main" id="{4266CF62-B276-CF43-2C33-FCF4FDBDD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C040-140D-7A5D-7D88-8E3F79A2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51788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7B68F912-1A67-E510-51A5-F0650EDBAF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4"/>
          <a:stretch/>
        </p:blipFill>
        <p:spPr>
          <a:xfrm>
            <a:off x="3239" y="6223246"/>
            <a:ext cx="12185522" cy="6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7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text overlay&#10;&#10;Description automatically generated">
            <a:extLst>
              <a:ext uri="{FF2B5EF4-FFF2-40B4-BE49-F238E27FC236}">
                <a16:creationId xmlns:a16="http://schemas.microsoft.com/office/drawing/2014/main" id="{4266CF62-B276-CF43-2C33-FCF4FDBDD1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" y="0"/>
            <a:ext cx="12185522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4C040-140D-7A5D-7D88-8E3F79A2A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517885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685800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BC8E52FF-068C-CC68-B9B3-09DF386F6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4"/>
          <a:stretch/>
        </p:blipFill>
        <p:spPr>
          <a:xfrm>
            <a:off x="3239" y="6223246"/>
            <a:ext cx="12185522" cy="634753"/>
          </a:xfrm>
          <a:prstGeom prst="rect">
            <a:avLst/>
          </a:prstGeom>
        </p:spPr>
      </p:pic>
      <p:pic>
        <p:nvPicPr>
          <p:cNvPr id="10" name="Picture 9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C420EA3A-0E00-3C33-36CB-E742DBF0E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7" b="20129"/>
          <a:stretch/>
        </p:blipFill>
        <p:spPr>
          <a:xfrm>
            <a:off x="3239" y="4083728"/>
            <a:ext cx="12185522" cy="13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56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BB640-9BC8-C534-BD98-C8806BD7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50C8A-970F-BDF2-39D5-E5BB5697F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E2F4-A11D-D038-AE86-539B918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3606D-867C-91C1-52A8-8A5DA027C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DAAF2-285F-7681-277E-3E143E119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BB518-04EF-347A-6282-D08C86D1E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853B0-65FA-86FB-057A-B4009A59F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BB42F5-D1C7-BB29-EBB0-7BB89F665C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09BE1-3007-4D4C-895E-A1C64240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D0866-88A1-BDE4-7CB2-EAF63E514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B03EDB-884E-AF17-C3E1-77F5CD543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844D88-475A-3744-048A-B028F6859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630C7-0F7F-4923-C15E-A623FFC58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87869-E570-3D38-466A-0ABF21ADC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D450-D8FD-4A8E-A31F-A626389FAC74}" type="datetimeFigureOut">
              <a:rPr lang="en-US" smtClean="0"/>
              <a:t>7/12/2026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E8CF7-FB6A-A7AE-3EE0-FB577D1FCF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96BD4-8898-AD7A-4BAC-3810BD0F4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8F8B-EE19-47D7-8015-C1AB2F33B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2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080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2A137-A6C1-7B32-1D71-348E66E5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congregation can be busy and still forget its purpose</a:t>
            </a:r>
          </a:p>
          <a:p>
            <a:r>
              <a:rPr lang="en-US" dirty="0"/>
              <a:t>Without purpose, a congregation drifts</a:t>
            </a:r>
          </a:p>
          <a:p>
            <a:r>
              <a:rPr lang="en-US" dirty="0"/>
              <a:t>Purpose must be more than a slogan but a unified resolve of heart</a:t>
            </a:r>
          </a:p>
          <a:p>
            <a:r>
              <a:rPr lang="en-US"/>
              <a:t>This </a:t>
            </a:r>
            <a:r>
              <a:rPr lang="en-US" dirty="0"/>
              <a:t>series is designed to say, </a:t>
            </a:r>
            <a:br>
              <a:rPr lang="en-US" dirty="0"/>
            </a:br>
            <a:r>
              <a:rPr lang="en-US" dirty="0"/>
              <a:t>“God has given us something great, and we must give ourselves to it.”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1291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2A137-A6C1-7B32-1D71-348E66E5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5461111"/>
          </a:xfrm>
        </p:spPr>
        <p:txBody>
          <a:bodyPr>
            <a:normAutofit/>
          </a:bodyPr>
          <a:lstStyle/>
          <a:p>
            <a:r>
              <a:rPr lang="en-US" dirty="0"/>
              <a:t>The church’s great purpose is not ours to invent </a:t>
            </a:r>
            <a:br>
              <a:rPr lang="en-US" dirty="0"/>
            </a:br>
            <a:r>
              <a:rPr lang="en-US" dirty="0"/>
              <a:t>(Matt. 16:18; Acts 20:28; Eph. 1:22-23; Col. 1:18)</a:t>
            </a:r>
          </a:p>
          <a:p>
            <a:r>
              <a:rPr lang="en-US" dirty="0"/>
              <a:t>The church’s great purpose is to glorify God (Eph. 3:10-11, 20-21; 1 Cor. 10:31)</a:t>
            </a:r>
          </a:p>
          <a:p>
            <a:r>
              <a:rPr lang="en-US" dirty="0"/>
              <a:t>The church’s great purpose is spiritual, focused on souls </a:t>
            </a:r>
            <a:br>
              <a:rPr lang="en-US" dirty="0"/>
            </a:br>
            <a:r>
              <a:rPr lang="en-US" dirty="0"/>
              <a:t>(Luke 19:10; Matt. 28:18-20; Mark 16:15-16; 1 Tim. 3:15; 2 Cor. 5:18-20)</a:t>
            </a:r>
          </a:p>
          <a:p>
            <a:r>
              <a:rPr lang="en-US" dirty="0"/>
              <a:t>The church’s great purpose includes building up the saved </a:t>
            </a:r>
            <a:br>
              <a:rPr lang="en-US" dirty="0"/>
            </a:br>
            <a:r>
              <a:rPr lang="en-US" dirty="0"/>
              <a:t>(Acts 2:42; Eph. 4:11-16; Heb. 3:13; 10:24-25; 1 Thess. 5:11)</a:t>
            </a:r>
          </a:p>
          <a:p>
            <a:r>
              <a:rPr lang="en-US" dirty="0"/>
              <a:t>The church’s great purpose includes forming Christlike character </a:t>
            </a:r>
            <a:br>
              <a:rPr lang="en-US" dirty="0"/>
            </a:br>
            <a:r>
              <a:rPr lang="en-US" dirty="0"/>
              <a:t>(Gal. 4:19; Rom. 8:29; Col. 1:28; Tit. 2:11-14; 2 Pet. 1:5-8)</a:t>
            </a:r>
          </a:p>
          <a:p>
            <a:r>
              <a:rPr lang="en-US" dirty="0"/>
              <a:t>The church’s great purpose includes creating an atmosphere where spiritual life can flourish (John 13:34-35; Rom. 12:10; Eph. 4:31-32; Col. 3:12-14)</a:t>
            </a:r>
          </a:p>
        </p:txBody>
      </p:sp>
    </p:spTree>
    <p:extLst>
      <p:ext uri="{BB962C8B-B14F-4D97-AF65-F5344CB8AC3E}">
        <p14:creationId xmlns:p14="http://schemas.microsoft.com/office/powerpoint/2010/main" val="362728712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2A137-A6C1-7B32-1D71-348E66E59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CHURCH IN ACTS 2 SHOWS GREAT PURPOSE IN ACTION</a:t>
            </a:r>
          </a:p>
          <a:p>
            <a:r>
              <a:rPr lang="en-US" dirty="0"/>
              <a:t>They responded to the gospel (Acts 2:37-41)</a:t>
            </a:r>
          </a:p>
          <a:p>
            <a:r>
              <a:rPr lang="en-US" dirty="0"/>
              <a:t>They continued steadfastly (Acts 2:42)</a:t>
            </a:r>
          </a:p>
          <a:p>
            <a:r>
              <a:rPr lang="en-US" dirty="0"/>
              <a:t>They shared life together (Acts 2:44-46)</a:t>
            </a:r>
          </a:p>
          <a:p>
            <a:r>
              <a:rPr lang="en-US" dirty="0"/>
              <a:t>They praised God (Acts 2:47)</a:t>
            </a:r>
          </a:p>
          <a:p>
            <a:r>
              <a:rPr lang="en-US" dirty="0"/>
              <a:t>They had influence (Acts 2:47)</a:t>
            </a:r>
          </a:p>
          <a:p>
            <a:r>
              <a:rPr lang="en-US" dirty="0"/>
              <a:t>The Lord added the saved (Acts 2:47)</a:t>
            </a:r>
          </a:p>
        </p:txBody>
      </p:sp>
    </p:spTree>
    <p:extLst>
      <p:ext uri="{BB962C8B-B14F-4D97-AF65-F5344CB8AC3E}">
        <p14:creationId xmlns:p14="http://schemas.microsoft.com/office/powerpoint/2010/main" val="287287304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2A137-A6C1-7B32-1D71-348E66E5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1929197" cy="5178855"/>
          </a:xfrm>
        </p:spPr>
        <p:txBody>
          <a:bodyPr>
            <a:normAutofit/>
          </a:bodyPr>
          <a:lstStyle/>
          <a:p>
            <a:r>
              <a:rPr lang="en-US" dirty="0"/>
              <a:t>We must become a congregation that measures everything by God’s purpose</a:t>
            </a:r>
          </a:p>
          <a:p>
            <a:r>
              <a:rPr lang="en-US" dirty="0"/>
              <a:t>We must become a congregation that refuses spectator Christianity</a:t>
            </a:r>
          </a:p>
          <a:p>
            <a:r>
              <a:rPr lang="en-US" dirty="0"/>
              <a:t>We must become a congregation that connects every assembly </a:t>
            </a:r>
            <a:r>
              <a:rPr lang="en-US"/>
              <a:t>and </a:t>
            </a:r>
            <a:br>
              <a:rPr lang="en-US"/>
            </a:br>
            <a:r>
              <a:rPr lang="en-US"/>
              <a:t>every </a:t>
            </a:r>
            <a:r>
              <a:rPr lang="en-US" dirty="0"/>
              <a:t>work to God’s purpose</a:t>
            </a:r>
          </a:p>
          <a:p>
            <a:r>
              <a:rPr lang="en-US" dirty="0"/>
              <a:t>We must become a congregation that feels the urgency of our purpose</a:t>
            </a:r>
          </a:p>
          <a:p>
            <a:r>
              <a:rPr lang="en-US" dirty="0"/>
              <a:t>We must become a congregation that refuses to merely maintain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00548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02A137-A6C1-7B32-1D71-348E66E59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74" y="1213066"/>
            <a:ext cx="12099525" cy="308999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Pray every day for this congregation by name</a:t>
            </a:r>
          </a:p>
          <a:p>
            <a:r>
              <a:rPr lang="en-US" dirty="0"/>
              <a:t>Read Acts 2:36-47 and ask, “What needs to be stronger in me?”</a:t>
            </a:r>
          </a:p>
          <a:p>
            <a:r>
              <a:rPr lang="en-US" dirty="0"/>
              <a:t>Speak to one member you do not normally speak to</a:t>
            </a:r>
          </a:p>
          <a:p>
            <a:r>
              <a:rPr lang="en-US" dirty="0"/>
              <a:t>Thank one person who is serving</a:t>
            </a:r>
          </a:p>
          <a:p>
            <a:r>
              <a:rPr lang="en-US" dirty="0"/>
              <a:t>Invite one person to worship or Bible class</a:t>
            </a:r>
          </a:p>
          <a:p>
            <a:r>
              <a:rPr lang="en-US" dirty="0"/>
              <a:t>Ask, “What is one thing I can do to help this church fulfill its purpose?”</a:t>
            </a:r>
          </a:p>
          <a:p>
            <a:r>
              <a:rPr lang="en-US" dirty="0"/>
              <a:t>Come next week ready to keep building</a:t>
            </a:r>
          </a:p>
          <a:p>
            <a:endParaRPr lang="en-US" dirty="0"/>
          </a:p>
        </p:txBody>
      </p:sp>
      <p:pic>
        <p:nvPicPr>
          <p:cNvPr id="7" name="Picture 6" descr="A black background with gold text&#10;&#10;Description automatically generated">
            <a:extLst>
              <a:ext uri="{FF2B5EF4-FFF2-40B4-BE49-F238E27FC236}">
                <a16:creationId xmlns:a16="http://schemas.microsoft.com/office/drawing/2014/main" id="{7E4289B8-030E-324C-C611-0E5CBD29D4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47" b="20129"/>
          <a:stretch/>
        </p:blipFill>
        <p:spPr>
          <a:xfrm>
            <a:off x="1823073" y="4292389"/>
            <a:ext cx="9831043" cy="1124486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A6A2630-EA15-3917-F49F-CEBD86842F21}"/>
              </a:ext>
            </a:extLst>
          </p:cNvPr>
          <p:cNvSpPr txBox="1">
            <a:spLocks/>
          </p:cNvSpPr>
          <p:nvPr/>
        </p:nvSpPr>
        <p:spPr>
          <a:xfrm>
            <a:off x="755865" y="5220290"/>
            <a:ext cx="10674137" cy="170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−"/>
              <a:defRPr sz="24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>
                <a:effectLst/>
              </a:rPr>
              <a:t>Before next Sunday, identify one specific way you will personally help this congregation fulfill God’s purpose, and then do it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1715884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429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2026-07-11T17:14:59Z</dcterms:created>
  <dcterms:modified xsi:type="dcterms:W3CDTF">2026-07-12T12:39:55Z</dcterms:modified>
</cp:coreProperties>
</file>