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CF07-E74B-DC67-35F0-FCB1529CE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E65FF-4BCB-7E52-E486-A021FAB55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DE561-62B7-28C2-CBC3-CE9768F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AD60-B137-2A59-1172-5B71A2F2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9AAAD-8422-99F5-E3EE-86B4B0DB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87889D5F-F9EE-93F9-0342-A76752ED42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7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6B6-6994-8BC7-7601-C51660E2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F543A-8944-93F7-E1D2-A8838B9BA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A9203-55CB-C08E-A31F-9C4897873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FBF23-03B0-EB12-9BE7-A5C2EF22D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D6FD2-9D2D-813F-5284-766B1E37C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2503AD-9209-CA2B-C484-3DF2CC2F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34C3A-7186-CCE5-05C5-016312535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52AD47-571D-3E8B-1411-18C7AC53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B009-64D2-38EB-3FFF-BC9C1EE2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61DEB-E18F-7FD7-FD17-B6576ADC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453E8-4502-37F7-12DA-8A47A5F0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D955D-5089-04C5-6EC1-3805BBCD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38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11392-D915-D0B7-9F7C-44B6D041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24D1B4-1074-9E9E-653E-3F09B5EB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D84DB-EA75-1C01-6747-9DA52502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1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870E-8C1F-77E8-CA6C-D0E422FB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FABD0-75DF-8E8B-5719-70F8058D0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C0683-E766-B834-BED8-1B21B894E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B94E-98B3-5D3D-BC96-102B6FD6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9BBD0-BDA4-B955-8111-FDA86273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251E0-0D46-10FE-4E3E-E0F725DD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4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B97A-8CDC-90AB-89C0-6BE33B7A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5FEA2-B069-7B6A-AB2E-DF877643C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3EDB-11D4-2DF5-F7EB-CA6D1BA39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16899-D30F-0197-579A-57AF7806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D44C6-18C6-8AD7-0FBF-3D53EE9A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7AB0C-FCBE-DE69-BCE5-1578575E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1EC98-844A-85A9-A661-E9D410CE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FCFDF-5535-CD4B-441B-2D8D414B3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67EA6-F0FC-1DFA-352B-C3054AD5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8885E-2242-2AFD-5A89-F03464186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F0276-5F80-44FB-9DD5-AFE61D1F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02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1CCED7-01AD-5F85-1A06-42ACF6269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C8EAB-0801-86C0-0470-63342089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D168B-28D0-9A82-F228-ACB2154E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4C032-6E17-118C-8741-1DAFC48F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C345-8AF8-0CA3-CA5B-6EE36D0F0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7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cat&#10;&#10;Description automatically generated">
            <a:extLst>
              <a:ext uri="{FF2B5EF4-FFF2-40B4-BE49-F238E27FC236}">
                <a16:creationId xmlns:a16="http://schemas.microsoft.com/office/drawing/2014/main" id="{48D46E86-D49C-ABB1-1DDD-3E87B4C1A1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E21B1DDC-1505-950D-B441-2941409AE9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0"/>
          <a:stretch/>
        </p:blipFill>
        <p:spPr>
          <a:xfrm>
            <a:off x="3239" y="6170140"/>
            <a:ext cx="12185522" cy="6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9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t&#10;&#10;Description automatically generated">
            <a:extLst>
              <a:ext uri="{FF2B5EF4-FFF2-40B4-BE49-F238E27FC236}">
                <a16:creationId xmlns:a16="http://schemas.microsoft.com/office/drawing/2014/main" id="{4400443A-7CBE-EDDD-48BA-AE326382A8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2EAAEF7F-C2BF-770B-05C1-A1268D9ADC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0"/>
          <a:stretch/>
        </p:blipFill>
        <p:spPr>
          <a:xfrm>
            <a:off x="3239" y="6170140"/>
            <a:ext cx="12185522" cy="6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at&#10;&#10;Description automatically generated">
            <a:extLst>
              <a:ext uri="{FF2B5EF4-FFF2-40B4-BE49-F238E27FC236}">
                <a16:creationId xmlns:a16="http://schemas.microsoft.com/office/drawing/2014/main" id="{3052E40B-D493-C7D5-869F-00A391F24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EF828F2E-96DC-0B2F-E1F8-416B7E5C8E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0"/>
          <a:stretch/>
        </p:blipFill>
        <p:spPr>
          <a:xfrm>
            <a:off x="3239" y="6170140"/>
            <a:ext cx="12185522" cy="6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t with a blue background&#10;&#10;Description automatically generated">
            <a:extLst>
              <a:ext uri="{FF2B5EF4-FFF2-40B4-BE49-F238E27FC236}">
                <a16:creationId xmlns:a16="http://schemas.microsoft.com/office/drawing/2014/main" id="{2FB12835-8A44-2123-9003-722EBC7AA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6551DB66-498D-BE07-B207-355D5B0600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0"/>
          <a:stretch/>
        </p:blipFill>
        <p:spPr>
          <a:xfrm>
            <a:off x="3239" y="6170140"/>
            <a:ext cx="12185522" cy="6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2E6E76E7-D72F-4B35-AA00-8C9E9DAA7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0"/>
          <a:stretch/>
        </p:blipFill>
        <p:spPr>
          <a:xfrm>
            <a:off x="3239" y="6170140"/>
            <a:ext cx="12185522" cy="6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7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C420EA3A-0E00-3C33-36CB-E742DBF0E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3239" y="4083728"/>
            <a:ext cx="12185522" cy="1393794"/>
          </a:xfrm>
          <a:prstGeom prst="rect">
            <a:avLst/>
          </a:prstGeom>
        </p:spPr>
      </p:pic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9DA6CE6D-B4AD-82C0-87F3-9557093C10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0"/>
          <a:stretch/>
        </p:blipFill>
        <p:spPr>
          <a:xfrm>
            <a:off x="3239" y="6170140"/>
            <a:ext cx="12185522" cy="6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B640-9BC8-C534-BD98-C8806BD7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50C8A-970F-BDF2-39D5-E5BB5697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E2F4-A11D-D038-AE86-539B918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3606D-867C-91C1-52A8-8A5DA027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AAF2-285F-7681-277E-3E143E11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1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518-04EF-347A-6282-D08C86D1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853B0-65FA-86FB-057A-B4009A59F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2F5-D1C7-BB29-EBB0-7BB89F665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09BE1-3007-4D4C-895E-A1C64240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D0866-88A1-BDE4-7CB2-EAF63E51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3EDB-884E-AF17-C3E1-77F5CD54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44D88-475A-3744-048A-B028F685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630C7-0F7F-4923-C15E-A623FFC58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87869-E570-3D38-466A-0ABF21ADC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D450-D8FD-4A8E-A31F-A626389FAC7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E8CF7-FB6A-A7AE-3EE0-FB577D1FC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96BD4-8898-AD7A-4BAC-3810BD0F4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2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8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Devotion is the difference between attending and belonging</a:t>
            </a:r>
          </a:p>
          <a:p>
            <a:r>
              <a:rPr lang="en-US" dirty="0"/>
              <a:t>A congregation cannot be stronger than its devotion</a:t>
            </a:r>
          </a:p>
          <a:p>
            <a:r>
              <a:rPr lang="en-US" dirty="0"/>
              <a:t>The issue is not merely attendance</a:t>
            </a:r>
          </a:p>
          <a:p>
            <a:r>
              <a:rPr lang="en-US" dirty="0"/>
              <a:t>Devotion must be restored before involvement will increase </a:t>
            </a:r>
          </a:p>
        </p:txBody>
      </p:sp>
    </p:spTree>
    <p:extLst>
      <p:ext uri="{BB962C8B-B14F-4D97-AF65-F5344CB8AC3E}">
        <p14:creationId xmlns:p14="http://schemas.microsoft.com/office/powerpoint/2010/main" val="353061291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461111"/>
          </a:xfrm>
        </p:spPr>
        <p:txBody>
          <a:bodyPr>
            <a:normAutofit/>
          </a:bodyPr>
          <a:lstStyle/>
          <a:p>
            <a:r>
              <a:rPr lang="en-US" dirty="0"/>
              <a:t>God seeks true worshipers </a:t>
            </a:r>
            <a:br>
              <a:rPr lang="en-US" dirty="0"/>
            </a:br>
            <a:r>
              <a:rPr lang="en-US" dirty="0"/>
              <a:t>(John 4:23-24; 17:17; Matt. 15:8-9; Acts 2:42; 20:7; Eph. 5:19; Col. 3:16)</a:t>
            </a:r>
          </a:p>
          <a:p>
            <a:pPr lvl="1"/>
            <a:r>
              <a:rPr lang="en-US" dirty="0"/>
              <a:t>Worship is not about what pleases me but about what pleases God</a:t>
            </a:r>
          </a:p>
          <a:p>
            <a:pPr lvl="1"/>
            <a:r>
              <a:rPr lang="en-US" dirty="0"/>
              <a:t>Worship is not merely about being here but about my whole heart being here/engaged</a:t>
            </a:r>
          </a:p>
          <a:p>
            <a:r>
              <a:rPr lang="en-US" dirty="0"/>
              <a:t>God commands His people to assemble (Heb. 10:24-25)</a:t>
            </a:r>
          </a:p>
          <a:p>
            <a:pPr lvl="1"/>
            <a:r>
              <a:rPr lang="en-US" dirty="0"/>
              <a:t>The assembly is not merely something I attend for myself but because others need me</a:t>
            </a:r>
          </a:p>
          <a:p>
            <a:pPr lvl="1"/>
            <a:r>
              <a:rPr lang="en-US" dirty="0"/>
              <a:t>The assembly is not only about what I receive but also about what I give</a:t>
            </a:r>
          </a:p>
          <a:p>
            <a:r>
              <a:rPr lang="en-US" dirty="0"/>
              <a:t>God’s people need steady devotion to the Word (Acts 2:42)</a:t>
            </a:r>
          </a:p>
          <a:p>
            <a:pPr lvl="1"/>
            <a:r>
              <a:rPr lang="en-US" dirty="0"/>
              <a:t>A great church must be full of Christians who want to know the Word of God </a:t>
            </a:r>
            <a:br>
              <a:rPr lang="en-US" dirty="0"/>
            </a:br>
            <a:r>
              <a:rPr lang="en-US" dirty="0"/>
              <a:t>(Psa. 1:1-3; 119:105; Acts 20:32; Rom. 10:17; 1 Pet. 2:2; 2 Tim. 3:16-17; Matt. 28:20a)</a:t>
            </a:r>
          </a:p>
          <a:p>
            <a:pPr lvl="1"/>
            <a:r>
              <a:rPr lang="en-US" dirty="0"/>
              <a:t>A Christian/congregation cannot neglect Bible study and remain spiritually healthy</a:t>
            </a:r>
          </a:p>
        </p:txBody>
      </p:sp>
    </p:spTree>
    <p:extLst>
      <p:ext uri="{BB962C8B-B14F-4D97-AF65-F5344CB8AC3E}">
        <p14:creationId xmlns:p14="http://schemas.microsoft.com/office/powerpoint/2010/main" val="362728712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461111"/>
          </a:xfrm>
        </p:spPr>
        <p:txBody>
          <a:bodyPr>
            <a:normAutofit/>
          </a:bodyPr>
          <a:lstStyle/>
          <a:p>
            <a:r>
              <a:rPr lang="en-US" dirty="0"/>
              <a:t>God calls His people to worship with reverence and joy (Heb. 12:28-29)</a:t>
            </a:r>
          </a:p>
          <a:p>
            <a:pPr lvl="1"/>
            <a:r>
              <a:rPr lang="en-US" dirty="0"/>
              <a:t>Reverence matters, but reverence is not gloom (Psa. 122:1; Acts 2:46-47; Phil. 4:4)</a:t>
            </a:r>
          </a:p>
          <a:p>
            <a:pPr lvl="1"/>
            <a:r>
              <a:rPr lang="en-US" dirty="0"/>
              <a:t>Our worship should not feel dead, because our Savior is alive</a:t>
            </a:r>
          </a:p>
          <a:p>
            <a:r>
              <a:rPr lang="en-US" dirty="0"/>
              <a:t>God uses the assemblies to shape the next generation </a:t>
            </a:r>
            <a:br>
              <a:rPr lang="en-US" dirty="0"/>
            </a:br>
            <a:r>
              <a:rPr lang="en-US" dirty="0"/>
              <a:t>(Deut. 6:4-9; Eph. 6:4; 2 Tim. 1:5; 3:14-15)</a:t>
            </a:r>
          </a:p>
          <a:p>
            <a:pPr lvl="1"/>
            <a:r>
              <a:rPr lang="en-US" dirty="0"/>
              <a:t>Our children learn not only from what we say; they learn from what we prioritize</a:t>
            </a:r>
          </a:p>
          <a:p>
            <a:pPr lvl="1"/>
            <a:r>
              <a:rPr lang="en-US" dirty="0"/>
              <a:t>Our children and grandchildren will not accidentally learn devotion</a:t>
            </a:r>
          </a:p>
          <a:p>
            <a:r>
              <a:rPr lang="en-US" dirty="0"/>
              <a:t>God blesses steadfastness (1 Cor. 15:58)</a:t>
            </a:r>
          </a:p>
          <a:p>
            <a:pPr lvl="1"/>
            <a:r>
              <a:rPr lang="en-US" dirty="0"/>
              <a:t>A great congregation is not built by bursts of short-term interest</a:t>
            </a:r>
          </a:p>
          <a:p>
            <a:pPr lvl="1"/>
            <a:r>
              <a:rPr lang="en-US" dirty="0"/>
              <a:t>It is built by Christians who keep showing up, keep worshiping, keep studying, keep growing, keep encouraging and keep serving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2908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EARLY CHURCH SHOWS GREAT DEVOTION IN ACTION (ACTS 2:41-47)</a:t>
            </a:r>
          </a:p>
          <a:p>
            <a:r>
              <a:rPr lang="en-US" dirty="0"/>
              <a:t>They gladly received the Word (Acts 2:41)</a:t>
            </a:r>
          </a:p>
          <a:p>
            <a:r>
              <a:rPr lang="en-US" dirty="0"/>
              <a:t>They were baptized and added (Acts 2:41, 47)</a:t>
            </a:r>
          </a:p>
          <a:p>
            <a:r>
              <a:rPr lang="en-US" dirty="0"/>
              <a:t>They continued steadfastly in teaching (Acts 2:42)</a:t>
            </a:r>
          </a:p>
          <a:p>
            <a:r>
              <a:rPr lang="en-US" dirty="0"/>
              <a:t>They continued steadfastly in fellowship (Acts 2:42)</a:t>
            </a:r>
          </a:p>
          <a:p>
            <a:r>
              <a:rPr lang="en-US" dirty="0"/>
              <a:t>They continued steadfastly in the breaking of bread (Acts 2:42; Acts 20:7)</a:t>
            </a:r>
          </a:p>
          <a:p>
            <a:r>
              <a:rPr lang="en-US" dirty="0"/>
              <a:t>They continued steadfastly in prayers (Acts 2:42)</a:t>
            </a:r>
          </a:p>
          <a:p>
            <a:r>
              <a:rPr lang="en-US" dirty="0"/>
              <a:t>They praised God with gladness (Acts 2:46-47)</a:t>
            </a:r>
          </a:p>
          <a:p>
            <a:r>
              <a:rPr lang="en-US" dirty="0"/>
              <a:t>The Lord used their devotion (Acts 2:47)</a:t>
            </a:r>
          </a:p>
        </p:txBody>
      </p:sp>
    </p:spTree>
    <p:extLst>
      <p:ext uri="{BB962C8B-B14F-4D97-AF65-F5344CB8AC3E}">
        <p14:creationId xmlns:p14="http://schemas.microsoft.com/office/powerpoint/2010/main" val="2872873047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1929197" cy="5178855"/>
          </a:xfrm>
        </p:spPr>
        <p:txBody>
          <a:bodyPr>
            <a:normAutofit/>
          </a:bodyPr>
          <a:lstStyle/>
          <a:p>
            <a:r>
              <a:rPr lang="en-US" dirty="0"/>
              <a:t>We need to build a culture where worship is treated as central, not optional</a:t>
            </a:r>
          </a:p>
          <a:p>
            <a:pPr lvl="1"/>
            <a:r>
              <a:rPr lang="en-US" dirty="0"/>
              <a:t>Worship is not competing with everything else on equal terms</a:t>
            </a:r>
          </a:p>
          <a:p>
            <a:r>
              <a:rPr lang="en-US" dirty="0"/>
              <a:t>We need to build a culture where Bible study is valued by every generation</a:t>
            </a:r>
          </a:p>
          <a:p>
            <a:pPr lvl="1"/>
            <a:r>
              <a:rPr lang="en-US" dirty="0"/>
              <a:t>Bible class is part of a congregation saying, “The Word of God matters here”</a:t>
            </a:r>
          </a:p>
          <a:p>
            <a:r>
              <a:rPr lang="en-US" dirty="0"/>
              <a:t>We need to build a culture where presence is understood as ministry</a:t>
            </a:r>
          </a:p>
          <a:p>
            <a:pPr lvl="1"/>
            <a:r>
              <a:rPr lang="en-US" dirty="0"/>
              <a:t>When I am present, I am encouraging others to know that the Lord matters</a:t>
            </a:r>
          </a:p>
          <a:p>
            <a:pPr lvl="1"/>
            <a:r>
              <a:rPr lang="en-US" dirty="0"/>
              <a:t>When I am absent unnecessarily, I affect more than myself</a:t>
            </a:r>
          </a:p>
          <a:p>
            <a:r>
              <a:rPr lang="en-US" dirty="0"/>
              <a:t>We need to build a culture where worship is reverent, joyful and engaged</a:t>
            </a:r>
          </a:p>
          <a:p>
            <a:pPr lvl="1"/>
            <a:r>
              <a:rPr lang="en-US" dirty="0"/>
              <a:t>God deserves worship that is both Scriptural and sincere, both reverent and joyful</a:t>
            </a:r>
          </a:p>
        </p:txBody>
      </p:sp>
    </p:spTree>
    <p:extLst>
      <p:ext uri="{BB962C8B-B14F-4D97-AF65-F5344CB8AC3E}">
        <p14:creationId xmlns:p14="http://schemas.microsoft.com/office/powerpoint/2010/main" val="116300548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30899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Prepare for worship before Sunday morning</a:t>
            </a:r>
          </a:p>
          <a:p>
            <a:r>
              <a:rPr lang="en-US" dirty="0"/>
              <a:t>Arrive early enough to encourage someone</a:t>
            </a:r>
          </a:p>
          <a:p>
            <a:r>
              <a:rPr lang="en-US" dirty="0"/>
              <a:t>Participate fully in worship, refusing to be </a:t>
            </a:r>
            <a:r>
              <a:rPr lang="en-US"/>
              <a:t>a spectator</a:t>
            </a:r>
            <a:endParaRPr lang="en-US" dirty="0"/>
          </a:p>
          <a:p>
            <a:r>
              <a:rPr lang="en-US" dirty="0"/>
              <a:t>Attend Bible class with the heart of a student</a:t>
            </a:r>
          </a:p>
          <a:p>
            <a:r>
              <a:rPr lang="en-US" dirty="0"/>
              <a:t>Help your children or grandchildren see the priority</a:t>
            </a:r>
          </a:p>
          <a:p>
            <a:r>
              <a:rPr lang="en-US" dirty="0"/>
              <a:t>Invite someone to sit with you</a:t>
            </a:r>
          </a:p>
          <a:p>
            <a:r>
              <a:rPr lang="en-US" dirty="0"/>
              <a:t>Remove one obstacle that has been weakening your attendance or attention</a:t>
            </a:r>
          </a:p>
        </p:txBody>
      </p:sp>
      <p:pic>
        <p:nvPicPr>
          <p:cNvPr id="7" name="Picture 6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E4289B8-030E-324C-C611-0E5CBD29D4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1823073" y="4292389"/>
            <a:ext cx="9831043" cy="1124486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A6A2630-EA15-3917-F49F-CEBD86842F21}"/>
              </a:ext>
            </a:extLst>
          </p:cNvPr>
          <p:cNvSpPr txBox="1">
            <a:spLocks/>
          </p:cNvSpPr>
          <p:nvPr/>
        </p:nvSpPr>
        <p:spPr>
          <a:xfrm>
            <a:off x="755865" y="5220290"/>
            <a:ext cx="10674137" cy="1700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>
                <a:effectLst/>
              </a:rPr>
              <a:t>Before next Sunday, make one specific change</a:t>
            </a:r>
            <a:br>
              <a:rPr lang="en-US" i="1" dirty="0">
                <a:effectLst/>
              </a:rPr>
            </a:br>
            <a:r>
              <a:rPr lang="en-US" i="1" dirty="0">
                <a:effectLst/>
              </a:rPr>
              <a:t>that shows worship and Bible study have first place in your life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17158846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629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3</cp:revision>
  <dcterms:created xsi:type="dcterms:W3CDTF">2026-07-11T17:14:59Z</dcterms:created>
  <dcterms:modified xsi:type="dcterms:W3CDTF">2026-07-19T12:34:41Z</dcterms:modified>
</cp:coreProperties>
</file>