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67" r:id="rId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7EC4"/>
    <a:srgbClr val="06396B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4E3F0523-3193-6570-C984-4A0A7C44D1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02724"/>
            <a:ext cx="11849147" cy="565527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346A72A1-D695-78CA-3BCF-E329F57119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02724"/>
            <a:ext cx="11849147" cy="565527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334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white robe&#10;&#10;Description automatically generated">
            <a:extLst>
              <a:ext uri="{FF2B5EF4-FFF2-40B4-BE49-F238E27FC236}">
                <a16:creationId xmlns:a16="http://schemas.microsoft.com/office/drawing/2014/main" id="{16F49B17-5065-012F-AC75-05A62AD8C2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02724"/>
            <a:ext cx="11849147" cy="565527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322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robe&#10;&#10;Description automatically generated">
            <a:extLst>
              <a:ext uri="{FF2B5EF4-FFF2-40B4-BE49-F238E27FC236}">
                <a16:creationId xmlns:a16="http://schemas.microsoft.com/office/drawing/2014/main" id="{39ED2F4C-77B6-4A45-55B4-AC01A04629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2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robe&#10;&#10;Description automatically generated">
            <a:extLst>
              <a:ext uri="{FF2B5EF4-FFF2-40B4-BE49-F238E27FC236}">
                <a16:creationId xmlns:a16="http://schemas.microsoft.com/office/drawing/2014/main" id="{1849E3DD-8C15-EB16-0BBC-A05457FC14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27437"/>
            <a:ext cx="11849147" cy="5630561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3" r:id="rId3"/>
    <p:sldLayoutId id="2147483674" r:id="rId4"/>
    <p:sldLayoutId id="2147483675" r:id="rId5"/>
    <p:sldLayoutId id="2147483672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E119F15-9324-1C52-E61C-01F5154AA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4"/>
          <a:stretch/>
        </p:blipFill>
        <p:spPr>
          <a:xfrm>
            <a:off x="504" y="284"/>
            <a:ext cx="12190992" cy="4422088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BA110F8-59CC-FFCA-F083-7DA17F7B1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61535"/>
            <a:ext cx="11955164" cy="5696463"/>
          </a:xfrm>
        </p:spPr>
        <p:txBody>
          <a:bodyPr>
            <a:normAutofit/>
          </a:bodyPr>
          <a:lstStyle/>
          <a:p>
            <a:r>
              <a:rPr lang="en-US" dirty="0"/>
              <a:t>HIS HOUR HAD COME</a:t>
            </a:r>
          </a:p>
          <a:p>
            <a:pPr lvl="1"/>
            <a:r>
              <a:rPr lang="en-US" dirty="0"/>
              <a:t>Jesus had been saying that His “hour” had not yet come (2:4; 7:6, 30; 8:20)</a:t>
            </a:r>
          </a:p>
          <a:p>
            <a:pPr lvl="1"/>
            <a:r>
              <a:rPr lang="en-US" dirty="0"/>
              <a:t>The hour for Him to be crucified had come (12:32; cf. 3:14-15; 8:28-29)</a:t>
            </a:r>
          </a:p>
          <a:p>
            <a:pPr lvl="1"/>
            <a:r>
              <a:rPr lang="en-US" dirty="0"/>
              <a:t>The hour for Him to be glorified had come (12:23; cf. John 13:31-32; 17:1)</a:t>
            </a:r>
          </a:p>
          <a:p>
            <a:pPr lvl="1"/>
            <a:r>
              <a:rPr lang="en-US" dirty="0"/>
              <a:t>The hour for Him to fulfill His purpose had come (12:24, 27-28; cf. Mark 10:45; Heb. 2:9-10)</a:t>
            </a:r>
          </a:p>
          <a:p>
            <a:r>
              <a:rPr lang="en-US" sz="3100" dirty="0"/>
              <a:t>THE HOUR OF HIS CRUCIFIXION WOULD ACCOMPLISH THREE THINGS</a:t>
            </a:r>
          </a:p>
          <a:p>
            <a:pPr lvl="1"/>
            <a:r>
              <a:rPr lang="en-US" dirty="0"/>
              <a:t>Bring judgment upon the sin of the world (12:31a; cf. 3:19; Rom. 8:3)</a:t>
            </a:r>
          </a:p>
          <a:p>
            <a:pPr lvl="1"/>
            <a:r>
              <a:rPr lang="en-US" dirty="0"/>
              <a:t>Destroy the power of the devil (12:31b; cf. Gen. 3:15; 1 John 3:8; Heb. 2:14-15)</a:t>
            </a:r>
          </a:p>
          <a:p>
            <a:pPr lvl="1"/>
            <a:r>
              <a:rPr lang="en-US" dirty="0"/>
              <a:t>Draw people of every nation to Himself and salvation (12:32b; cf. Eph. 2:13-18; Tit. 2:11; Heb. 2:9; Acts 10:34-35)</a:t>
            </a:r>
          </a:p>
        </p:txBody>
      </p:sp>
    </p:spTree>
    <p:extLst>
      <p:ext uri="{BB962C8B-B14F-4D97-AF65-F5344CB8AC3E}">
        <p14:creationId xmlns:p14="http://schemas.microsoft.com/office/powerpoint/2010/main" val="30054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202724"/>
            <a:ext cx="11955164" cy="5655274"/>
          </a:xfrm>
        </p:spPr>
        <p:txBody>
          <a:bodyPr>
            <a:normAutofit/>
          </a:bodyPr>
          <a:lstStyle/>
          <a:p>
            <a:r>
              <a:rPr lang="en-US" dirty="0"/>
              <a:t>JESUS IS “THE TRUE LIGHT” OF TRUTH</a:t>
            </a:r>
          </a:p>
          <a:p>
            <a:pPr lvl="1"/>
            <a:r>
              <a:rPr lang="en-US" dirty="0"/>
              <a:t>He came to “give light to every man” (John 1:9)</a:t>
            </a:r>
          </a:p>
          <a:p>
            <a:pPr lvl="1"/>
            <a:r>
              <a:rPr lang="en-US" dirty="0"/>
              <a:t>He came to show the way to salvation (John 8:12; cf. John 14:6; Acts 4:12)</a:t>
            </a:r>
          </a:p>
          <a:p>
            <a:pPr lvl="1"/>
            <a:r>
              <a:rPr lang="en-US" dirty="0"/>
              <a:t>He came only for a short time (John 12:35-36; 7:33; 9:4-5)</a:t>
            </a:r>
          </a:p>
          <a:p>
            <a:pPr lvl="1"/>
            <a:r>
              <a:rPr lang="en-US" dirty="0"/>
              <a:t>He came to lead men out of darkness (John 12:35, 46; cf. Col. 1:13)</a:t>
            </a:r>
          </a:p>
          <a:p>
            <a:r>
              <a:rPr lang="en-US" dirty="0"/>
              <a:t>THE LIGHT OF HIS TRUTH DEMANDS THREE THINGS</a:t>
            </a:r>
          </a:p>
          <a:p>
            <a:pPr lvl="1"/>
            <a:r>
              <a:rPr lang="en-US" dirty="0"/>
              <a:t>Value eternal life above life in this world (12:25; </a:t>
            </a:r>
            <a:r>
              <a:rPr lang="en-US" sz="2700" dirty="0"/>
              <a:t>cf. Mt. 10:37-39; Col. 3:1-4)</a:t>
            </a:r>
          </a:p>
          <a:p>
            <a:pPr lvl="1"/>
            <a:r>
              <a:rPr lang="en-US" dirty="0"/>
              <a:t>Continually obey and serve the Lord through trials (12:26; cf. Luke 9:23)</a:t>
            </a:r>
          </a:p>
          <a:p>
            <a:pPr lvl="1"/>
            <a:r>
              <a:rPr lang="en-US" dirty="0"/>
              <a:t>Continually and confidently walk in His truth (12:35-36; cf. Eph. 5:8-11)</a:t>
            </a:r>
          </a:p>
        </p:txBody>
      </p:sp>
    </p:spTree>
    <p:extLst>
      <p:ext uri="{BB962C8B-B14F-4D97-AF65-F5344CB8AC3E}">
        <p14:creationId xmlns:p14="http://schemas.microsoft.com/office/powerpoint/2010/main" val="27116318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JESUS HAS FULL AND FINAL AUTHORITY</a:t>
            </a:r>
          </a:p>
          <a:p>
            <a:pPr lvl="1"/>
            <a:r>
              <a:rPr lang="en-US" dirty="0"/>
              <a:t>Jesus reveals the Father and speaks with His full authority </a:t>
            </a:r>
            <a:br>
              <a:rPr lang="en-US" dirty="0"/>
            </a:br>
            <a:r>
              <a:rPr lang="en-US" dirty="0"/>
              <a:t>(12:44-45, 49-50; cf. John 1:1; 5:17-19; 10:30; Col. 2:9; Matt. 28:18; Eph. 1:22-23)</a:t>
            </a:r>
          </a:p>
          <a:p>
            <a:pPr lvl="1"/>
            <a:r>
              <a:rPr lang="en-US" dirty="0"/>
              <a:t>Jesus came first to save rather than condemn (12:47; cf. John 3:16-18; 2 Pet. 3:9)</a:t>
            </a:r>
          </a:p>
          <a:p>
            <a:pPr lvl="1"/>
            <a:r>
              <a:rPr lang="en-US" dirty="0"/>
              <a:t>Jesus will judge all mankind in the last day </a:t>
            </a:r>
            <a:br>
              <a:rPr lang="en-US" dirty="0"/>
            </a:br>
            <a:r>
              <a:rPr lang="en-US" dirty="0"/>
              <a:t>(12:48; cf. John 9:39; 5:22, 27; Acts 17:30-31; 2 Cor. 5:10; Matt. 25:31-32)</a:t>
            </a:r>
          </a:p>
          <a:p>
            <a:pPr lvl="1"/>
            <a:r>
              <a:rPr lang="en-US" dirty="0"/>
              <a:t>The revealed Word will be the standard of judgment </a:t>
            </a:r>
            <a:br>
              <a:rPr lang="en-US" dirty="0"/>
            </a:br>
            <a:r>
              <a:rPr lang="en-US" dirty="0"/>
              <a:t>(12:48-50; cf. Matt. 7:21-23; Rom. 2:16; Rev. 20:12)</a:t>
            </a:r>
          </a:p>
          <a:p>
            <a:r>
              <a:rPr lang="en-US" dirty="0"/>
              <a:t>PREPARATION FOR JUDGMENT CALLS FOR THREE THINGS</a:t>
            </a:r>
          </a:p>
          <a:p>
            <a:pPr lvl="1"/>
            <a:r>
              <a:rPr lang="en-US" dirty="0"/>
              <a:t>Love the approval of God more than the approval of men </a:t>
            </a:r>
            <a:br>
              <a:rPr lang="en-US" dirty="0"/>
            </a:br>
            <a:r>
              <a:rPr lang="en-US" dirty="0"/>
              <a:t>(12:42-43; cf. John 5:44; Gal. 1:10; 1 Thess. 2:4)</a:t>
            </a:r>
          </a:p>
          <a:p>
            <a:pPr lvl="1"/>
            <a:r>
              <a:rPr lang="en-US" dirty="0"/>
              <a:t>Receive, respect and obey the all-authoritative Word of Christ </a:t>
            </a:r>
            <a:br>
              <a:rPr lang="en-US" dirty="0"/>
            </a:br>
            <a:r>
              <a:rPr lang="en-US" dirty="0"/>
              <a:t>(12:48; cf. 1 Thess. 2:13; Jas. 1:21-25; 1 Cor. 1:10; 4:6; Rev. 22:18-19)</a:t>
            </a:r>
          </a:p>
          <a:p>
            <a:pPr lvl="1"/>
            <a:r>
              <a:rPr lang="en-US" dirty="0"/>
              <a:t>Speak only what God has revealed in His Word </a:t>
            </a:r>
            <a:br>
              <a:rPr lang="en-US" dirty="0"/>
            </a:br>
            <a:r>
              <a:rPr lang="en-US" dirty="0"/>
              <a:t>(12:49-50; cf. 1 Pet. 4:11; Ezek. 3:26-27; 2 Tim. 1:13; 4:2)</a:t>
            </a:r>
          </a:p>
        </p:txBody>
      </p:sp>
    </p:spTree>
    <p:extLst>
      <p:ext uri="{BB962C8B-B14F-4D97-AF65-F5344CB8AC3E}">
        <p14:creationId xmlns:p14="http://schemas.microsoft.com/office/powerpoint/2010/main" val="40258766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8DD1B8E-CB12-C5EB-5225-2AA21BFB1F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9" b="30423"/>
          <a:stretch/>
        </p:blipFill>
        <p:spPr>
          <a:xfrm>
            <a:off x="504" y="2942706"/>
            <a:ext cx="12190992" cy="1828800"/>
          </a:xfrm>
          <a:prstGeom prst="rect">
            <a:avLst/>
          </a:prstGeom>
        </p:spPr>
      </p:pic>
      <p:pic>
        <p:nvPicPr>
          <p:cNvPr id="8" name="Picture 7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0BAF4824-CD70-0CE8-49C6-43FB958D4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77"/>
          <a:stretch/>
        </p:blipFill>
        <p:spPr>
          <a:xfrm>
            <a:off x="504" y="4771506"/>
            <a:ext cx="12190992" cy="2086210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D3EFD5C-CF51-7831-58D9-923656569F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5" b="57091"/>
          <a:stretch/>
        </p:blipFill>
        <p:spPr>
          <a:xfrm>
            <a:off x="504" y="1288473"/>
            <a:ext cx="12190992" cy="16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829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Jesus is the Son of God – John 3:16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Luke 13:3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baptized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Live faithfully to Him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1950898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5389</TotalTime>
  <Words>607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27</cp:revision>
  <cp:lastPrinted>2025-04-13T18:24:42Z</cp:lastPrinted>
  <dcterms:created xsi:type="dcterms:W3CDTF">2024-12-31T23:52:29Z</dcterms:created>
  <dcterms:modified xsi:type="dcterms:W3CDTF">2026-07-26T12:28:37Z</dcterms:modified>
</cp:coreProperties>
</file>