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3" r:id="rId7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2F25"/>
    <a:srgbClr val="B4762B"/>
    <a:srgbClr val="073363"/>
    <a:srgbClr val="08275A"/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-up of a water spouting out of a metal pipe&#10;&#10;Description automatically generated">
            <a:extLst>
              <a:ext uri="{FF2B5EF4-FFF2-40B4-BE49-F238E27FC236}">
                <a16:creationId xmlns:a16="http://schemas.microsoft.com/office/drawing/2014/main" id="{9958166B-2FB4-822C-2C7C-638F82F0E3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person's hand&#10;&#10;Description automatically generated">
            <a:extLst>
              <a:ext uri="{FF2B5EF4-FFF2-40B4-BE49-F238E27FC236}">
                <a16:creationId xmlns:a16="http://schemas.microsoft.com/office/drawing/2014/main" id="{83D1FEE2-823E-4F76-85E7-75FB4E8ACA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3048000"/>
            <a:ext cx="11849147" cy="3809997"/>
          </a:xfrm>
        </p:spPr>
        <p:txBody>
          <a:bodyPr>
            <a:normAutofit/>
          </a:bodyPr>
          <a:lstStyle>
            <a:lvl1pPr marL="230188" indent="-230188"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68325" indent="-230188">
              <a:buFont typeface="Calibri" panose="020F0502020204030204" pitchFamily="34" charset="0"/>
              <a:buChar char="−"/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9418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pouring water out of a pipe&#10;&#10;Description automatically generated">
            <a:extLst>
              <a:ext uri="{FF2B5EF4-FFF2-40B4-BE49-F238E27FC236}">
                <a16:creationId xmlns:a16="http://schemas.microsoft.com/office/drawing/2014/main" id="{354C91FE-8F43-175B-E06E-8EC49DC20E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3044952"/>
            <a:ext cx="11849147" cy="3813048"/>
          </a:xfrm>
        </p:spPr>
        <p:txBody>
          <a:bodyPr>
            <a:normAutofit/>
          </a:bodyPr>
          <a:lstStyle>
            <a:lvl1pPr marL="230188" indent="-230188"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68325" indent="-230188">
              <a:buFont typeface="Calibri" panose="020F0502020204030204" pitchFamily="34" charset="0"/>
              <a:buChar char="−"/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7977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person pouring water&#10;&#10;Description automatically generated">
            <a:extLst>
              <a:ext uri="{FF2B5EF4-FFF2-40B4-BE49-F238E27FC236}">
                <a16:creationId xmlns:a16="http://schemas.microsoft.com/office/drawing/2014/main" id="{1D3394B8-3FED-6F86-5561-FA40D40628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3826565"/>
            <a:ext cx="11849147" cy="3031432"/>
          </a:xfrm>
        </p:spPr>
        <p:txBody>
          <a:bodyPr>
            <a:normAutofit/>
          </a:bodyPr>
          <a:lstStyle>
            <a:lvl1pPr marL="230188" indent="-230188"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68325" indent="-230188">
              <a:buFont typeface="Calibri" panose="020F0502020204030204" pitchFamily="34" charset="0"/>
              <a:buChar char="−"/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3995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pipe&#10;&#10;Description automatically generated">
            <a:extLst>
              <a:ext uri="{FF2B5EF4-FFF2-40B4-BE49-F238E27FC236}">
                <a16:creationId xmlns:a16="http://schemas.microsoft.com/office/drawing/2014/main" id="{8DB61EA0-B432-BC4C-4C7E-16183E5F08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2323070"/>
            <a:ext cx="11849147" cy="4534928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798513" indent="-344488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2421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pipe&#10;&#10;Description automatically generated">
            <a:extLst>
              <a:ext uri="{FF2B5EF4-FFF2-40B4-BE49-F238E27FC236}">
                <a16:creationId xmlns:a16="http://schemas.microsoft.com/office/drawing/2014/main" id="{7603AF99-D8C2-F122-2471-5E1AFA55F8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2323070"/>
            <a:ext cx="11849147" cy="4534928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798513" indent="-344488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918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9" r:id="rId3"/>
    <p:sldLayoutId id="2147483670" r:id="rId4"/>
    <p:sldLayoutId id="2147483671" r:id="rId5"/>
    <p:sldLayoutId id="2147483668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FFAF80-866C-08C9-922A-7D577E3F46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74"/>
          <a:stretch/>
        </p:blipFill>
        <p:spPr>
          <a:xfrm>
            <a:off x="504" y="284"/>
            <a:ext cx="12190992" cy="4555092"/>
          </a:xfrm>
          <a:prstGeom prst="rect">
            <a:avLst/>
          </a:prstGeom>
        </p:spPr>
      </p:pic>
      <p:pic>
        <p:nvPicPr>
          <p:cNvPr id="6" name="Picture 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DBC1C0C-13D9-830A-6C8C-7BC0488FF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A0092579-64DC-0806-6D9D-CD3FABA32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84BBF-59BF-31F1-B636-78CA6AE5E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God is more pleased with a sinner who repents than with a religious person who only professes</a:t>
            </a:r>
          </a:p>
          <a:p>
            <a:r>
              <a:rPr lang="en-US" dirty="0"/>
              <a:t>Regret is not enough unless it changes our direction (2 Cor. 7:10)</a:t>
            </a:r>
          </a:p>
          <a:p>
            <a:r>
              <a:rPr lang="en-US" dirty="0"/>
              <a:t>Calling Jesus “Lord” is not the same as doing His will (Luke 6:46; Matt. 7:21)</a:t>
            </a:r>
          </a:p>
          <a:p>
            <a:r>
              <a:rPr lang="en-US" dirty="0"/>
              <a:t>What we have been does not have to determine what we become</a:t>
            </a:r>
          </a:p>
        </p:txBody>
      </p:sp>
    </p:spTree>
    <p:extLst>
      <p:ext uri="{BB962C8B-B14F-4D97-AF65-F5344CB8AC3E}">
        <p14:creationId xmlns:p14="http://schemas.microsoft.com/office/powerpoint/2010/main" val="41180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649A5E2-0FD5-03FD-8842-531CF1F785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84BBF-59BF-31F1-B636-78CA6AE5E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Rejecting God’s Son did not/does not defeat God’s purpose (21:41-43)</a:t>
            </a:r>
          </a:p>
          <a:p>
            <a:r>
              <a:rPr lang="en-US" dirty="0"/>
              <a:t>Spiritual privileges create responsibility, not immunity</a:t>
            </a:r>
          </a:p>
          <a:p>
            <a:r>
              <a:rPr lang="en-US" dirty="0"/>
              <a:t>We are stewards, not owners</a:t>
            </a:r>
          </a:p>
          <a:p>
            <a:r>
              <a:rPr lang="en-US" dirty="0"/>
              <a:t>God’s patience must not be mistaken for permission</a:t>
            </a:r>
          </a:p>
          <a:p>
            <a:r>
              <a:rPr lang="en-US" dirty="0"/>
              <a:t>We cannot honor the Father while rejecting the Son</a:t>
            </a:r>
          </a:p>
          <a:p>
            <a:r>
              <a:rPr lang="en-US" dirty="0"/>
              <a:t>Christ will either be:</a:t>
            </a:r>
            <a:br>
              <a:rPr lang="en-US" dirty="0"/>
            </a:br>
            <a:r>
              <a:rPr lang="en-US" dirty="0"/>
              <a:t>the cornerstone upon Whom we build or the stone over Whom we fall</a:t>
            </a:r>
          </a:p>
        </p:txBody>
      </p:sp>
    </p:spTree>
    <p:extLst>
      <p:ext uri="{BB962C8B-B14F-4D97-AF65-F5344CB8AC3E}">
        <p14:creationId xmlns:p14="http://schemas.microsoft.com/office/powerpoint/2010/main" val="22113824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6CBFB218-61F1-05BE-E729-81B83FF9D3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84BBF-59BF-31F1-B636-78CA6AE5E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can reject God through rebellion or distraction</a:t>
            </a:r>
          </a:p>
          <a:p>
            <a:r>
              <a:rPr lang="en-US" dirty="0"/>
              <a:t>Being near the feast is not the same as being ready for the feast</a:t>
            </a:r>
          </a:p>
          <a:p>
            <a:r>
              <a:rPr lang="en-US" dirty="0"/>
              <a:t>We must personally “put on Christ” (Gal. 3:26-27)</a:t>
            </a:r>
          </a:p>
          <a:p>
            <a:r>
              <a:rPr lang="en-US" dirty="0"/>
              <a:t>We must continue to “put on the Lord” in faithful living (Rom. 13:14)</a:t>
            </a:r>
          </a:p>
          <a:p>
            <a:r>
              <a:rPr lang="en-US" dirty="0"/>
              <a:t>The gospel call is universal, but our response is individual</a:t>
            </a:r>
          </a:p>
        </p:txBody>
      </p:sp>
    </p:spTree>
    <p:extLst>
      <p:ext uri="{BB962C8B-B14F-4D97-AF65-F5344CB8AC3E}">
        <p14:creationId xmlns:p14="http://schemas.microsoft.com/office/powerpoint/2010/main" val="40309270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84BBF-59BF-31F1-B636-78CA6AE5E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3400" dirty="0"/>
              <a:t>Will I obey the Father’s command?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3400" dirty="0"/>
              <a:t>Will I honor the Father’s Son and bear fruit for Him?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3400" dirty="0"/>
              <a:t>Will I accept the King’s invitation and prepare to meet Him?</a:t>
            </a:r>
          </a:p>
        </p:txBody>
      </p:sp>
    </p:spTree>
    <p:extLst>
      <p:ext uri="{BB962C8B-B14F-4D97-AF65-F5344CB8AC3E}">
        <p14:creationId xmlns:p14="http://schemas.microsoft.com/office/powerpoint/2010/main" val="14411745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947529-BABC-F5EC-C68F-6B7DE91B6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Believe Jesus is the Son of God – Hebrews 11:6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Repent of your sins and turn toward God – 2 Peter 3:9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Confess your faith in Jesus Christ – Romans 10:9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Be baptized into Christ – Galatians 3:27</a:t>
            </a:r>
          </a:p>
          <a:p>
            <a:pPr lvl="1">
              <a:lnSpc>
                <a:spcPct val="100000"/>
              </a:lnSpc>
            </a:pPr>
            <a:r>
              <a:rPr lang="en-US" sz="3200" dirty="0"/>
              <a:t>God will forgive all of your sins – Acts 2:38</a:t>
            </a:r>
          </a:p>
          <a:p>
            <a:pPr lvl="1">
              <a:lnSpc>
                <a:spcPct val="100000"/>
              </a:lnSpc>
            </a:pPr>
            <a:r>
              <a:rPr lang="en-US" sz="3200" dirty="0"/>
              <a:t>God will add you to His church – Acts 2:47</a:t>
            </a:r>
          </a:p>
          <a:p>
            <a:pPr lvl="1">
              <a:lnSpc>
                <a:spcPct val="100000"/>
              </a:lnSpc>
            </a:pPr>
            <a:r>
              <a:rPr lang="en-US" sz="3200" dirty="0"/>
              <a:t>God will register you in heaven – Hebrews 12:23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Faithfully obey and </a:t>
            </a:r>
            <a:r>
              <a:rPr lang="en-US" sz="3600"/>
              <a:t>bear fruit for Him – Romans 7:4</a:t>
            </a:r>
            <a:endParaRPr lang="en-US" sz="3600" dirty="0"/>
          </a:p>
          <a:p>
            <a:pPr>
              <a:lnSpc>
                <a:spcPct val="100000"/>
              </a:lnSpc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940350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4193</TotalTime>
  <Words>300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32</cp:revision>
  <cp:lastPrinted>2025-04-13T18:24:42Z</cp:lastPrinted>
  <dcterms:created xsi:type="dcterms:W3CDTF">2024-12-31T23:52:29Z</dcterms:created>
  <dcterms:modified xsi:type="dcterms:W3CDTF">2026-07-26T21:18:04Z</dcterms:modified>
</cp:coreProperties>
</file>