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1" r:id="rId4"/>
    <p:sldId id="270" r:id="rId5"/>
    <p:sldId id="267" r:id="rId6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7EC4"/>
    <a:srgbClr val="06396B"/>
    <a:srgbClr val="B4762B"/>
    <a:srgbClr val="073363"/>
    <a:srgbClr val="08275A"/>
    <a:srgbClr val="E4B262"/>
    <a:srgbClr val="F2D7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48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2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3446BB-60EC-0357-CE4D-22A5417E77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5E3CDC-36CD-61A1-DD75-2DBEDB566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31A86-DCD9-4D30-39ED-B036B8805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0C1F0-4CF9-EF45-CABB-ED58AFED3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ACB1C-5981-AADB-155C-7C62EB3D78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A person wearing a robe&#10;&#10;Description automatically generated">
            <a:extLst>
              <a:ext uri="{FF2B5EF4-FFF2-40B4-BE49-F238E27FC236}">
                <a16:creationId xmlns:a16="http://schemas.microsoft.com/office/drawing/2014/main" id="{B61C9949-E484-A53F-D6DC-D0D2C5BE0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9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FEA9B-A917-0FB3-8E70-9D33C1F51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C99A46-401A-4399-37E0-32C15DA7E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43E7F2-AE11-E844-2EB4-E3E3C62FD7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B48BC-C6E8-081F-EE59-6A5BF0FC8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ED39-B136-98DA-4C9B-533D0C2FB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FDD04F-E728-3FD5-0252-F7AD52EF0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2700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1AA5-ACE3-2888-D392-26978E13C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35513C-EEC7-A69E-48DA-DC8174B573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0AEAF6-4192-836D-57AB-8AA6C92DF4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F61B8-1013-22E1-F55B-BFB07E780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915E6A-73B0-A93E-00CE-029FCBD8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33392F-FC4B-153B-157E-D729BF7D8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623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27C44-7F5D-CD88-CA42-E1B256C07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378A39-FDDA-0003-721F-A4864FCA3D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53262-36DC-3860-4C48-A458D1E3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3B37D2-CD24-47A3-FE2B-F64CE046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BD448-1E26-2D1F-E258-C8F9CD2C1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175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25793-7CC7-D264-F7E0-C4BAC1D68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0ABE8E-3FD6-3E00-0606-8A99B5EE58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882BF-43FD-7F3F-28F9-86058051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1DA5A-25BA-5435-3506-76BA996E1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E85078-5F27-5CF3-68EF-9DFE58312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970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sheet&#10;&#10;Description automatically generated">
            <a:extLst>
              <a:ext uri="{FF2B5EF4-FFF2-40B4-BE49-F238E27FC236}">
                <a16:creationId xmlns:a16="http://schemas.microsoft.com/office/drawing/2014/main" id="{B6AF0C17-F75E-4ABF-1EF8-8A6D7115E3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6"/>
            <a:ext cx="11849147" cy="5162202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19418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holding a white sheet&#10;&#10;Description automatically generated">
            <a:extLst>
              <a:ext uri="{FF2B5EF4-FFF2-40B4-BE49-F238E27FC236}">
                <a16:creationId xmlns:a16="http://schemas.microsoft.com/office/drawing/2014/main" id="{954E6795-0BA2-860E-DCA1-2A0B24B3F9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6"/>
            <a:ext cx="11849147" cy="5162202"/>
          </a:xfrm>
        </p:spPr>
        <p:txBody>
          <a:bodyPr>
            <a:normAutofit/>
          </a:bodyPr>
          <a:lstStyle>
            <a:lvl1pPr marL="346075" indent="-346075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687388" indent="-2333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13260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holding a white cloth&#10;&#10;Description automatically generated">
            <a:extLst>
              <a:ext uri="{FF2B5EF4-FFF2-40B4-BE49-F238E27FC236}">
                <a16:creationId xmlns:a16="http://schemas.microsoft.com/office/drawing/2014/main" id="{3D995414-EE56-1B35-0CD9-04664287FE5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E49289-FA61-1A8F-8D2B-4702B94A1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6"/>
            <a:ext cx="11849147" cy="5162202"/>
          </a:xfrm>
        </p:spPr>
        <p:txBody>
          <a:bodyPr>
            <a:normAutofit/>
          </a:bodyPr>
          <a:lstStyle>
            <a:lvl1pPr marL="347663" indent="-347663">
              <a:defRPr sz="32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1pPr>
            <a:lvl2pPr marL="1033463" indent="-347663">
              <a:buFont typeface="Calibri" panose="020F0502020204030204" pitchFamily="34" charset="0"/>
              <a:buChar char="−"/>
              <a:defRPr sz="28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2pPr>
            <a:lvl3pPr>
              <a:defRPr sz="24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3pPr>
            <a:lvl4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4pPr>
            <a:lvl5pPr>
              <a:defRPr sz="2000" b="1">
                <a:solidFill>
                  <a:schemeClr val="bg1"/>
                </a:solidFill>
                <a:effectLst>
                  <a:glow rad="63500">
                    <a:schemeClr val="tx1"/>
                  </a:glow>
                </a:effectLst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0658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D2851-4961-52C0-85D6-64F316EAB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080E-D79F-9681-2D2A-A2C30C23F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8AA5D-AB30-C529-0317-DB58213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5C853-59C8-EAF4-5484-DB18A5E8B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CBFB93-5FB4-2AD1-F3E0-8283D4ADC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424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7DD47-4114-3723-0347-4E23289F22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27478-49F6-3706-B572-062FA3871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45E90B-1C49-18CB-73D5-8C9A2BD13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68C33-5EE5-3959-4A99-66FBF8D68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E66AD-AFE5-CB8D-9362-2463F521F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9D031A-56B7-C0C1-C841-E792099B4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28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2CB98-3296-3D46-CE0B-23C3E6304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F8035D-045B-0E08-9967-04C42CC5D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2D9D58-FDA1-A0A3-1CA8-4DEB044B22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53BAE6-C3BE-4E0C-8A72-47333A67DB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D44917-0A55-2C64-AFB0-E99CD45741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F1701F-5D37-C6B8-FA48-BE5A1A2E7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31962A-1E17-52B7-9B5E-601951D6D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D9C46D-BF37-E78F-B8CF-802BAA461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04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ADD84-C6B1-02C4-6AB9-0F02FB079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C52901-90C3-B363-DE99-E1DA4D359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0A509E-B387-6019-67EB-03DB31B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103503-7EEF-B55A-18A5-03771B35E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486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CE5EE1-F53D-9F31-BD70-0BB94DBE4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D7DC72-962A-E439-73E2-6647A8DE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241ACF-2FAE-8FD2-0C82-C94D57FCA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456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8FE4D8-36F4-AC36-36FF-9F82827E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D3C21C-F2CF-58DC-29D3-3E958CEDB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C14438-4658-E4DE-DEA5-ED264D8D4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147328-7681-40EF-ADC4-74BDD81DEC7E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360E7-4732-9DA6-0971-9C1DFD4413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1275A5-167E-10EC-2A2B-CB9A1C240A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5B064D-8B1E-46A7-BD31-0D51EDC81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9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73" r:id="rId3"/>
    <p:sldLayoutId id="2147483672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4EE4301A-EFA0-4978-8D82-0EDACFF290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7"/>
          <a:stretch/>
        </p:blipFill>
        <p:spPr>
          <a:xfrm>
            <a:off x="504" y="284"/>
            <a:ext cx="12190992" cy="3856822"/>
          </a:xfrm>
          <a:prstGeom prst="rect">
            <a:avLst/>
          </a:prstGeom>
        </p:spPr>
      </p:pic>
      <p:pic>
        <p:nvPicPr>
          <p:cNvPr id="11" name="Picture 10" descr="A black screen with white text&#10;&#10;Description automatically generated">
            <a:extLst>
              <a:ext uri="{FF2B5EF4-FFF2-40B4-BE49-F238E27FC236}">
                <a16:creationId xmlns:a16="http://schemas.microsoft.com/office/drawing/2014/main" id="{7FBE6E79-810F-6799-52A7-B3998DF5E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19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B38B7-8461-E824-A97E-6CE0C70A2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61963" indent="-461963">
              <a:buFont typeface="+mj-lt"/>
              <a:buAutoNum type="arabicPeriod"/>
            </a:pPr>
            <a:r>
              <a:rPr lang="en-US" dirty="0"/>
              <a:t>The dead continue to live before God (Luke 20:38b) </a:t>
            </a:r>
          </a:p>
          <a:p>
            <a:pPr lvl="1"/>
            <a:r>
              <a:rPr lang="en-US" dirty="0"/>
              <a:t>Jesus argued that the physically dead are still “living” (Luke 20:37-38)</a:t>
            </a:r>
          </a:p>
          <a:p>
            <a:pPr lvl="1"/>
            <a:r>
              <a:rPr lang="en-US" dirty="0"/>
              <a:t>The present tense “I am” (Matt. 22:32) proves God is still God of His dead saints</a:t>
            </a:r>
          </a:p>
          <a:p>
            <a:pPr lvl="1"/>
            <a:r>
              <a:rPr lang="en-US" dirty="0"/>
              <a:t>This was proved by the O.T. (Ex. 3:6) and the N.T. (Luke 16:19-31; Rev. 6:9-11)</a:t>
            </a:r>
          </a:p>
          <a:p>
            <a:pPr lvl="1"/>
            <a:r>
              <a:rPr lang="en-US" dirty="0"/>
              <a:t>At death, it is the body that dies when the spirit departs from it (Jas. 2:26)</a:t>
            </a:r>
          </a:p>
          <a:p>
            <a:pPr marL="461963" indent="-461963">
              <a:buFont typeface="+mj-lt"/>
              <a:buAutoNum type="arabicPeriod"/>
            </a:pPr>
            <a:r>
              <a:rPr lang="en-US" dirty="0"/>
              <a:t>The dead will be raised by God (Luke 20:37)</a:t>
            </a:r>
          </a:p>
          <a:p>
            <a:pPr lvl="1"/>
            <a:r>
              <a:rPr lang="en-US" dirty="0"/>
              <a:t>The Sadducees mocked the idea of “in the resurrection” (Luke 20:33)</a:t>
            </a:r>
          </a:p>
          <a:p>
            <a:pPr lvl="1"/>
            <a:r>
              <a:rPr lang="en-US" dirty="0"/>
              <a:t>Jesus used the Scripture to prove “that the dead are raised” (Luke 20:37)</a:t>
            </a:r>
          </a:p>
          <a:p>
            <a:pPr lvl="1"/>
            <a:r>
              <a:rPr lang="en-US" dirty="0"/>
              <a:t>The O.T. taught the resurrection (Job 19:25-27; Psa. 16:9-11; Dan. 12:1-3)</a:t>
            </a:r>
          </a:p>
          <a:p>
            <a:pPr lvl="1"/>
            <a:r>
              <a:rPr lang="en-US" dirty="0"/>
              <a:t>The N.T. teaches the resurrection (Jn. 5:28-29; 1 Cor. 15:51-57; 1 Th. 4:14-17)</a:t>
            </a:r>
          </a:p>
          <a:p>
            <a:pPr lvl="1"/>
            <a:r>
              <a:rPr lang="en-US" dirty="0"/>
              <a:t>The resurrection of the dead is as certain as Jesus’ resurrection (1 Cor. 15:12-20)</a:t>
            </a:r>
          </a:p>
        </p:txBody>
      </p:sp>
    </p:spTree>
    <p:extLst>
      <p:ext uri="{BB962C8B-B14F-4D97-AF65-F5344CB8AC3E}">
        <p14:creationId xmlns:p14="http://schemas.microsoft.com/office/powerpoint/2010/main" val="300548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B38B7-8461-E824-A97E-6CE0C70A2D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836" y="1695796"/>
            <a:ext cx="11955164" cy="5162202"/>
          </a:xfrm>
        </p:spPr>
        <p:txBody>
          <a:bodyPr>
            <a:normAutofit fontScale="92500"/>
          </a:bodyPr>
          <a:lstStyle/>
          <a:p>
            <a:pPr marL="461963" indent="-461963">
              <a:buFont typeface="+mj-lt"/>
              <a:buAutoNum type="arabicPeriod"/>
            </a:pPr>
            <a:r>
              <a:rPr lang="en-US" dirty="0"/>
              <a:t>The dead continue to live before God (Luke 20:38b) </a:t>
            </a:r>
          </a:p>
          <a:p>
            <a:pPr marL="461963" indent="-461963">
              <a:buFont typeface="+mj-lt"/>
              <a:buAutoNum type="arabicPeriod"/>
            </a:pPr>
            <a:r>
              <a:rPr lang="en-US" dirty="0"/>
              <a:t>The dead will be raised by God (Luke 20:37)</a:t>
            </a:r>
          </a:p>
          <a:p>
            <a:pPr marL="461963" indent="-461963">
              <a:buFont typeface="+mj-lt"/>
              <a:buAutoNum type="arabicPeriod"/>
            </a:pPr>
            <a:r>
              <a:rPr lang="en-US" dirty="0"/>
              <a:t>The raised will live in a different realm created by God (Matt. 22:30)</a:t>
            </a:r>
          </a:p>
          <a:p>
            <a:pPr lvl="1"/>
            <a:r>
              <a:rPr lang="en-US" dirty="0"/>
              <a:t>“That age” will be different than “this age” (Luke 20:34-35)</a:t>
            </a:r>
          </a:p>
          <a:p>
            <a:pPr lvl="1"/>
            <a:r>
              <a:rPr lang="en-US" dirty="0"/>
              <a:t>The raised body will be “a spiritual body” (1 Cor. 15:35-49), not fleshly (15:50)</a:t>
            </a:r>
          </a:p>
          <a:p>
            <a:pPr lvl="1"/>
            <a:r>
              <a:rPr lang="en-US" dirty="0"/>
              <a:t>A place of change—shall be changed (1 Cor. 15:50-53; Phil. 3:21; 2 Cor. 5:2-4)</a:t>
            </a:r>
          </a:p>
          <a:p>
            <a:pPr lvl="1"/>
            <a:r>
              <a:rPr lang="en-US" dirty="0"/>
              <a:t>A place of immortality—no death or sickness (Lk. 20:36; 1 Co. 15:53-54; Rv. 21:4)</a:t>
            </a:r>
          </a:p>
          <a:p>
            <a:pPr lvl="1"/>
            <a:r>
              <a:rPr lang="en-US" dirty="0"/>
              <a:t>A place of beauty—incorruptible, undefiled, unfading (1 Pet. 1:3-5)</a:t>
            </a:r>
          </a:p>
          <a:p>
            <a:pPr lvl="1"/>
            <a:r>
              <a:rPr lang="en-US" dirty="0"/>
              <a:t>A place unlike this world (Mark 12:25; 2 Cor. 5:1; Phil. 3:20; Rev. 21:4b; 22:1-5)</a:t>
            </a:r>
          </a:p>
        </p:txBody>
      </p:sp>
    </p:spTree>
    <p:extLst>
      <p:ext uri="{BB962C8B-B14F-4D97-AF65-F5344CB8AC3E}">
        <p14:creationId xmlns:p14="http://schemas.microsoft.com/office/powerpoint/2010/main" val="10119856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BB38B7-8461-E824-A97E-6CE0C70A2D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Error begins when Scripture (Deut. 25:5-10) is mixed with human assumption</a:t>
            </a:r>
          </a:p>
          <a:p>
            <a:r>
              <a:rPr lang="en-US" dirty="0"/>
              <a:t>Error grows when Scripture is not carefully studied (Matt. 22:29)</a:t>
            </a:r>
          </a:p>
          <a:p>
            <a:r>
              <a:rPr lang="en-US" dirty="0"/>
              <a:t>The answer to the Sadducee’s question was right there in Scripture (Matt. 22:31)</a:t>
            </a:r>
          </a:p>
          <a:p>
            <a:r>
              <a:rPr lang="en-US" dirty="0"/>
              <a:t>Imagined circumstances cannot overturn or rewrite revealed truth </a:t>
            </a:r>
          </a:p>
          <a:p>
            <a:r>
              <a:rPr lang="en-US" dirty="0"/>
              <a:t>Every teaching and practice must come from and align with Scripture (Col. 3:17)</a:t>
            </a:r>
          </a:p>
          <a:p>
            <a:pPr lvl="1"/>
            <a:r>
              <a:rPr lang="en-US" dirty="0"/>
              <a:t>God gives us every answer we need to know how to be saved and how to acceptably serve Him today (2 Pet. 1:3; 2 Tim. 3:16-17)</a:t>
            </a:r>
          </a:p>
          <a:p>
            <a:pPr lvl="1"/>
            <a:r>
              <a:rPr lang="en-US" dirty="0"/>
              <a:t>We must respect the answer of the Bible and dare not question it </a:t>
            </a:r>
            <a:r>
              <a:rPr lang="en-US"/>
              <a:t>(Luke </a:t>
            </a:r>
            <a:r>
              <a:rPr lang="en-US" dirty="0"/>
              <a:t>20:40)</a:t>
            </a:r>
          </a:p>
        </p:txBody>
      </p:sp>
    </p:spTree>
    <p:extLst>
      <p:ext uri="{BB962C8B-B14F-4D97-AF65-F5344CB8AC3E}">
        <p14:creationId xmlns:p14="http://schemas.microsoft.com/office/powerpoint/2010/main" val="357471795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48879E-D88C-14CC-49D8-77786D854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3600" dirty="0"/>
              <a:t>Believe Jesus is the Son of God – John 3:16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Repent of your sins and turn toward God – 2 Peter 3:9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Confess your faith in Jesus Christ – Romans 10:9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Be baptized into Christ – Mark 16:16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forgive all of your sins – Acts 2:38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add you to His church – Acts 2:47</a:t>
            </a:r>
          </a:p>
          <a:p>
            <a:pPr lvl="1">
              <a:lnSpc>
                <a:spcPct val="100000"/>
              </a:lnSpc>
            </a:pPr>
            <a:r>
              <a:rPr lang="en-US" sz="3200" dirty="0"/>
              <a:t>God will register you in heaven – Hebrews 12:23</a:t>
            </a:r>
          </a:p>
          <a:p>
            <a:pPr>
              <a:lnSpc>
                <a:spcPct val="100000"/>
              </a:lnSpc>
            </a:pPr>
            <a:r>
              <a:rPr lang="en-US" sz="3600" dirty="0"/>
              <a:t>Live faithfully to Him – Revelation 2:10</a:t>
            </a:r>
          </a:p>
        </p:txBody>
      </p:sp>
    </p:spTree>
    <p:extLst>
      <p:ext uri="{BB962C8B-B14F-4D97-AF65-F5344CB8AC3E}">
        <p14:creationId xmlns:p14="http://schemas.microsoft.com/office/powerpoint/2010/main" val="19508987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5434</TotalTime>
  <Words>549</Words>
  <Application>Microsoft Office PowerPoint</Application>
  <PresentationFormat>Widescreen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Sproule</dc:creator>
  <cp:lastModifiedBy>David Sproule</cp:lastModifiedBy>
  <cp:revision>29</cp:revision>
  <cp:lastPrinted>2025-04-13T18:24:42Z</cp:lastPrinted>
  <dcterms:created xsi:type="dcterms:W3CDTF">2024-12-31T23:52:29Z</dcterms:created>
  <dcterms:modified xsi:type="dcterms:W3CDTF">2026-08-02T21:26:36Z</dcterms:modified>
</cp:coreProperties>
</file>