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9"/>
  </p:notesMasterIdLst>
  <p:sldIdLst>
    <p:sldId id="256" r:id="rId2"/>
    <p:sldId id="257" r:id="rId3"/>
    <p:sldId id="273"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12192000" cy="6858000"/>
  <p:notesSz cx="6858000" cy="9144000"/>
  <p:defaultTextStyle>
    <a:defPPr>
      <a:defRPr lang="en-US"/>
    </a:defPPr>
    <a:lvl1pPr marL="0" indent="0" algn="l" defTabSz="914400">
      <a:defRPr sz="1800" kern="1200">
        <a:solidFill>
          <a:schemeClr val="tx1"/>
        </a:solidFill>
        <a:latin typeface="+mn-lt"/>
        <a:ea typeface="+mn-ea"/>
        <a:cs typeface="+mn-cs"/>
      </a:defRPr>
    </a:lvl1pPr>
    <a:lvl2pPr marL="457200" indent="0" algn="l" defTabSz="914400">
      <a:defRPr sz="1800" kern="1200">
        <a:solidFill>
          <a:schemeClr val="tx1"/>
        </a:solidFill>
        <a:latin typeface="+mn-lt"/>
        <a:ea typeface="+mn-ea"/>
        <a:cs typeface="+mn-cs"/>
      </a:defRPr>
    </a:lvl2pPr>
    <a:lvl3pPr marL="914400" indent="0" algn="l" defTabSz="914400">
      <a:defRPr sz="1800" kern="1200">
        <a:solidFill>
          <a:schemeClr val="tx1"/>
        </a:solidFill>
        <a:latin typeface="+mn-lt"/>
        <a:ea typeface="+mn-ea"/>
        <a:cs typeface="+mn-cs"/>
      </a:defRPr>
    </a:lvl3pPr>
    <a:lvl4pPr marL="1371600" indent="0" algn="l" defTabSz="914400">
      <a:defRPr sz="1800" kern="1200">
        <a:solidFill>
          <a:schemeClr val="tx1"/>
        </a:solidFill>
        <a:latin typeface="+mn-lt"/>
        <a:ea typeface="+mn-ea"/>
        <a:cs typeface="+mn-cs"/>
      </a:defRPr>
    </a:lvl4pPr>
    <a:lvl5pPr marL="1828800" indent="0" algn="l" defTabSz="914400">
      <a:defRPr sz="1800" kern="1200">
        <a:solidFill>
          <a:schemeClr val="tx1"/>
        </a:solidFill>
        <a:latin typeface="+mn-lt"/>
        <a:ea typeface="+mn-ea"/>
        <a:cs typeface="+mn-cs"/>
      </a:defRPr>
    </a:lvl5pPr>
    <a:lvl6pPr marL="2286000" indent="0" algn="l" defTabSz="914400">
      <a:defRPr sz="1800" kern="1200">
        <a:solidFill>
          <a:schemeClr val="tx1"/>
        </a:solidFill>
        <a:latin typeface="+mn-lt"/>
        <a:ea typeface="+mn-ea"/>
        <a:cs typeface="+mn-cs"/>
      </a:defRPr>
    </a:lvl6pPr>
    <a:lvl7pPr marL="2743200" indent="0" algn="l" defTabSz="914400">
      <a:defRPr sz="1800" kern="1200">
        <a:solidFill>
          <a:schemeClr val="tx1"/>
        </a:solidFill>
        <a:latin typeface="+mn-lt"/>
        <a:ea typeface="+mn-ea"/>
        <a:cs typeface="+mn-cs"/>
      </a:defRPr>
    </a:lvl7pPr>
    <a:lvl8pPr marL="3200400" indent="0" algn="l" defTabSz="914400">
      <a:defRPr sz="1800" kern="1200">
        <a:solidFill>
          <a:schemeClr val="tx1"/>
        </a:solidFill>
        <a:latin typeface="+mn-lt"/>
        <a:ea typeface="+mn-ea"/>
        <a:cs typeface="+mn-cs"/>
      </a:defRPr>
    </a:lvl8pPr>
    <a:lvl9pPr marL="3657600" indent="0" algn="l" defTabSz="914400">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8BFEE84-A05C-4B92-8DEE-448E68B61CA1}" v="31" dt="2026-08-19T18:25:02.724"/>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5039" autoAdjust="0"/>
  </p:normalViewPr>
  <p:slideViewPr>
    <p:cSldViewPr snapToGrid="0">
      <p:cViewPr varScale="1">
        <p:scale>
          <a:sx n="91" d="100"/>
          <a:sy n="91" d="100"/>
        </p:scale>
        <p:origin x="84" y="174"/>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bert Lupo" userId="59e42de3-9208-4d80-9d8a-cbb6ed8eec68" providerId="ADAL" clId="{B7B8029A-22F8-4567-80C5-F4D8BC969696}"/>
    <pc:docChg chg="undo redo custSel addSld modSld modNotesMaster">
      <pc:chgData name="Robert Lupo" userId="59e42de3-9208-4d80-9d8a-cbb6ed8eec68" providerId="ADAL" clId="{B7B8029A-22F8-4567-80C5-F4D8BC969696}" dt="2026-08-19T18:30:40.205" v="2063" actId="1076"/>
      <pc:docMkLst>
        <pc:docMk/>
      </pc:docMkLst>
      <pc:sldChg chg="modTransition addAnim delAnim modAnim modNotes modNotesTx">
        <pc:chgData name="Robert Lupo" userId="59e42de3-9208-4d80-9d8a-cbb6ed8eec68" providerId="ADAL" clId="{B7B8029A-22F8-4567-80C5-F4D8BC969696}" dt="2026-08-19T16:39:28.615" v="657" actId="20577"/>
        <pc:sldMkLst>
          <pc:docMk/>
          <pc:sldMk cId="223889229" sldId="256"/>
        </pc:sldMkLst>
      </pc:sldChg>
      <pc:sldChg chg="modSp mod modTransition modNotes modNotesTx">
        <pc:chgData name="Robert Lupo" userId="59e42de3-9208-4d80-9d8a-cbb6ed8eec68" providerId="ADAL" clId="{B7B8029A-22F8-4567-80C5-F4D8BC969696}" dt="2026-08-19T16:41:00.821" v="665" actId="20577"/>
        <pc:sldMkLst>
          <pc:docMk/>
          <pc:sldMk cId="237083774" sldId="257"/>
        </pc:sldMkLst>
        <pc:spChg chg="mod">
          <ac:chgData name="Robert Lupo" userId="59e42de3-9208-4d80-9d8a-cbb6ed8eec68" providerId="ADAL" clId="{B7B8029A-22F8-4567-80C5-F4D8BC969696}" dt="2026-08-19T15:50:15.282" v="543" actId="20577"/>
          <ac:spMkLst>
            <pc:docMk/>
            <pc:sldMk cId="237083774" sldId="257"/>
            <ac:spMk id="8" creationId="{4165FBBA-82FB-4191-8057-B1B3A0BD7FA6}"/>
          </ac:spMkLst>
        </pc:spChg>
        <pc:spChg chg="mod">
          <ac:chgData name="Robert Lupo" userId="59e42de3-9208-4d80-9d8a-cbb6ed8eec68" providerId="ADAL" clId="{B7B8029A-22F8-4567-80C5-F4D8BC969696}" dt="2026-08-19T15:43:43.555" v="146" actId="20577"/>
          <ac:spMkLst>
            <pc:docMk/>
            <pc:sldMk cId="237083774" sldId="257"/>
            <ac:spMk id="10" creationId="{C17EB179-FDF3-449F-89B6-28442AE786BD}"/>
          </ac:spMkLst>
        </pc:spChg>
        <pc:spChg chg="mod">
          <ac:chgData name="Robert Lupo" userId="59e42de3-9208-4d80-9d8a-cbb6ed8eec68" providerId="ADAL" clId="{B7B8029A-22F8-4567-80C5-F4D8BC969696}" dt="2026-08-19T15:49:04.837" v="515" actId="20577"/>
          <ac:spMkLst>
            <pc:docMk/>
            <pc:sldMk cId="237083774" sldId="257"/>
            <ac:spMk id="11" creationId="{64B06090-89E8-4DC5-BEE2-557B6062D699}"/>
          </ac:spMkLst>
        </pc:spChg>
        <pc:spChg chg="mod">
          <ac:chgData name="Robert Lupo" userId="59e42de3-9208-4d80-9d8a-cbb6ed8eec68" providerId="ADAL" clId="{B7B8029A-22F8-4567-80C5-F4D8BC969696}" dt="2026-08-19T15:49:02.987" v="514" actId="20577"/>
          <ac:spMkLst>
            <pc:docMk/>
            <pc:sldMk cId="237083774" sldId="257"/>
            <ac:spMk id="14" creationId="{6390659D-9C6E-429A-AEF5-6545FB31B95D}"/>
          </ac:spMkLst>
        </pc:spChg>
      </pc:sldChg>
      <pc:sldChg chg="addSp delSp modSp mod modTransition modNotes">
        <pc:chgData name="Robert Lupo" userId="59e42de3-9208-4d80-9d8a-cbb6ed8eec68" providerId="ADAL" clId="{B7B8029A-22F8-4567-80C5-F4D8BC969696}" dt="2026-08-19T16:36:30.521" v="653" actId="26606"/>
        <pc:sldMkLst>
          <pc:docMk/>
          <pc:sldMk cId="1826176990" sldId="258"/>
        </pc:sldMkLst>
        <pc:spChg chg="del mod">
          <ac:chgData name="Robert Lupo" userId="59e42de3-9208-4d80-9d8a-cbb6ed8eec68" providerId="ADAL" clId="{B7B8029A-22F8-4567-80C5-F4D8BC969696}" dt="2026-08-19T16:27:25.141" v="570" actId="478"/>
          <ac:spMkLst>
            <pc:docMk/>
            <pc:sldMk cId="1826176990" sldId="258"/>
            <ac:spMk id="2" creationId="{794A52E0-C6A1-45DA-9386-EFDF42584AA6}"/>
          </ac:spMkLst>
        </pc:spChg>
        <pc:spChg chg="mod">
          <ac:chgData name="Robert Lupo" userId="59e42de3-9208-4d80-9d8a-cbb6ed8eec68" providerId="ADAL" clId="{B7B8029A-22F8-4567-80C5-F4D8BC969696}" dt="2026-08-19T16:27:36.353" v="571" actId="1076"/>
          <ac:spMkLst>
            <pc:docMk/>
            <pc:sldMk cId="1826176990" sldId="258"/>
            <ac:spMk id="3" creationId="{862EA724-FF1E-497A-B960-CE0D652DDF74}"/>
          </ac:spMkLst>
        </pc:spChg>
        <pc:spChg chg="mod">
          <ac:chgData name="Robert Lupo" userId="59e42de3-9208-4d80-9d8a-cbb6ed8eec68" providerId="ADAL" clId="{B7B8029A-22F8-4567-80C5-F4D8BC969696}" dt="2026-08-19T16:26:38.225" v="567" actId="26606"/>
          <ac:spMkLst>
            <pc:docMk/>
            <pc:sldMk cId="1826176990" sldId="258"/>
            <ac:spMk id="4" creationId="{460AEE63-70BF-4161-98F3-0522BE59C532}"/>
          </ac:spMkLst>
        </pc:spChg>
        <pc:spChg chg="mod">
          <ac:chgData name="Robert Lupo" userId="59e42de3-9208-4d80-9d8a-cbb6ed8eec68" providerId="ADAL" clId="{B7B8029A-22F8-4567-80C5-F4D8BC969696}" dt="2026-08-19T16:27:40.321" v="572" actId="1076"/>
          <ac:spMkLst>
            <pc:docMk/>
            <pc:sldMk cId="1826176990" sldId="258"/>
            <ac:spMk id="5" creationId="{879F576A-70C3-4006-8E9D-4CEF86B76081}"/>
          </ac:spMkLst>
        </pc:spChg>
        <pc:spChg chg="mod">
          <ac:chgData name="Robert Lupo" userId="59e42de3-9208-4d80-9d8a-cbb6ed8eec68" providerId="ADAL" clId="{B7B8029A-22F8-4567-80C5-F4D8BC969696}" dt="2026-08-19T16:34:55.672" v="647" actId="20577"/>
          <ac:spMkLst>
            <pc:docMk/>
            <pc:sldMk cId="1826176990" sldId="258"/>
            <ac:spMk id="6" creationId="{B37544BA-A233-4EE2-9B89-27086EEC96B8}"/>
          </ac:spMkLst>
        </pc:spChg>
        <pc:spChg chg="mod">
          <ac:chgData name="Robert Lupo" userId="59e42de3-9208-4d80-9d8a-cbb6ed8eec68" providerId="ADAL" clId="{B7B8029A-22F8-4567-80C5-F4D8BC969696}" dt="2026-08-19T16:34:51.455" v="646" actId="20577"/>
          <ac:spMkLst>
            <pc:docMk/>
            <pc:sldMk cId="1826176990" sldId="258"/>
            <ac:spMk id="7" creationId="{73BE3A5B-D66E-4137-B4C3-61CA0466C76E}"/>
          </ac:spMkLst>
        </pc:spChg>
        <pc:spChg chg="mod">
          <ac:chgData name="Robert Lupo" userId="59e42de3-9208-4d80-9d8a-cbb6ed8eec68" providerId="ADAL" clId="{B7B8029A-22F8-4567-80C5-F4D8BC969696}" dt="2026-08-19T16:34:58.529" v="649" actId="6549"/>
          <ac:spMkLst>
            <pc:docMk/>
            <pc:sldMk cId="1826176990" sldId="258"/>
            <ac:spMk id="8" creationId="{4EE49E7E-F361-438B-83BF-694595401A19}"/>
          </ac:spMkLst>
        </pc:spChg>
        <pc:spChg chg="mod">
          <ac:chgData name="Robert Lupo" userId="59e42de3-9208-4d80-9d8a-cbb6ed8eec68" providerId="ADAL" clId="{B7B8029A-22F8-4567-80C5-F4D8BC969696}" dt="2026-08-19T16:35:00.600" v="650" actId="20577"/>
          <ac:spMkLst>
            <pc:docMk/>
            <pc:sldMk cId="1826176990" sldId="258"/>
            <ac:spMk id="9" creationId="{CBB9E392-13A8-4AEC-A388-80A1828E8B90}"/>
          </ac:spMkLst>
        </pc:spChg>
        <pc:spChg chg="add mod">
          <ac:chgData name="Robert Lupo" userId="59e42de3-9208-4d80-9d8a-cbb6ed8eec68" providerId="ADAL" clId="{B7B8029A-22F8-4567-80C5-F4D8BC969696}" dt="2026-08-19T16:35:01.797" v="651" actId="20577"/>
          <ac:spMkLst>
            <pc:docMk/>
            <pc:sldMk cId="1826176990" sldId="258"/>
            <ac:spMk id="12" creationId="{00000000-0000-0000-0000-000000000000}"/>
          </ac:spMkLst>
        </pc:spChg>
      </pc:sldChg>
      <pc:sldChg chg="modSp mod modTransition modNotes modNotesTx">
        <pc:chgData name="Robert Lupo" userId="59e42de3-9208-4d80-9d8a-cbb6ed8eec68" providerId="ADAL" clId="{B7B8029A-22F8-4567-80C5-F4D8BC969696}" dt="2026-08-19T18:28:47.569" v="2058" actId="1076"/>
        <pc:sldMkLst>
          <pc:docMk/>
          <pc:sldMk cId="1268706130" sldId="259"/>
        </pc:sldMkLst>
        <pc:spChg chg="mod">
          <ac:chgData name="Robert Lupo" userId="59e42de3-9208-4d80-9d8a-cbb6ed8eec68" providerId="ADAL" clId="{B7B8029A-22F8-4567-80C5-F4D8BC969696}" dt="2026-08-19T18:28:47.569" v="2058" actId="1076"/>
          <ac:spMkLst>
            <pc:docMk/>
            <pc:sldMk cId="1268706130" sldId="259"/>
            <ac:spMk id="2" creationId="{99A29292-4FBF-4DE7-A680-92A7B6BF2FCC}"/>
          </ac:spMkLst>
        </pc:spChg>
      </pc:sldChg>
      <pc:sldChg chg="modSp mod modTransition modNotes modNotesTx">
        <pc:chgData name="Robert Lupo" userId="59e42de3-9208-4d80-9d8a-cbb6ed8eec68" providerId="ADAL" clId="{B7B8029A-22F8-4567-80C5-F4D8BC969696}" dt="2026-08-19T18:29:02.644" v="2059" actId="1076"/>
        <pc:sldMkLst>
          <pc:docMk/>
          <pc:sldMk cId="2127309234" sldId="260"/>
        </pc:sldMkLst>
        <pc:spChg chg="mod">
          <ac:chgData name="Robert Lupo" userId="59e42de3-9208-4d80-9d8a-cbb6ed8eec68" providerId="ADAL" clId="{B7B8029A-22F8-4567-80C5-F4D8BC969696}" dt="2026-08-19T18:29:02.644" v="2059" actId="1076"/>
          <ac:spMkLst>
            <pc:docMk/>
            <pc:sldMk cId="2127309234" sldId="260"/>
            <ac:spMk id="2" creationId="{FD1C014A-AE8D-4D23-B149-FB5DAB1E148F}"/>
          </ac:spMkLst>
        </pc:spChg>
      </pc:sldChg>
      <pc:sldChg chg="modSp mod modTransition modNotes modNotesTx">
        <pc:chgData name="Robert Lupo" userId="59e42de3-9208-4d80-9d8a-cbb6ed8eec68" providerId="ADAL" clId="{B7B8029A-22F8-4567-80C5-F4D8BC969696}" dt="2026-08-19T18:30:00.807" v="2062" actId="1076"/>
        <pc:sldMkLst>
          <pc:docMk/>
          <pc:sldMk cId="1757831098" sldId="261"/>
        </pc:sldMkLst>
        <pc:spChg chg="mod">
          <ac:chgData name="Robert Lupo" userId="59e42de3-9208-4d80-9d8a-cbb6ed8eec68" providerId="ADAL" clId="{B7B8029A-22F8-4567-80C5-F4D8BC969696}" dt="2026-08-19T18:30:00.807" v="2062" actId="1076"/>
          <ac:spMkLst>
            <pc:docMk/>
            <pc:sldMk cId="1757831098" sldId="261"/>
            <ac:spMk id="2" creationId="{250FD251-8619-4670-AAAC-38E0A7D7A8E8}"/>
          </ac:spMkLst>
        </pc:spChg>
        <pc:spChg chg="mod">
          <ac:chgData name="Robert Lupo" userId="59e42de3-9208-4d80-9d8a-cbb6ed8eec68" providerId="ADAL" clId="{B7B8029A-22F8-4567-80C5-F4D8BC969696}" dt="2026-08-19T16:08:11.562" v="552" actId="404"/>
          <ac:spMkLst>
            <pc:docMk/>
            <pc:sldMk cId="1757831098" sldId="261"/>
            <ac:spMk id="5" creationId="{007C1451-A4FB-4A21-A918-FF29E1FEFD0C}"/>
          </ac:spMkLst>
        </pc:spChg>
        <pc:spChg chg="mod">
          <ac:chgData name="Robert Lupo" userId="59e42de3-9208-4d80-9d8a-cbb6ed8eec68" providerId="ADAL" clId="{B7B8029A-22F8-4567-80C5-F4D8BC969696}" dt="2026-08-19T16:06:23.749" v="547" actId="404"/>
          <ac:spMkLst>
            <pc:docMk/>
            <pc:sldMk cId="1757831098" sldId="261"/>
            <ac:spMk id="9" creationId="{FD12C7A4-44E2-45EF-8CDE-96DF61076070}"/>
          </ac:spMkLst>
        </pc:spChg>
        <pc:spChg chg="mod">
          <ac:chgData name="Robert Lupo" userId="59e42de3-9208-4d80-9d8a-cbb6ed8eec68" providerId="ADAL" clId="{B7B8029A-22F8-4567-80C5-F4D8BC969696}" dt="2026-08-19T16:06:16.969" v="546" actId="404"/>
          <ac:spMkLst>
            <pc:docMk/>
            <pc:sldMk cId="1757831098" sldId="261"/>
            <ac:spMk id="13" creationId="{477656D6-FBBB-4910-8A03-057362EEE346}"/>
          </ac:spMkLst>
        </pc:spChg>
        <pc:spChg chg="mod">
          <ac:chgData name="Robert Lupo" userId="59e42de3-9208-4d80-9d8a-cbb6ed8eec68" providerId="ADAL" clId="{B7B8029A-22F8-4567-80C5-F4D8BC969696}" dt="2026-08-19T16:06:10.099" v="545" actId="404"/>
          <ac:spMkLst>
            <pc:docMk/>
            <pc:sldMk cId="1757831098" sldId="261"/>
            <ac:spMk id="17" creationId="{5A3DB1A9-0100-4376-BA78-325A015C434C}"/>
          </ac:spMkLst>
        </pc:spChg>
        <pc:spChg chg="mod">
          <ac:chgData name="Robert Lupo" userId="59e42de3-9208-4d80-9d8a-cbb6ed8eec68" providerId="ADAL" clId="{B7B8029A-22F8-4567-80C5-F4D8BC969696}" dt="2026-08-19T16:05:59.232" v="544" actId="404"/>
          <ac:spMkLst>
            <pc:docMk/>
            <pc:sldMk cId="1757831098" sldId="261"/>
            <ac:spMk id="21" creationId="{B793A3C0-901A-42E8-A4DA-07B5405D32B9}"/>
          </ac:spMkLst>
        </pc:spChg>
      </pc:sldChg>
      <pc:sldChg chg="modSp mod modTransition modNotes modNotesTx">
        <pc:chgData name="Robert Lupo" userId="59e42de3-9208-4d80-9d8a-cbb6ed8eec68" providerId="ADAL" clId="{B7B8029A-22F8-4567-80C5-F4D8BC969696}" dt="2026-08-19T18:30:40.205" v="2063" actId="1076"/>
        <pc:sldMkLst>
          <pc:docMk/>
          <pc:sldMk cId="834681423" sldId="262"/>
        </pc:sldMkLst>
        <pc:spChg chg="mod">
          <ac:chgData name="Robert Lupo" userId="59e42de3-9208-4d80-9d8a-cbb6ed8eec68" providerId="ADAL" clId="{B7B8029A-22F8-4567-80C5-F4D8BC969696}" dt="2026-08-19T18:30:40.205" v="2063" actId="1076"/>
          <ac:spMkLst>
            <pc:docMk/>
            <pc:sldMk cId="834681423" sldId="262"/>
            <ac:spMk id="2" creationId="{2D1CE196-7C5C-41AE-8A5A-670A292815D2}"/>
          </ac:spMkLst>
        </pc:spChg>
      </pc:sldChg>
      <pc:sldChg chg="mod modTransition modNotes modNotesTx">
        <pc:chgData name="Robert Lupo" userId="59e42de3-9208-4d80-9d8a-cbb6ed8eec68" providerId="ADAL" clId="{B7B8029A-22F8-4567-80C5-F4D8BC969696}" dt="2026-08-19T17:04:57.865" v="1346" actId="20577"/>
        <pc:sldMkLst>
          <pc:docMk/>
          <pc:sldMk cId="1734996092" sldId="263"/>
        </pc:sldMkLst>
      </pc:sldChg>
      <pc:sldChg chg="modSp mod modTransition modNotes modNotesTx">
        <pc:chgData name="Robert Lupo" userId="59e42de3-9208-4d80-9d8a-cbb6ed8eec68" providerId="ADAL" clId="{B7B8029A-22F8-4567-80C5-F4D8BC969696}" dt="2026-08-19T17:54:44.590" v="1859" actId="20577"/>
        <pc:sldMkLst>
          <pc:docMk/>
          <pc:sldMk cId="230358710" sldId="264"/>
        </pc:sldMkLst>
        <pc:spChg chg="mod">
          <ac:chgData name="Robert Lupo" userId="59e42de3-9208-4d80-9d8a-cbb6ed8eec68" providerId="ADAL" clId="{B7B8029A-22F8-4567-80C5-F4D8BC969696}" dt="2026-08-19T17:54:25.212" v="1841" actId="20577"/>
          <ac:spMkLst>
            <pc:docMk/>
            <pc:sldMk cId="230358710" sldId="264"/>
            <ac:spMk id="2" creationId="{01246271-BF35-45C9-A9B6-81A500EF3AEE}"/>
          </ac:spMkLst>
        </pc:spChg>
      </pc:sldChg>
      <pc:sldChg chg="mod modTransition modNotes modNotesTx">
        <pc:chgData name="Robert Lupo" userId="59e42de3-9208-4d80-9d8a-cbb6ed8eec68" providerId="ADAL" clId="{B7B8029A-22F8-4567-80C5-F4D8BC969696}" dt="2026-08-19T17:19:13.333" v="1555" actId="20577"/>
        <pc:sldMkLst>
          <pc:docMk/>
          <pc:sldMk cId="927509178" sldId="265"/>
        </pc:sldMkLst>
      </pc:sldChg>
      <pc:sldChg chg="mod modTransition modNotes modNotesTx">
        <pc:chgData name="Robert Lupo" userId="59e42de3-9208-4d80-9d8a-cbb6ed8eec68" providerId="ADAL" clId="{B7B8029A-22F8-4567-80C5-F4D8BC969696}" dt="2026-08-19T17:20:49.539" v="1561" actId="20577"/>
        <pc:sldMkLst>
          <pc:docMk/>
          <pc:sldMk cId="2029948035" sldId="266"/>
        </pc:sldMkLst>
      </pc:sldChg>
      <pc:sldChg chg="addSp delSp modSp mod modTransition modNotes modNotesTx">
        <pc:chgData name="Robert Lupo" userId="59e42de3-9208-4d80-9d8a-cbb6ed8eec68" providerId="ADAL" clId="{B7B8029A-22F8-4567-80C5-F4D8BC969696}" dt="2026-08-19T18:20:20.740" v="2018" actId="20577"/>
        <pc:sldMkLst>
          <pc:docMk/>
          <pc:sldMk cId="1268783623" sldId="267"/>
        </pc:sldMkLst>
        <pc:spChg chg="mod">
          <ac:chgData name="Robert Lupo" userId="59e42de3-9208-4d80-9d8a-cbb6ed8eec68" providerId="ADAL" clId="{B7B8029A-22F8-4567-80C5-F4D8BC969696}" dt="2026-08-19T18:09:23.974" v="1860" actId="1076"/>
          <ac:spMkLst>
            <pc:docMk/>
            <pc:sldMk cId="1268783623" sldId="267"/>
            <ac:spMk id="2" creationId="{FD53F8E3-1341-4821-A545-140DDF673FC1}"/>
          </ac:spMkLst>
        </pc:spChg>
        <pc:spChg chg="del">
          <ac:chgData name="Robert Lupo" userId="59e42de3-9208-4d80-9d8a-cbb6ed8eec68" providerId="ADAL" clId="{B7B8029A-22F8-4567-80C5-F4D8BC969696}" dt="2026-08-19T18:16:18.896" v="1888" actId="478"/>
          <ac:spMkLst>
            <pc:docMk/>
            <pc:sldMk cId="1268783623" sldId="267"/>
            <ac:spMk id="14" creationId="{86004162-8C4D-4686-BDF0-EAFCFFAD9805}"/>
          </ac:spMkLst>
        </pc:spChg>
        <pc:spChg chg="add mod">
          <ac:chgData name="Robert Lupo" userId="59e42de3-9208-4d80-9d8a-cbb6ed8eec68" providerId="ADAL" clId="{B7B8029A-22F8-4567-80C5-F4D8BC969696}" dt="2026-08-19T18:20:20.740" v="2018" actId="20577"/>
          <ac:spMkLst>
            <pc:docMk/>
            <pc:sldMk cId="1268783623" sldId="267"/>
            <ac:spMk id="16" creationId="{3EF144AE-65FE-272C-FEE2-F54177A56898}"/>
          </ac:spMkLst>
        </pc:spChg>
      </pc:sldChg>
      <pc:sldChg chg="modSp mod modTransition modNotes modNotesTx">
        <pc:chgData name="Robert Lupo" userId="59e42de3-9208-4d80-9d8a-cbb6ed8eec68" providerId="ADAL" clId="{B7B8029A-22F8-4567-80C5-F4D8BC969696}" dt="2026-08-19T18:20:35.536" v="2047" actId="20577"/>
        <pc:sldMkLst>
          <pc:docMk/>
          <pc:sldMk cId="1068826137" sldId="268"/>
        </pc:sldMkLst>
        <pc:spChg chg="mod">
          <ac:chgData name="Robert Lupo" userId="59e42de3-9208-4d80-9d8a-cbb6ed8eec68" providerId="ADAL" clId="{B7B8029A-22F8-4567-80C5-F4D8BC969696}" dt="2026-08-19T18:20:35.536" v="2047" actId="20577"/>
          <ac:spMkLst>
            <pc:docMk/>
            <pc:sldMk cId="1068826137" sldId="268"/>
            <ac:spMk id="10" creationId="{90F64A83-EF42-43BC-B35E-C8AFF327D6C4}"/>
          </ac:spMkLst>
        </pc:spChg>
      </pc:sldChg>
      <pc:sldChg chg="modSp mod modTransition modNotes modNotesTx">
        <pc:chgData name="Robert Lupo" userId="59e42de3-9208-4d80-9d8a-cbb6ed8eec68" providerId="ADAL" clId="{B7B8029A-22F8-4567-80C5-F4D8BC969696}" dt="2026-08-19T18:19:01.850" v="1948" actId="20577"/>
        <pc:sldMkLst>
          <pc:docMk/>
          <pc:sldMk cId="2110877202" sldId="269"/>
        </pc:sldMkLst>
        <pc:spChg chg="mod">
          <ac:chgData name="Robert Lupo" userId="59e42de3-9208-4d80-9d8a-cbb6ed8eec68" providerId="ADAL" clId="{B7B8029A-22F8-4567-80C5-F4D8BC969696}" dt="2026-08-19T16:10:02.614" v="561" actId="255"/>
          <ac:spMkLst>
            <pc:docMk/>
            <pc:sldMk cId="2110877202" sldId="269"/>
            <ac:spMk id="4" creationId="{5F7CCB5E-3356-481B-8D66-F0CD6A5A9ED6}"/>
          </ac:spMkLst>
        </pc:spChg>
        <pc:spChg chg="mod">
          <ac:chgData name="Robert Lupo" userId="59e42de3-9208-4d80-9d8a-cbb6ed8eec68" providerId="ADAL" clId="{B7B8029A-22F8-4567-80C5-F4D8BC969696}" dt="2026-08-19T16:09:57.663" v="560" actId="255"/>
          <ac:spMkLst>
            <pc:docMk/>
            <pc:sldMk cId="2110877202" sldId="269"/>
            <ac:spMk id="6" creationId="{8ABA895E-F6DC-4540-93E6-60EBD53D4334}"/>
          </ac:spMkLst>
        </pc:spChg>
        <pc:spChg chg="mod">
          <ac:chgData name="Robert Lupo" userId="59e42de3-9208-4d80-9d8a-cbb6ed8eec68" providerId="ADAL" clId="{B7B8029A-22F8-4567-80C5-F4D8BC969696}" dt="2026-08-19T16:09:48.048" v="559" actId="14100"/>
          <ac:spMkLst>
            <pc:docMk/>
            <pc:sldMk cId="2110877202" sldId="269"/>
            <ac:spMk id="8" creationId="{D15F6618-28E6-467B-889C-548101C5242B}"/>
          </ac:spMkLst>
        </pc:spChg>
        <pc:spChg chg="mod">
          <ac:chgData name="Robert Lupo" userId="59e42de3-9208-4d80-9d8a-cbb6ed8eec68" providerId="ADAL" clId="{B7B8029A-22F8-4567-80C5-F4D8BC969696}" dt="2026-08-19T18:19:01.850" v="1948" actId="20577"/>
          <ac:spMkLst>
            <pc:docMk/>
            <pc:sldMk cId="2110877202" sldId="269"/>
            <ac:spMk id="12" creationId="{F56F3A84-0E36-44B4-AEB2-7BD943F90692}"/>
          </ac:spMkLst>
        </pc:spChg>
      </pc:sldChg>
      <pc:sldChg chg="mod modTransition modNotes modNotesTx">
        <pc:chgData name="Robert Lupo" userId="59e42de3-9208-4d80-9d8a-cbb6ed8eec68" providerId="ADAL" clId="{B7B8029A-22F8-4567-80C5-F4D8BC969696}" dt="2026-08-19T18:25:14.106" v="2057" actId="20577"/>
        <pc:sldMkLst>
          <pc:docMk/>
          <pc:sldMk cId="1494373430" sldId="270"/>
        </pc:sldMkLst>
      </pc:sldChg>
      <pc:sldChg chg="modSp mod modTransition modNotes modNotesTx">
        <pc:chgData name="Robert Lupo" userId="59e42de3-9208-4d80-9d8a-cbb6ed8eec68" providerId="ADAL" clId="{B7B8029A-22F8-4567-80C5-F4D8BC969696}" dt="2026-08-19T17:31:09.415" v="1800" actId="20577"/>
        <pc:sldMkLst>
          <pc:docMk/>
          <pc:sldMk cId="2088250213" sldId="271"/>
        </pc:sldMkLst>
        <pc:spChg chg="mod">
          <ac:chgData name="Robert Lupo" userId="59e42de3-9208-4d80-9d8a-cbb6ed8eec68" providerId="ADAL" clId="{B7B8029A-22F8-4567-80C5-F4D8BC969696}" dt="2026-08-19T17:30:59.872" v="1789" actId="20577"/>
          <ac:spMkLst>
            <pc:docMk/>
            <pc:sldMk cId="2088250213" sldId="271"/>
            <ac:spMk id="3" creationId="{3B7A4E9B-DAE8-4A01-9AD7-0F60EB34CDE2}"/>
          </ac:spMkLst>
        </pc:spChg>
        <pc:spChg chg="mod">
          <ac:chgData name="Robert Lupo" userId="59e42de3-9208-4d80-9d8a-cbb6ed8eec68" providerId="ADAL" clId="{B7B8029A-22F8-4567-80C5-F4D8BC969696}" dt="2026-08-19T17:31:09.415" v="1800" actId="20577"/>
          <ac:spMkLst>
            <pc:docMk/>
            <pc:sldMk cId="2088250213" sldId="271"/>
            <ac:spMk id="8" creationId="{772A8996-CA8D-49D3-8820-ECB3AD304817}"/>
          </ac:spMkLst>
        </pc:spChg>
      </pc:sldChg>
      <pc:sldChg chg="addSp modSp mod modTransition addAnim delAnim modAnim modNotes">
        <pc:chgData name="Robert Lupo" userId="59e42de3-9208-4d80-9d8a-cbb6ed8eec68" providerId="ADAL" clId="{B7B8029A-22F8-4567-80C5-F4D8BC969696}" dt="2026-08-19T16:36:30.521" v="653" actId="26606"/>
        <pc:sldMkLst>
          <pc:docMk/>
          <pc:sldMk cId="3901222730" sldId="272"/>
        </pc:sldMkLst>
        <pc:spChg chg="add mod">
          <ac:chgData name="Robert Lupo" userId="59e42de3-9208-4d80-9d8a-cbb6ed8eec68" providerId="ADAL" clId="{B7B8029A-22F8-4567-80C5-F4D8BC969696}" dt="2026-08-19T15:39:20.979" v="54" actId="403"/>
          <ac:spMkLst>
            <pc:docMk/>
            <pc:sldMk cId="3901222730" sldId="272"/>
            <ac:spMk id="2" creationId="{0F2F9E43-CAA8-3080-D2D6-8859196950C8}"/>
          </ac:spMkLst>
        </pc:spChg>
        <pc:picChg chg="mod">
          <ac:chgData name="Robert Lupo" userId="59e42de3-9208-4d80-9d8a-cbb6ed8eec68" providerId="ADAL" clId="{B7B8029A-22F8-4567-80C5-F4D8BC969696}" dt="2026-08-19T15:36:26.864" v="33" actId="1076"/>
          <ac:picMkLst>
            <pc:docMk/>
            <pc:sldMk cId="3901222730" sldId="272"/>
            <ac:picMk id="3" creationId="{240A0AB0-621E-5543-C32E-974F836E5412}"/>
          </ac:picMkLst>
        </pc:picChg>
        <pc:picChg chg="mod">
          <ac:chgData name="Robert Lupo" userId="59e42de3-9208-4d80-9d8a-cbb6ed8eec68" providerId="ADAL" clId="{B7B8029A-22F8-4567-80C5-F4D8BC969696}" dt="2026-08-19T15:36:30.741" v="35" actId="1076"/>
          <ac:picMkLst>
            <pc:docMk/>
            <pc:sldMk cId="3901222730" sldId="272"/>
            <ac:picMk id="5" creationId="{0A67B01D-199B-E00F-1A01-3CA1339CE7CC}"/>
          </ac:picMkLst>
        </pc:picChg>
      </pc:sldChg>
      <pc:sldChg chg="add modNotes modNotesTx">
        <pc:chgData name="Robert Lupo" userId="59e42de3-9208-4d80-9d8a-cbb6ed8eec68" providerId="ADAL" clId="{B7B8029A-22F8-4567-80C5-F4D8BC969696}" dt="2026-08-19T16:43:31.052" v="917" actId="20577"/>
        <pc:sldMkLst>
          <pc:docMk/>
          <pc:sldMk cId="0" sldId="27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874526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Introduce the theme in one sentence: Amos gives us bite-size truth about big justice. Summarizes the prophet’s message with one word—justice. Amos does not separate worship from public conduct. He addresses idolatry, greed, immorality, oppression of the poor, dishonest courts, and indifference among the wealthy. The repeated question is not simply whether Israel is religious, but whether its life reflects the character of the God it claims to worship. As we move through the book, notice how Amos begins with other nations, turns toward Israel, tightens the warning through sermons and visions, and still ends with hope.</a:t>
            </a:r>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Aimed at those at ease in Zion and secure in Samaria.</a:t>
            </a:r>
            <a:br>
              <a:rPr lang="en-US" dirty="0"/>
            </a:br>
            <a:r>
              <a:rPr lang="en-US" dirty="0"/>
              <a:t>Amos is trying to jolt the idle rich. He describes ivory-inlaid beds, reclining couches, choice lambs and calves, music, bowls of wine, and the finest oils. None of those items is the central issue by itself. </a:t>
            </a:r>
            <a:br>
              <a:rPr lang="en-US" dirty="0"/>
            </a:br>
            <a:r>
              <a:rPr lang="en-US" dirty="0"/>
              <a:t>The indictment is that the privileged “do not grieve for the ruin of Joseph” – v. 6.</a:t>
            </a:r>
            <a:br>
              <a:rPr lang="en-US" dirty="0"/>
            </a:br>
            <a:r>
              <a:rPr lang="en-US" dirty="0"/>
              <a:t>Their comfort has insulated them from the suffering of God’s people and from the violence that supports their lifestyle. They put the day of accountability far away, but exile will end their revelry. </a:t>
            </a:r>
            <a:br>
              <a:rPr lang="en-US" dirty="0"/>
            </a:br>
            <a:r>
              <a:rPr lang="en-US" dirty="0"/>
              <a:t>The application is clear: ease becomes spiritually dangerous when it makes the pain of others invisible.</a:t>
            </a:r>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5 visions:</a:t>
            </a:r>
            <a:br>
              <a:rPr lang="en-US" dirty="0"/>
            </a:br>
            <a:r>
              <a:rPr lang="en-US" dirty="0"/>
              <a:t>1. Locusts consume the land, and Amos intercedes because Jacob is small; the Lord relents – 7:1-3.</a:t>
            </a:r>
          </a:p>
          <a:p>
            <a:r>
              <a:rPr lang="en-US" dirty="0"/>
              <a:t>2. A consuming fire threatens the land, Amos pleads again, and the calamity is averted – 7:4-6.</a:t>
            </a:r>
          </a:p>
          <a:p>
            <a:r>
              <a:rPr lang="en-US" dirty="0"/>
              <a:t>3. The Lord holds a plumb line against Israel and exposes how crooked the nation has become; this time the judgment advances – 7:7-9.</a:t>
            </a:r>
          </a:p>
          <a:p>
            <a:r>
              <a:rPr lang="en-US" dirty="0"/>
              <a:t>4. A basket of summer fruit—a wordplay signaling that Israel is ripe and the end is near – 8:1-14.</a:t>
            </a:r>
            <a:br>
              <a:rPr lang="en-US" dirty="0"/>
            </a:br>
            <a:r>
              <a:rPr lang="en-US" dirty="0"/>
              <a:t>5. The Lord stands by the altar and the false structure collapses – 9:1-10.</a:t>
            </a:r>
          </a:p>
          <a:p>
            <a:r>
              <a:rPr lang="en-US" dirty="0"/>
              <a:t>The sequence moves from intercession and delay to measurement, ripeness, and unavoidable judgment.</a:t>
            </a:r>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plumb line tests whether a wall is truly vertical. </a:t>
            </a:r>
          </a:p>
          <a:p>
            <a:r>
              <a:rPr lang="en-US" dirty="0"/>
              <a:t>In Amos 7:7–9, the Lord uses that picture to show how far Israel’s life has departed from what is upright. </a:t>
            </a:r>
          </a:p>
          <a:p>
            <a:r>
              <a:rPr lang="en-US" dirty="0"/>
              <a:t>The nation is crooked and unbalanced; the sanctuaries and high places will not survive the measurement. </a:t>
            </a:r>
          </a:p>
          <a:p>
            <a:r>
              <a:rPr lang="en-US" dirty="0"/>
              <a:t>In the first two visions Amos interceded and judgment was delayed. Here he does not intercede, and the Lord says he will not “pass by” the people again. </a:t>
            </a:r>
          </a:p>
          <a:p>
            <a:r>
              <a:rPr lang="en-US" dirty="0"/>
              <a:t>The standard has not moved—Israel has. Use the closing question personally and communally: Are we measuring faithfulness by comfort, popularity, and prosperity, or by God’s straight standard of justice and righteousness?</a:t>
            </a:r>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indent="-228600">
              <a:buAutoNum type="arabicPeriod"/>
            </a:pPr>
            <a:r>
              <a:rPr lang="en-US" dirty="0"/>
              <a:t>The basket of summer fruit shows a nation ripe for judgment; the Hebrew wordplay connects “summer fruit” with “end.”</a:t>
            </a:r>
          </a:p>
          <a:p>
            <a:pPr marL="228600" indent="-228600">
              <a:buAutoNum type="arabicPeriod"/>
            </a:pPr>
            <a:r>
              <a:rPr lang="en-US" dirty="0"/>
              <a:t>Amos exposes rigged commerce. Merchants resent holy days because they want to resume cheating; they make the measure small, the price weight large, and use dishonest scales. Their greed impoverishes people until the needy are sold for trivial sums and receive only inferior grain. </a:t>
            </a:r>
          </a:p>
          <a:p>
            <a:pPr marL="228600" indent="-228600">
              <a:buAutoNum type="arabicPeriod"/>
            </a:pPr>
            <a:r>
              <a:rPr lang="en-US" dirty="0"/>
              <a:t>Because Israel rejected the prophetic word, a famine is coming—not a famine of bread, but of hearing the word of the Lord. People will search for a message and not find it. Rejected truth eventually becomes unavailable truth.</a:t>
            </a:r>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fifth vision opens with the Lord beside the altar and the building shaking apart. </a:t>
            </a:r>
          </a:p>
          <a:p>
            <a:r>
              <a:rPr lang="en-US" dirty="0"/>
              <a:t>Amos 9:2–4 emphasizes that there is no place to hide: not the depths, the heights, Mount Carmel, the sea, or exile. God’s searching judgment reaches every false refuge. </a:t>
            </a:r>
          </a:p>
          <a:p>
            <a:r>
              <a:rPr lang="en-US" dirty="0"/>
              <a:t>Yet Amos 9:8–10 introduces an important distinction. </a:t>
            </a:r>
          </a:p>
          <a:p>
            <a:r>
              <a:rPr lang="en-US" dirty="0"/>
              <a:t>The sinful kingdom will be destroyed, but the house of Jacob will not be erased. </a:t>
            </a:r>
          </a:p>
          <a:p>
            <a:r>
              <a:rPr lang="en-US" dirty="0"/>
              <a:t>The people will be sifted among the nations like grain in a sieve; the chaff is judged, while the good kernel is preserved. </a:t>
            </a:r>
          </a:p>
          <a:p>
            <a:r>
              <a:rPr lang="en-US" dirty="0"/>
              <a:t>This is the remnant theme: judgment is real and thorough, but it does not cancel God’s purpose for a faithful people.</a:t>
            </a:r>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Amos does not end with rubble. In 9:11–15 the Lord promises to raise the fallen shelter of David and repair its ruins. </a:t>
            </a:r>
          </a:p>
          <a:p>
            <a:r>
              <a:rPr lang="en-US" dirty="0"/>
              <a:t>Messianic Prophecy – cf. Acts 15.</a:t>
            </a:r>
          </a:p>
          <a:p>
            <a:pPr marL="171450" indent="-171450">
              <a:buFontTx/>
              <a:buChar char="-"/>
            </a:pPr>
            <a:r>
              <a:rPr lang="en-US" dirty="0"/>
              <a:t>James uses it to explain the inclusion of the Gentiles among God’s people. The restored rule of David reaches beyond one nation. </a:t>
            </a:r>
          </a:p>
          <a:p>
            <a:pPr marL="171450" indent="-171450">
              <a:buFontTx/>
              <a:buChar char="-"/>
            </a:pPr>
            <a:r>
              <a:rPr lang="en-US" dirty="0"/>
              <a:t>Amos then pictures abundance so great that plowing, harvesting, and planting overlap; the hills drip with blessing. </a:t>
            </a:r>
          </a:p>
          <a:p>
            <a:pPr marL="171450" indent="-171450">
              <a:buFontTx/>
              <a:buChar char="-"/>
            </a:pPr>
            <a:r>
              <a:rPr lang="en-US" dirty="0"/>
              <a:t>These images are spiritual figures of the fullness enjoyed under the Messiah.</a:t>
            </a:r>
          </a:p>
          <a:p>
            <a:pPr marL="171450" indent="-171450">
              <a:buFontTx/>
              <a:buChar char="-"/>
            </a:pPr>
            <a:r>
              <a:rPr lang="en-US" dirty="0"/>
              <a:t>The final movement is therefore not denial of judgment, but restoration after judgment—God rebuilds, gathers, and extends hope to the nations.</a:t>
            </a:r>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Summarize the book with four truths. </a:t>
            </a:r>
          </a:p>
          <a:p>
            <a:r>
              <a:rPr lang="en-US" dirty="0"/>
              <a:t>1. God cares how power treats people. Amos repeatedly condemns violence, bribery, dishonest trade, and oppression of the poor.</a:t>
            </a:r>
          </a:p>
          <a:p>
            <a:r>
              <a:rPr lang="en-US" dirty="0"/>
              <a:t>2. Worship and justice cannot be separated; songs and sacrifices become noise when daily life contradicts God’s character.</a:t>
            </a:r>
          </a:p>
          <a:p>
            <a:r>
              <a:rPr lang="en-US" dirty="0"/>
              <a:t>3. Repeated warnings are invitations to return. Famine, drought, blight, plague, and overthrow were meant to awaken Israel, yet the people would not return.</a:t>
            </a:r>
          </a:p>
          <a:p>
            <a:r>
              <a:rPr lang="en-US" dirty="0"/>
              <a:t>4. Judgment is not the final word. A remnant remains, the fallen house of David is raised, and blessing reaches beyond Israel. These truths move Amos from ancient history into present discipleship and community life.</a:t>
            </a:r>
          </a:p>
          <a:p>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the questions to move from explanation to response. </a:t>
            </a:r>
          </a:p>
          <a:p>
            <a:r>
              <a:rPr lang="en-US" dirty="0"/>
              <a:t>When discussing comfort, recall Amos 6: the wealthy were condemned because they did not grieve over the ruin of Joseph. </a:t>
            </a:r>
          </a:p>
          <a:p>
            <a:r>
              <a:rPr lang="en-US" dirty="0"/>
              <a:t>When discussing justice, return to Amos 5:24 and ask what a continuous river of righteousness would change in our relationships, decisions, and institutions. </a:t>
            </a:r>
          </a:p>
          <a:p>
            <a:r>
              <a:rPr lang="en-US" dirty="0"/>
              <a:t>When naming ignored warnings, remember the repeated refrain of Amos 4: “Yet you have not returned to me.” </a:t>
            </a:r>
          </a:p>
          <a:p>
            <a:r>
              <a:rPr lang="en-US" dirty="0"/>
              <a:t>Finally, ground hope in Amos 9:11–15: God raises what has fallen and creates a people that extends beyond old boundaries. Encourage the group to read Amos 5:14–24 and 9:11–15 aloud before answering.</a:t>
            </a:r>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Amos came from Tekoa, about six miles south of Bethlehem and twelve miles south of Jerusalem. He was a herdsman and a dresser of sycamore trees; the dresser pricked the fruit so it would ripen. He was not a professional prophet or a member of a prophetic school. In Amos 7, he explains that the Lord took him from his work and sent him to speak to Israel. His name can mean “to bear,” “to place a load upon,” or “burden-bearer,” which fits the weight of his message.</a:t>
            </a:r>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Notes Placeholder 2"/>
          <p:cNvSpPr>
            <a:spLocks noGrp="1"/>
          </p:cNvSpPr>
          <p:nvPr>
            <p:ph type="body" idx="1"/>
          </p:nvPr>
        </p:nvSpPr>
        <p:spPr/>
        <p:txBody>
          <a:bodyPr/>
          <a:lstStyle/>
          <a:p>
            <a:r>
              <a:rPr lang="en-US" dirty="0"/>
              <a:t>The </a:t>
            </a:r>
            <a:r>
              <a:rPr dirty="0"/>
              <a:t>divided-kingdom period. </a:t>
            </a:r>
            <a:br>
              <a:rPr lang="en-US" dirty="0"/>
            </a:br>
            <a:r>
              <a:rPr lang="en-US" dirty="0"/>
              <a:t>B</a:t>
            </a:r>
            <a:r>
              <a:rPr dirty="0"/>
              <a:t>etween 765 and 750 BC, during the reigns of Uzziah in Judah and Jeroboam II in Israel, near the close of Jeroboam’s reign.</a:t>
            </a:r>
            <a:br>
              <a:rPr lang="en-US" dirty="0"/>
            </a:br>
            <a:r>
              <a:rPr dirty="0"/>
              <a:t>The kingdom had divided after Solomon,</a:t>
            </a:r>
            <a:r>
              <a:rPr lang="en-US" dirty="0"/>
              <a:t>.</a:t>
            </a:r>
            <a:br>
              <a:rPr lang="en-US" dirty="0"/>
            </a:br>
            <a:r>
              <a:rPr dirty="0"/>
              <a:t>Amos preached to a northern kingdom enjoying strength and prosperity while decaying morally. </a:t>
            </a:r>
            <a:br>
              <a:rPr lang="en-US" dirty="0"/>
            </a:br>
            <a:r>
              <a:rPr dirty="0"/>
              <a:t>His warn</a:t>
            </a:r>
            <a:r>
              <a:rPr lang="en-US" dirty="0"/>
              <a:t>ed that</a:t>
            </a:r>
            <a:r>
              <a:rPr dirty="0"/>
              <a:t> injustice, idolatry, and contempt for God’s word would bring national judgment. </a:t>
            </a:r>
            <a:br>
              <a:rPr lang="en-US" dirty="0"/>
            </a:br>
            <a:r>
              <a:rPr lang="en-US" dirty="0"/>
              <a:t>Led to the destruct</a:t>
            </a:r>
            <a:r>
              <a:rPr dirty="0"/>
              <a:t>ion of Samaria in 722–721 BC</a:t>
            </a:r>
            <a:r>
              <a:rPr lang="en-US" dirty="0"/>
              <a:t>.</a:t>
            </a: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Use this slide as the map for the whole book. First, Amos announces judgment against the surrounding nations, then Judah, and finally Israel in chapters 1–2. Second, chapters 3–5 contain three “Hear this word” discourses that expose Israel’s responsibility, refusal to return, and need to seek the Lord. Third, chapter 6 pronounces woe on those at ease in Zion and Samaria. Fourth, chapters 7–9 present five visions: locusts, fire, the plumb line, summer fruit, and the struck altar or fallen structure. Finally, Amos 9:11–15 closes with hope—the fallen house of David raised and blessing pictured in overflowing harvest.</a:t>
            </a:r>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Amos begins where his audience is comfortable: with judgment on six neighboring nations—Damascus, Gaza, </a:t>
            </a:r>
            <a:r>
              <a:rPr lang="en-US" dirty="0" err="1"/>
              <a:t>Tyre</a:t>
            </a:r>
            <a:r>
              <a:rPr lang="en-US" dirty="0"/>
              <a:t>, Edom, Ammon, and Moab.</a:t>
            </a:r>
            <a:br>
              <a:rPr lang="en-US" dirty="0"/>
            </a:br>
            <a:r>
              <a:rPr lang="en-US" dirty="0"/>
              <a:t>“For three transgressions…and for four,” expressing a full measure of guilt. Their sins include cruelty, slave trading, betrayal, and violence.</a:t>
            </a:r>
            <a:br>
              <a:rPr lang="en-US" dirty="0"/>
            </a:br>
            <a:r>
              <a:rPr lang="en-US" dirty="0"/>
              <a:t>Amos turns to Judah for rejecting the law of the Lord. Only after the audience has agreed with every verdict does he name Israel. Israel’s sins include selling the needy for a pair of sandals, crushing the poor, sexual immorality, corrupt worship, greed, and silencing prophets. </a:t>
            </a:r>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Chapter 3 opens the first of three major discourses with “Hear this word.”</a:t>
            </a:r>
            <a:br>
              <a:rPr lang="en-US" dirty="0"/>
            </a:br>
            <a:r>
              <a:rPr lang="en-US" dirty="0"/>
              <a:t>Israel’s privilege increases its responsibility.</a:t>
            </a:r>
            <a:br>
              <a:rPr lang="en-US" dirty="0"/>
            </a:br>
            <a:r>
              <a:rPr lang="en-US" dirty="0"/>
              <a:t>“The more God gives, the more God expects.” </a:t>
            </a:r>
            <a:br>
              <a:rPr lang="en-US" dirty="0"/>
            </a:br>
            <a:r>
              <a:rPr lang="en-US" dirty="0"/>
              <a:t>Amos then uses a chain of rhetorical questions. </a:t>
            </a:r>
            <a:br>
              <a:rPr lang="en-US" dirty="0"/>
            </a:br>
            <a:r>
              <a:rPr lang="en-US" dirty="0"/>
              <a:t>A lion roars because prey is near – v. 3-6 </a:t>
            </a:r>
            <a:br>
              <a:rPr lang="en-US" dirty="0"/>
            </a:br>
            <a:r>
              <a:rPr lang="en-US" dirty="0"/>
              <a:t>A trap springs because something triggered it. </a:t>
            </a:r>
            <a:br>
              <a:rPr lang="en-US" dirty="0"/>
            </a:br>
            <a:r>
              <a:rPr lang="en-US" dirty="0"/>
              <a:t>A trumpet sounds because danger is present. </a:t>
            </a:r>
            <a:br>
              <a:rPr lang="en-US" dirty="0"/>
            </a:br>
            <a:r>
              <a:rPr lang="en-US" dirty="0"/>
              <a:t>In the same way, coming judgment has a cause—Israel’s own sin—and the prophetic warning demands a response. The Lord has revealed his counsel to the prophet, so Amos cannot remain silent: “The lion has roared; who will not fear? The Lord has spoken; who can but prophesy?” – v. 8</a:t>
            </a:r>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Amos 4 reviews 5 chastisements intended to bring Israel back:</a:t>
            </a:r>
            <a:br>
              <a:rPr lang="en-US" dirty="0"/>
            </a:br>
            <a:r>
              <a:rPr lang="en-US" dirty="0"/>
              <a:t>1. Famine—“cleanness of teeth” and lack of bread. – v. 6.</a:t>
            </a:r>
            <a:br>
              <a:rPr lang="en-US" dirty="0"/>
            </a:br>
            <a:r>
              <a:rPr lang="en-US" dirty="0"/>
              <a:t>2. Drought, with rain withheld when crops needed it most – v. 7-8.</a:t>
            </a:r>
            <a:br>
              <a:rPr lang="en-US" dirty="0"/>
            </a:br>
            <a:r>
              <a:rPr lang="en-US" dirty="0"/>
              <a:t>3. Blight, mildew, and locust damage to gardens and orchards – v. 9.</a:t>
            </a:r>
            <a:br>
              <a:rPr lang="en-US" dirty="0"/>
            </a:br>
            <a:r>
              <a:rPr lang="en-US" dirty="0"/>
              <a:t>4. Plague, war, and the stench of death – v. 10. </a:t>
            </a:r>
            <a:br>
              <a:rPr lang="en-US" dirty="0"/>
            </a:br>
            <a:r>
              <a:rPr lang="en-US" dirty="0"/>
              <a:t>5. Overthrow and burning of cities, leaving Israel like a firebrand pulled from the flames – v. 11.</a:t>
            </a:r>
            <a:br>
              <a:rPr lang="en-US" dirty="0"/>
            </a:br>
            <a:r>
              <a:rPr lang="en-US" dirty="0"/>
              <a:t>After each warning comes the same heartbreaking refrain: “Yet you have not returned to me.” </a:t>
            </a:r>
            <a:br>
              <a:rPr lang="en-US" dirty="0"/>
            </a:br>
            <a:r>
              <a:rPr lang="en-US" dirty="0"/>
              <a:t>The point is not merely that disaster occurred; it is that repeated correction produced no repentance. </a:t>
            </a:r>
            <a:br>
              <a:rPr lang="en-US" dirty="0"/>
            </a:br>
            <a:r>
              <a:rPr lang="en-US" dirty="0"/>
              <a:t>“Prepare to meet your God” – vv. 12-13.</a:t>
            </a:r>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Chapter 5 is both a funeral song and an invitation. </a:t>
            </a:r>
            <a:br>
              <a:rPr lang="en-US" dirty="0"/>
            </a:br>
            <a:r>
              <a:rPr lang="en-US" dirty="0"/>
              <a:t>Amos speaks as though Israel has already fallen, yet the Lord still says, “Seek me and live,” “Seek the Lord,” and “Seek good” – v. 4, 6, 14. </a:t>
            </a:r>
            <a:br>
              <a:rPr lang="en-US" dirty="0"/>
            </a:br>
            <a:r>
              <a:rPr lang="en-US" dirty="0"/>
              <a:t>The answer is not found in religious centers such as Bethel, Gilgal, or Beersheba when those places have become substitutes for obedience – v. 5.</a:t>
            </a:r>
            <a:br>
              <a:rPr lang="en-US" dirty="0"/>
            </a:br>
            <a:r>
              <a:rPr lang="en-US" dirty="0"/>
              <a:t>Amos identifies what seeking good looks like: hate evil, love good, and establish justice in the gate—the place where legal decisions were made – v. 14-15.</a:t>
            </a:r>
            <a:br>
              <a:rPr lang="en-US" dirty="0"/>
            </a:br>
            <a:r>
              <a:rPr lang="en-US" dirty="0"/>
              <a:t>The powerful had turned justice into wormwood, taken bribes, and pushed aside the needy – v. 7-13.</a:t>
            </a:r>
            <a:br>
              <a:rPr lang="en-US" dirty="0"/>
            </a:br>
            <a:r>
              <a:rPr lang="en-US" dirty="0"/>
              <a:t>The open door is real, but it calls for a changed life, not confidence in prosperity or false religiosity.</a:t>
            </a:r>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Amos 5:21–24 is the theological center of the book. The Lord rejects festivals, offerings, and songs because worship has been separated from righteousness. </a:t>
            </a:r>
            <a:br>
              <a:rPr lang="en-US" dirty="0"/>
            </a:br>
            <a:r>
              <a:rPr lang="en-US" dirty="0"/>
              <a:t>This is an “anti-cultus” passage—not a rejection of worship itself, but a condemnation of hypocritical worship. Music offered without devotion becomes noise. </a:t>
            </a:r>
            <a:br>
              <a:rPr lang="en-US" dirty="0"/>
            </a:br>
            <a:r>
              <a:rPr lang="en-US" dirty="0"/>
              <a:t>Sacrifice cannot compensate for injustice toward one’s neighbor. </a:t>
            </a:r>
            <a:br>
              <a:rPr lang="en-US" dirty="0"/>
            </a:br>
            <a:r>
              <a:rPr lang="en-US" dirty="0"/>
              <a:t>Amos then states the book’s great theme: “Let justice roll on like a river and righteousness like a never-failing stream.” Emphasize that justice is not an occasional act or a temporary program. Amos pictures it as a continuous, life-giving current running through the community.</a:t>
            </a:r>
            <a:endParaRPr dirty="0"/>
          </a:p>
        </p:txBody>
      </p:sp>
      <p:sp>
        <p:nvSpPr>
          <p:cNvPr id="4" name="Slide Number Placeholder 3"/>
          <p:cNvSpPr>
            <a:spLocks noGrp="1"/>
          </p:cNvSpPr>
          <p:nvPr>
            <p:ph type="sldNum" idx="5"/>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Tree>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ster">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30294583"/>
      </p:ext>
    </p:extLst>
  </p:cSld>
  <p:clrMap bg1="lt1" tx1="dk1" bg2="lt2" tx2="dk2" accent1="accent1" accent2="accent2" accent3="accent3" accent4="accent4" accent5="accent5" accent6="accent6" hlink="hlink" folHlink="folHlink"/>
  <p:sldLayoutIdLst>
    <p:sldLayoutId id="2147483649" r:id="rId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a:lnSpc>
          <a:spcPct val="90000"/>
        </a:lnSpc>
        <a:spcBef>
          <a:spcPts val="0"/>
        </a:spcBef>
        <a:buNone/>
        <a:defRPr sz="4400">
          <a:solidFill>
            <a:schemeClr val="tx1"/>
          </a:solidFill>
          <a:latin typeface="+mj-lt"/>
          <a:ea typeface="+mj-lt"/>
          <a:cs typeface="+mj-lt"/>
        </a:defRPr>
      </a:lvl1pPr>
    </p:titleStyle>
    <p:bodyStyle>
      <a:lvl1pPr marL="228600" indent="-228600" algn="l">
        <a:lnSpc>
          <a:spcPct val="90000"/>
        </a:lnSpc>
        <a:spcBef>
          <a:spcPts val="1000"/>
        </a:spcBef>
        <a:buChar char="•"/>
        <a:defRPr sz="2800">
          <a:solidFill>
            <a:schemeClr val="tx1"/>
          </a:solidFill>
          <a:latin typeface="+mn-lt"/>
          <a:ea typeface="+mn-lt"/>
          <a:cs typeface="+mn-lt"/>
        </a:defRPr>
      </a:lvl1pPr>
      <a:lvl2pPr marL="685800" indent="-228600" algn="l">
        <a:lnSpc>
          <a:spcPct val="90000"/>
        </a:lnSpc>
        <a:spcBef>
          <a:spcPts val="500"/>
        </a:spcBef>
        <a:buChar char="•"/>
        <a:defRPr sz="2400">
          <a:solidFill>
            <a:schemeClr val="tx1"/>
          </a:solidFill>
          <a:latin typeface="+mn-lt"/>
          <a:ea typeface="+mn-lt"/>
          <a:cs typeface="+mn-lt"/>
        </a:defRPr>
      </a:lvl2pPr>
      <a:lvl3pPr marL="1143000" indent="-228600" algn="l">
        <a:lnSpc>
          <a:spcPct val="90000"/>
        </a:lnSpc>
        <a:spcBef>
          <a:spcPts val="500"/>
        </a:spcBef>
        <a:buChar char="•"/>
        <a:defRPr sz="2000">
          <a:solidFill>
            <a:schemeClr val="tx1"/>
          </a:solidFill>
          <a:latin typeface="+mn-lt"/>
          <a:ea typeface="+mn-lt"/>
          <a:cs typeface="+mn-lt"/>
        </a:defRPr>
      </a:lvl3pPr>
      <a:lvl4pPr marL="1600200" indent="-228600" algn="l">
        <a:lnSpc>
          <a:spcPct val="90000"/>
        </a:lnSpc>
        <a:spcBef>
          <a:spcPts val="500"/>
        </a:spcBef>
        <a:buChar char="•"/>
        <a:defRPr sz="1800">
          <a:solidFill>
            <a:schemeClr val="tx1"/>
          </a:solidFill>
          <a:latin typeface="+mn-lt"/>
          <a:ea typeface="+mn-lt"/>
          <a:cs typeface="+mn-lt"/>
        </a:defRPr>
      </a:lvl4pPr>
      <a:lvl5pPr marL="2057400" indent="-228600" algn="l">
        <a:lnSpc>
          <a:spcPct val="90000"/>
        </a:lnSpc>
        <a:spcBef>
          <a:spcPts val="500"/>
        </a:spcBef>
        <a:buChar char="•"/>
        <a:defRPr sz="1800">
          <a:solidFill>
            <a:schemeClr val="tx1"/>
          </a:solidFill>
          <a:latin typeface="+mn-lt"/>
          <a:ea typeface="+mn-lt"/>
          <a:cs typeface="+mn-lt"/>
        </a:defRPr>
      </a:lvl5pPr>
      <a:lvl6pPr marL="2514600" indent="-228600" algn="l">
        <a:lnSpc>
          <a:spcPct val="90000"/>
        </a:lnSpc>
        <a:spcBef>
          <a:spcPts val="500"/>
        </a:spcBef>
        <a:buChar char="•"/>
        <a:defRPr sz="1800">
          <a:solidFill>
            <a:schemeClr val="tx1"/>
          </a:solidFill>
          <a:latin typeface="+mn-lt"/>
          <a:ea typeface="+mn-lt"/>
          <a:cs typeface="+mn-lt"/>
        </a:defRPr>
      </a:lvl6pPr>
      <a:lvl7pPr marL="2971800" indent="-228600" algn="l">
        <a:lnSpc>
          <a:spcPct val="90000"/>
        </a:lnSpc>
        <a:spcBef>
          <a:spcPts val="500"/>
        </a:spcBef>
        <a:buChar char="•"/>
        <a:defRPr sz="1800">
          <a:solidFill>
            <a:schemeClr val="tx1"/>
          </a:solidFill>
          <a:latin typeface="+mn-lt"/>
          <a:ea typeface="+mn-lt"/>
          <a:cs typeface="+mn-lt"/>
        </a:defRPr>
      </a:lvl7pPr>
      <a:lvl8pPr marL="3429000" indent="-228600" algn="l">
        <a:lnSpc>
          <a:spcPct val="90000"/>
        </a:lnSpc>
        <a:spcBef>
          <a:spcPts val="500"/>
        </a:spcBef>
        <a:buChar char="•"/>
        <a:defRPr sz="1800">
          <a:solidFill>
            <a:schemeClr val="tx1"/>
          </a:solidFill>
          <a:latin typeface="+mn-lt"/>
          <a:ea typeface="+mn-lt"/>
          <a:cs typeface="+mn-lt"/>
        </a:defRPr>
      </a:lvl8pPr>
      <a:lvl9pPr marL="3886200" indent="-228600" algn="l">
        <a:lnSpc>
          <a:spcPct val="90000"/>
        </a:lnSpc>
        <a:spcBef>
          <a:spcPts val="500"/>
        </a:spcBef>
        <a:buChar char="•"/>
        <a:defRPr sz="1800">
          <a:solidFill>
            <a:schemeClr val="tx1"/>
          </a:solidFill>
          <a:latin typeface="+mn-lt"/>
          <a:ea typeface="+mn-lt"/>
          <a:cs typeface="+mn-lt"/>
        </a:defRPr>
      </a:lvl9pPr>
    </p:bodyStyle>
    <p:otherStyle>
      <a:lvl1pPr marL="0" algn="l">
        <a:buNone/>
        <a:defRPr sz="1800">
          <a:solidFill>
            <a:schemeClr val="tx1"/>
          </a:solidFill>
          <a:latin typeface="+mn-lt"/>
          <a:ea typeface="+mn-lt"/>
          <a:cs typeface="+mn-lt"/>
        </a:defRPr>
      </a:lvl1pPr>
      <a:lvl2pPr marL="457200" algn="l">
        <a:buNone/>
        <a:defRPr sz="1800">
          <a:solidFill>
            <a:schemeClr val="tx1"/>
          </a:solidFill>
          <a:latin typeface="+mn-lt"/>
          <a:ea typeface="+mn-lt"/>
          <a:cs typeface="+mn-lt"/>
        </a:defRPr>
      </a:lvl2pPr>
      <a:lvl3pPr marL="914400" algn="l">
        <a:buNone/>
        <a:defRPr sz="1800">
          <a:solidFill>
            <a:schemeClr val="tx1"/>
          </a:solidFill>
          <a:latin typeface="+mn-lt"/>
          <a:ea typeface="+mn-lt"/>
          <a:cs typeface="+mn-lt"/>
        </a:defRPr>
      </a:lvl3pPr>
      <a:lvl4pPr marL="1371600" algn="l">
        <a:buNone/>
        <a:defRPr sz="1800">
          <a:solidFill>
            <a:schemeClr val="tx1"/>
          </a:solidFill>
          <a:latin typeface="+mn-lt"/>
          <a:ea typeface="+mn-lt"/>
          <a:cs typeface="+mn-lt"/>
        </a:defRPr>
      </a:lvl4pPr>
      <a:lvl5pPr marL="1828800" algn="l">
        <a:buNone/>
        <a:defRPr sz="1800">
          <a:solidFill>
            <a:schemeClr val="tx1"/>
          </a:solidFill>
          <a:latin typeface="+mn-lt"/>
          <a:ea typeface="+mn-lt"/>
          <a:cs typeface="+mn-lt"/>
        </a:defRPr>
      </a:lvl5pPr>
      <a:lvl6pPr marL="2286000" algn="l">
        <a:buNone/>
        <a:defRPr sz="1800">
          <a:solidFill>
            <a:schemeClr val="tx1"/>
          </a:solidFill>
          <a:latin typeface="+mn-lt"/>
          <a:ea typeface="+mn-lt"/>
          <a:cs typeface="+mn-lt"/>
        </a:defRPr>
      </a:lvl6pPr>
      <a:lvl7pPr marL="2743200" algn="l">
        <a:buNone/>
        <a:defRPr sz="1800">
          <a:solidFill>
            <a:schemeClr val="tx1"/>
          </a:solidFill>
          <a:latin typeface="+mn-lt"/>
          <a:ea typeface="+mn-lt"/>
          <a:cs typeface="+mn-lt"/>
        </a:defRPr>
      </a:lvl7pPr>
      <a:lvl8pPr marL="3200400" algn="l">
        <a:buNone/>
        <a:defRPr sz="1800">
          <a:solidFill>
            <a:schemeClr val="tx1"/>
          </a:solidFill>
          <a:latin typeface="+mn-lt"/>
          <a:ea typeface="+mn-lt"/>
          <a:cs typeface="+mn-lt"/>
        </a:defRPr>
      </a:lvl8pPr>
      <a:lvl9pPr marL="3657600" algn="l">
        <a:buNone/>
        <a:defRPr sz="1800">
          <a:solidFill>
            <a:schemeClr val="tx1"/>
          </a:solidFill>
          <a:latin typeface="+mn-lt"/>
          <a:ea typeface="+mn-lt"/>
          <a:cs typeface="+mn-lt"/>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756A4"/>
        </a:solidFill>
        <a:effectLst/>
      </p:bgPr>
    </p:bg>
    <p:spTree>
      <p:nvGrpSpPr>
        <p:cNvPr id="1" name=""/>
        <p:cNvGrpSpPr/>
        <p:nvPr/>
      </p:nvGrpSpPr>
      <p:grpSpPr>
        <a:xfrm>
          <a:off x="0" y="0"/>
          <a:ext cx="0" cy="0"/>
          <a:chOff x="0" y="0"/>
          <a:chExt cx="0" cy="0"/>
        </a:xfrm>
      </p:grpSpPr>
      <p:pic>
        <p:nvPicPr>
          <p:cNvPr id="6" name="Picture 5"/>
          <p:cNvPicPr>
            <a:picLocks noChangeAspect="1"/>
          </p:cNvPicPr>
          <p:nvPr/>
        </p:nvPicPr>
        <p:blipFill>
          <a:blip r:embed="rId3"/>
          <a:srcRect t="27" b="27"/>
          <a:stretch>
            <a:fillRect/>
          </a:stretch>
        </p:blipFill>
        <p:spPr>
          <a:xfrm>
            <a:off x="0" y="0"/>
            <a:ext cx="12192000" cy="6858000"/>
          </a:xfrm>
          <a:prstGeom prst="rect">
            <a:avLst/>
          </a:prstGeom>
        </p:spPr>
      </p:pic>
      <p:sp>
        <p:nvSpPr>
          <p:cNvPr id="2" name="cover-band">
            <a:extLst>
              <a:ext uri="{FF2B5EF4-FFF2-40B4-BE49-F238E27FC236}">
                <a16:creationId xmlns:a16="http://schemas.microsoft.com/office/drawing/2014/main" id="{0C241F85-9ECC-4F71-AB17-CA1A505E4BD5}"/>
              </a:ext>
            </a:extLst>
          </p:cNvPr>
          <p:cNvSpPr>
            <a:spLocks noGrp="1"/>
          </p:cNvSpPr>
          <p:nvPr/>
        </p:nvSpPr>
        <p:spPr>
          <a:xfrm>
            <a:off x="0" y="4457700"/>
            <a:ext cx="12192000" cy="2400300"/>
          </a:xfrm>
          <a:prstGeom prst="rect">
            <a:avLst/>
          </a:prstGeom>
          <a:solidFill>
            <a:srgbClr val="0B3D78"/>
          </a:solidFill>
          <a:ln w="0">
            <a:noFill/>
            <a:prstDash val="solid"/>
          </a:ln>
        </p:spPr>
        <p:txBody>
          <a:bodyPr/>
          <a:lstStyle/>
          <a:p>
            <a:endParaRPr lang="en-US"/>
          </a:p>
        </p:txBody>
      </p:sp>
      <p:sp>
        <p:nvSpPr>
          <p:cNvPr id="3" name="cover-title">
            <a:extLst>
              <a:ext uri="{FF2B5EF4-FFF2-40B4-BE49-F238E27FC236}">
                <a16:creationId xmlns:a16="http://schemas.microsoft.com/office/drawing/2014/main" id="{8335744C-CADD-452B-AEFA-2FAC310079F2}"/>
              </a:ext>
            </a:extLst>
          </p:cNvPr>
          <p:cNvSpPr>
            <a:spLocks noGrp="1"/>
          </p:cNvSpPr>
          <p:nvPr/>
        </p:nvSpPr>
        <p:spPr>
          <a:xfrm>
            <a:off x="685800" y="4786313"/>
            <a:ext cx="10820400" cy="781050"/>
          </a:xfrm>
          <a:prstGeom prst="rect">
            <a:avLst/>
          </a:prstGeom>
          <a:noFill/>
          <a:ln w="0">
            <a:noFill/>
            <a:prstDash val="solid"/>
          </a:ln>
        </p:spPr>
        <p:txBody>
          <a:bodyPr wrap="square" lIns="0" tIns="0" rIns="0" bIns="0" anchor="t">
            <a:noAutofit/>
          </a:bodyPr>
          <a:lstStyle/>
          <a:p>
            <a:pPr algn="ctr">
              <a:lnSpc>
                <a:spcPct val="100000"/>
              </a:lnSpc>
              <a:buNone/>
              <a:defRPr sz="5850" b="1" i="0">
                <a:solidFill>
                  <a:srgbClr val="E3A229"/>
                </a:solidFill>
                <a:latin typeface="Georgia"/>
                <a:ea typeface="Georgia"/>
                <a:cs typeface="Georgia"/>
              </a:defRPr>
            </a:pPr>
            <a:r>
              <a:rPr lang="en-US" sz="5400" b="1" i="0" dirty="0">
                <a:solidFill>
                  <a:srgbClr val="E3A229"/>
                </a:solidFill>
                <a:latin typeface="Georgia"/>
                <a:ea typeface="Georgia"/>
                <a:cs typeface="Georgia"/>
              </a:rPr>
              <a:t>THE MORE </a:t>
            </a:r>
            <a:r>
              <a:rPr sz="5400" b="1" i="0" dirty="0">
                <a:solidFill>
                  <a:srgbClr val="E3A229"/>
                </a:solidFill>
                <a:latin typeface="Georgia"/>
                <a:ea typeface="Georgia"/>
                <a:cs typeface="Georgia"/>
              </a:rPr>
              <a:t>FAMOUS AMOS</a:t>
            </a:r>
          </a:p>
        </p:txBody>
      </p:sp>
      <p:sp>
        <p:nvSpPr>
          <p:cNvPr id="4" name="cover-subtitle">
            <a:extLst>
              <a:ext uri="{FF2B5EF4-FFF2-40B4-BE49-F238E27FC236}">
                <a16:creationId xmlns:a16="http://schemas.microsoft.com/office/drawing/2014/main" id="{D8453904-90AB-4124-B78D-C1F2035C853C}"/>
              </a:ext>
            </a:extLst>
          </p:cNvPr>
          <p:cNvSpPr>
            <a:spLocks noGrp="1"/>
          </p:cNvSpPr>
          <p:nvPr/>
        </p:nvSpPr>
        <p:spPr>
          <a:xfrm>
            <a:off x="685800" y="5895975"/>
            <a:ext cx="10820400" cy="514350"/>
          </a:xfrm>
          <a:prstGeom prst="rect">
            <a:avLst/>
          </a:prstGeom>
          <a:noFill/>
          <a:ln w="0">
            <a:noFill/>
            <a:prstDash val="solid"/>
          </a:ln>
        </p:spPr>
        <p:txBody>
          <a:bodyPr wrap="square" lIns="0" tIns="0" rIns="0" bIns="0" anchor="t">
            <a:noAutofit/>
          </a:bodyPr>
          <a:lstStyle/>
          <a:p>
            <a:pPr algn="ctr">
              <a:lnSpc>
                <a:spcPct val="100000"/>
              </a:lnSpc>
              <a:buNone/>
              <a:defRPr sz="3000" b="1" i="0">
                <a:solidFill>
                  <a:srgbClr val="FFFFFF"/>
                </a:solidFill>
                <a:latin typeface="Aptos"/>
                <a:ea typeface="Aptos"/>
                <a:cs typeface="Aptos"/>
              </a:defRPr>
            </a:pPr>
            <a:r>
              <a:rPr sz="3000" b="1" i="0" dirty="0">
                <a:solidFill>
                  <a:srgbClr val="FFFFFF"/>
                </a:solidFill>
                <a:latin typeface="Aptos"/>
                <a:ea typeface="Aptos"/>
                <a:cs typeface="Aptos"/>
              </a:rPr>
              <a:t>Bite-Size Truth. Big Justice.</a:t>
            </a:r>
          </a:p>
        </p:txBody>
      </p:sp>
    </p:spTree>
    <p:extLst>
      <p:ext uri="{BB962C8B-B14F-4D97-AF65-F5344CB8AC3E}">
        <p14:creationId xmlns:p14="http://schemas.microsoft.com/office/powerpoint/2010/main" val="223889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
                                        </p:tgtEl>
                                        <p:attrNameLst>
                                          <p:attrName>style.visibility</p:attrName>
                                        </p:attrNameLst>
                                      </p:cBhvr>
                                      <p:to>
                                        <p:strVal val="visible"/>
                                      </p:to>
                                    </p:set>
                                    <p:animEffect transition="in" filter="fade">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0756A4"/>
        </a:solidFill>
        <a:effectLst/>
      </p:bgPr>
    </p:bg>
    <p:spTree>
      <p:nvGrpSpPr>
        <p:cNvPr id="1" name=""/>
        <p:cNvGrpSpPr/>
        <p:nvPr/>
      </p:nvGrpSpPr>
      <p:grpSpPr>
        <a:xfrm>
          <a:off x="0" y="0"/>
          <a:ext cx="0" cy="0"/>
          <a:chOff x="0" y="0"/>
          <a:chExt cx="0" cy="0"/>
        </a:xfrm>
      </p:grpSpPr>
      <p:sp>
        <p:nvSpPr>
          <p:cNvPr id="12" name="comfort-half">
            <a:extLst>
              <a:ext uri="{FF2B5EF4-FFF2-40B4-BE49-F238E27FC236}">
                <a16:creationId xmlns:a16="http://schemas.microsoft.com/office/drawing/2014/main" id="{E66BC77F-A99D-498D-9236-93703874FF36}"/>
              </a:ext>
            </a:extLst>
          </p:cNvPr>
          <p:cNvSpPr>
            <a:spLocks noGrp="1"/>
          </p:cNvSpPr>
          <p:nvPr/>
        </p:nvSpPr>
        <p:spPr>
          <a:xfrm>
            <a:off x="0" y="0"/>
            <a:ext cx="5905500" cy="6858000"/>
          </a:xfrm>
          <a:prstGeom prst="rect">
            <a:avLst/>
          </a:prstGeom>
          <a:solidFill>
            <a:srgbClr val="E3A229"/>
          </a:solidFill>
          <a:ln w="0">
            <a:noFill/>
            <a:prstDash val="solid"/>
          </a:ln>
        </p:spPr>
        <p:txBody>
          <a:bodyPr/>
          <a:lstStyle/>
          <a:p>
            <a:endParaRPr lang="en-US"/>
          </a:p>
        </p:txBody>
      </p:sp>
      <p:sp>
        <p:nvSpPr>
          <p:cNvPr id="2" name="kicker">
            <a:extLst>
              <a:ext uri="{FF2B5EF4-FFF2-40B4-BE49-F238E27FC236}">
                <a16:creationId xmlns:a16="http://schemas.microsoft.com/office/drawing/2014/main" id="{01246271-BF35-45C9-A9B6-81A500EF3AEE}"/>
              </a:ext>
            </a:extLst>
          </p:cNvPr>
          <p:cNvSpPr>
            <a:spLocks noGrp="1"/>
          </p:cNvSpPr>
          <p:nvPr/>
        </p:nvSpPr>
        <p:spPr>
          <a:xfrm>
            <a:off x="723900" y="419100"/>
            <a:ext cx="5619750" cy="361950"/>
          </a:xfrm>
          <a:prstGeom prst="rect">
            <a:avLst/>
          </a:prstGeom>
          <a:noFill/>
          <a:ln w="0">
            <a:noFill/>
            <a:prstDash val="solid"/>
          </a:ln>
        </p:spPr>
        <p:txBody>
          <a:bodyPr wrap="square" lIns="0" tIns="0" rIns="0" bIns="0" anchor="t">
            <a:noAutofit/>
          </a:bodyPr>
          <a:lstStyle/>
          <a:p>
            <a:pPr algn="l">
              <a:lnSpc>
                <a:spcPct val="100000"/>
              </a:lnSpc>
              <a:buNone/>
              <a:defRPr sz="2250" b="1" i="0">
                <a:solidFill>
                  <a:srgbClr val="4A281D"/>
                </a:solidFill>
                <a:latin typeface="Aptos"/>
                <a:ea typeface="Aptos"/>
                <a:cs typeface="Aptos"/>
              </a:defRPr>
            </a:pPr>
            <a:r>
              <a:rPr lang="en-US" sz="2250" b="1" i="0" dirty="0">
                <a:solidFill>
                  <a:srgbClr val="4A281D"/>
                </a:solidFill>
                <a:latin typeface="Aptos"/>
                <a:ea typeface="Aptos"/>
                <a:cs typeface="Aptos"/>
              </a:rPr>
              <a:t>WOES TO ZION AND SAMARIA</a:t>
            </a:r>
            <a:endParaRPr sz="2250" b="1" i="0" dirty="0">
              <a:solidFill>
                <a:srgbClr val="4A281D"/>
              </a:solidFill>
              <a:latin typeface="Aptos"/>
              <a:ea typeface="Aptos"/>
              <a:cs typeface="Aptos"/>
            </a:endParaRPr>
          </a:p>
        </p:txBody>
      </p:sp>
      <p:sp>
        <p:nvSpPr>
          <p:cNvPr id="3" name="chapter-tag">
            <a:extLst>
              <a:ext uri="{FF2B5EF4-FFF2-40B4-BE49-F238E27FC236}">
                <a16:creationId xmlns:a16="http://schemas.microsoft.com/office/drawing/2014/main" id="{F11B8311-C8FD-4389-9FAC-93925175E03D}"/>
              </a:ext>
            </a:extLst>
          </p:cNvPr>
          <p:cNvSpPr>
            <a:spLocks noGrp="1"/>
          </p:cNvSpPr>
          <p:nvPr/>
        </p:nvSpPr>
        <p:spPr>
          <a:xfrm>
            <a:off x="9525000" y="438150"/>
            <a:ext cx="2571750" cy="381000"/>
          </a:xfrm>
          <a:prstGeom prst="rect">
            <a:avLst/>
          </a:prstGeom>
          <a:noFill/>
          <a:ln w="0">
            <a:noFill/>
            <a:prstDash val="solid"/>
          </a:ln>
        </p:spPr>
        <p:txBody>
          <a:bodyPr wrap="square" lIns="0" tIns="0" rIns="0" bIns="0" anchor="t">
            <a:noAutofit/>
          </a:bodyPr>
          <a:lstStyle/>
          <a:p>
            <a:pPr algn="r">
              <a:lnSpc>
                <a:spcPct val="100000"/>
              </a:lnSpc>
              <a:buNone/>
              <a:defRPr sz="2250" b="1" i="0">
                <a:solidFill>
                  <a:srgbClr val="FFF2D2"/>
                </a:solidFill>
                <a:latin typeface="Aptos"/>
                <a:ea typeface="Aptos"/>
                <a:cs typeface="Aptos"/>
              </a:defRPr>
            </a:pPr>
            <a:r>
              <a:rPr sz="2250" b="1" i="0">
                <a:solidFill>
                  <a:srgbClr val="FFF2D2"/>
                </a:solidFill>
                <a:latin typeface="Aptos"/>
                <a:ea typeface="Aptos"/>
                <a:cs typeface="Aptos"/>
              </a:rPr>
              <a:t>AMOS 6</a:t>
            </a:r>
          </a:p>
        </p:txBody>
      </p:sp>
      <p:sp>
        <p:nvSpPr>
          <p:cNvPr id="4" name="fade-point-comfort">
            <a:extLst>
              <a:ext uri="{FF2B5EF4-FFF2-40B4-BE49-F238E27FC236}">
                <a16:creationId xmlns:a16="http://schemas.microsoft.com/office/drawing/2014/main" id="{EC15211E-2553-433B-9D48-30479C9F7578}"/>
              </a:ext>
            </a:extLst>
          </p:cNvPr>
          <p:cNvSpPr>
            <a:spLocks noGrp="1"/>
          </p:cNvSpPr>
          <p:nvPr/>
        </p:nvSpPr>
        <p:spPr>
          <a:xfrm>
            <a:off x="628650" y="1238250"/>
            <a:ext cx="4762500" cy="723900"/>
          </a:xfrm>
          <a:prstGeom prst="rect">
            <a:avLst/>
          </a:prstGeom>
          <a:noFill/>
          <a:ln w="0">
            <a:noFill/>
            <a:prstDash val="solid"/>
          </a:ln>
        </p:spPr>
        <p:txBody>
          <a:bodyPr wrap="square" lIns="0" tIns="0" rIns="0" bIns="0" anchor="t">
            <a:noAutofit/>
          </a:bodyPr>
          <a:lstStyle/>
          <a:p>
            <a:pPr algn="ctr">
              <a:lnSpc>
                <a:spcPct val="100000"/>
              </a:lnSpc>
              <a:buNone/>
              <a:defRPr sz="4650" b="1" i="0">
                <a:solidFill>
                  <a:srgbClr val="4A281D"/>
                </a:solidFill>
                <a:latin typeface="Georgia"/>
                <a:ea typeface="Georgia"/>
                <a:cs typeface="Georgia"/>
              </a:defRPr>
            </a:pPr>
            <a:r>
              <a:rPr sz="4650" b="1" i="0">
                <a:solidFill>
                  <a:srgbClr val="4A281D"/>
                </a:solidFill>
                <a:latin typeface="Georgia"/>
                <a:ea typeface="Georgia"/>
                <a:cs typeface="Georgia"/>
              </a:rPr>
              <a:t>COMFORT</a:t>
            </a:r>
          </a:p>
        </p:txBody>
      </p:sp>
      <p:sp>
        <p:nvSpPr>
          <p:cNvPr id="5" name="fade-point-luxury-1">
            <a:extLst>
              <a:ext uri="{FF2B5EF4-FFF2-40B4-BE49-F238E27FC236}">
                <a16:creationId xmlns:a16="http://schemas.microsoft.com/office/drawing/2014/main" id="{06F6BDF5-82DB-4CFE-8243-DCC7FB3D906F}"/>
              </a:ext>
            </a:extLst>
          </p:cNvPr>
          <p:cNvSpPr>
            <a:spLocks noGrp="1"/>
          </p:cNvSpPr>
          <p:nvPr/>
        </p:nvSpPr>
        <p:spPr>
          <a:xfrm>
            <a:off x="952500" y="2400300"/>
            <a:ext cx="4095750" cy="476250"/>
          </a:xfrm>
          <a:prstGeom prst="rect">
            <a:avLst/>
          </a:prstGeom>
          <a:noFill/>
          <a:ln w="0">
            <a:noFill/>
            <a:prstDash val="solid"/>
          </a:ln>
        </p:spPr>
        <p:txBody>
          <a:bodyPr wrap="square" lIns="0" tIns="0" rIns="0" bIns="0" anchor="t">
            <a:noAutofit/>
          </a:bodyPr>
          <a:lstStyle/>
          <a:p>
            <a:pPr algn="ctr">
              <a:lnSpc>
                <a:spcPct val="100000"/>
              </a:lnSpc>
              <a:buNone/>
              <a:defRPr sz="2700" b="1" i="0">
                <a:solidFill>
                  <a:srgbClr val="4A281D"/>
                </a:solidFill>
                <a:latin typeface="Georgia"/>
                <a:ea typeface="Georgia"/>
                <a:cs typeface="Georgia"/>
              </a:defRPr>
            </a:pPr>
            <a:r>
              <a:rPr sz="2700" b="1" i="0">
                <a:solidFill>
                  <a:srgbClr val="4A281D"/>
                </a:solidFill>
                <a:latin typeface="Georgia"/>
                <a:ea typeface="Georgia"/>
                <a:cs typeface="Georgia"/>
              </a:rPr>
              <a:t>Ivory beds</a:t>
            </a:r>
          </a:p>
        </p:txBody>
      </p:sp>
      <p:sp>
        <p:nvSpPr>
          <p:cNvPr id="6" name="fade-point-luxury-2">
            <a:extLst>
              <a:ext uri="{FF2B5EF4-FFF2-40B4-BE49-F238E27FC236}">
                <a16:creationId xmlns:a16="http://schemas.microsoft.com/office/drawing/2014/main" id="{E55DCEB8-3E28-41FE-A1D2-ED99512947D8}"/>
              </a:ext>
            </a:extLst>
          </p:cNvPr>
          <p:cNvSpPr>
            <a:spLocks noGrp="1"/>
          </p:cNvSpPr>
          <p:nvPr/>
        </p:nvSpPr>
        <p:spPr>
          <a:xfrm>
            <a:off x="952500" y="3257550"/>
            <a:ext cx="4095750" cy="476250"/>
          </a:xfrm>
          <a:prstGeom prst="rect">
            <a:avLst/>
          </a:prstGeom>
          <a:noFill/>
          <a:ln w="0">
            <a:noFill/>
            <a:prstDash val="solid"/>
          </a:ln>
        </p:spPr>
        <p:txBody>
          <a:bodyPr wrap="square" lIns="0" tIns="0" rIns="0" bIns="0" anchor="t">
            <a:noAutofit/>
          </a:bodyPr>
          <a:lstStyle/>
          <a:p>
            <a:pPr algn="ctr">
              <a:lnSpc>
                <a:spcPct val="100000"/>
              </a:lnSpc>
              <a:buNone/>
              <a:defRPr sz="2700" b="1" i="0">
                <a:solidFill>
                  <a:srgbClr val="4A281D"/>
                </a:solidFill>
                <a:latin typeface="Georgia"/>
                <a:ea typeface="Georgia"/>
                <a:cs typeface="Georgia"/>
              </a:defRPr>
            </a:pPr>
            <a:r>
              <a:rPr sz="2700" b="1" i="0">
                <a:solidFill>
                  <a:srgbClr val="4A281D"/>
                </a:solidFill>
                <a:latin typeface="Georgia"/>
                <a:ea typeface="Georgia"/>
                <a:cs typeface="Georgia"/>
              </a:rPr>
              <a:t>Choice food</a:t>
            </a:r>
          </a:p>
        </p:txBody>
      </p:sp>
      <p:sp>
        <p:nvSpPr>
          <p:cNvPr id="7" name="fade-point-luxury-3">
            <a:extLst>
              <a:ext uri="{FF2B5EF4-FFF2-40B4-BE49-F238E27FC236}">
                <a16:creationId xmlns:a16="http://schemas.microsoft.com/office/drawing/2014/main" id="{B92CB058-D6A0-42BA-9C81-D9B75D136DE9}"/>
              </a:ext>
            </a:extLst>
          </p:cNvPr>
          <p:cNvSpPr>
            <a:spLocks noGrp="1"/>
          </p:cNvSpPr>
          <p:nvPr/>
        </p:nvSpPr>
        <p:spPr>
          <a:xfrm>
            <a:off x="952500" y="4114800"/>
            <a:ext cx="4095750" cy="476250"/>
          </a:xfrm>
          <a:prstGeom prst="rect">
            <a:avLst/>
          </a:prstGeom>
          <a:noFill/>
          <a:ln w="0">
            <a:noFill/>
            <a:prstDash val="solid"/>
          </a:ln>
        </p:spPr>
        <p:txBody>
          <a:bodyPr wrap="square" lIns="0" tIns="0" rIns="0" bIns="0" anchor="t">
            <a:noAutofit/>
          </a:bodyPr>
          <a:lstStyle/>
          <a:p>
            <a:pPr algn="ctr">
              <a:lnSpc>
                <a:spcPct val="100000"/>
              </a:lnSpc>
              <a:buNone/>
              <a:defRPr sz="2700" b="1" i="0">
                <a:solidFill>
                  <a:srgbClr val="4A281D"/>
                </a:solidFill>
                <a:latin typeface="Georgia"/>
                <a:ea typeface="Georgia"/>
                <a:cs typeface="Georgia"/>
              </a:defRPr>
            </a:pPr>
            <a:r>
              <a:rPr sz="2700" b="1" i="0">
                <a:solidFill>
                  <a:srgbClr val="4A281D"/>
                </a:solidFill>
                <a:latin typeface="Georgia"/>
                <a:ea typeface="Georgia"/>
                <a:cs typeface="Georgia"/>
              </a:rPr>
              <a:t>Fine oils + music</a:t>
            </a:r>
          </a:p>
        </p:txBody>
      </p:sp>
      <p:sp>
        <p:nvSpPr>
          <p:cNvPr id="8" name="fade-point-compassion">
            <a:extLst>
              <a:ext uri="{FF2B5EF4-FFF2-40B4-BE49-F238E27FC236}">
                <a16:creationId xmlns:a16="http://schemas.microsoft.com/office/drawing/2014/main" id="{6B671705-5600-4936-B5E5-DA7875942E8C}"/>
              </a:ext>
            </a:extLst>
          </p:cNvPr>
          <p:cNvSpPr>
            <a:spLocks noGrp="1"/>
          </p:cNvSpPr>
          <p:nvPr/>
        </p:nvSpPr>
        <p:spPr>
          <a:xfrm>
            <a:off x="6419850" y="1238250"/>
            <a:ext cx="4953000" cy="723900"/>
          </a:xfrm>
          <a:prstGeom prst="rect">
            <a:avLst/>
          </a:prstGeom>
          <a:noFill/>
          <a:ln w="0">
            <a:noFill/>
            <a:prstDash val="solid"/>
          </a:ln>
        </p:spPr>
        <p:txBody>
          <a:bodyPr wrap="square" lIns="0" tIns="0" rIns="0" bIns="0" anchor="t">
            <a:noAutofit/>
          </a:bodyPr>
          <a:lstStyle/>
          <a:p>
            <a:pPr algn="ctr">
              <a:lnSpc>
                <a:spcPct val="100000"/>
              </a:lnSpc>
              <a:buNone/>
              <a:defRPr sz="4350" b="1" i="0">
                <a:solidFill>
                  <a:srgbClr val="E3A229"/>
                </a:solidFill>
                <a:latin typeface="Georgia"/>
                <a:ea typeface="Georgia"/>
                <a:cs typeface="Georgia"/>
              </a:defRPr>
            </a:pPr>
            <a:r>
              <a:rPr sz="4350" b="1" i="0">
                <a:solidFill>
                  <a:srgbClr val="E3A229"/>
                </a:solidFill>
                <a:latin typeface="Georgia"/>
                <a:ea typeface="Georgia"/>
                <a:cs typeface="Georgia"/>
              </a:rPr>
              <a:t>COMPASSION</a:t>
            </a:r>
          </a:p>
        </p:txBody>
      </p:sp>
      <p:sp>
        <p:nvSpPr>
          <p:cNvPr id="9" name="fade-point-ruin">
            <a:extLst>
              <a:ext uri="{FF2B5EF4-FFF2-40B4-BE49-F238E27FC236}">
                <a16:creationId xmlns:a16="http://schemas.microsoft.com/office/drawing/2014/main" id="{1232B0FE-A14D-499F-948D-128CF3A7B53F}"/>
              </a:ext>
            </a:extLst>
          </p:cNvPr>
          <p:cNvSpPr>
            <a:spLocks noGrp="1"/>
          </p:cNvSpPr>
          <p:nvPr/>
        </p:nvSpPr>
        <p:spPr>
          <a:xfrm>
            <a:off x="6858000" y="2476500"/>
            <a:ext cx="4095750" cy="1371600"/>
          </a:xfrm>
          <a:prstGeom prst="rect">
            <a:avLst/>
          </a:prstGeom>
          <a:noFill/>
          <a:ln w="0">
            <a:noFill/>
            <a:prstDash val="solid"/>
          </a:ln>
        </p:spPr>
        <p:txBody>
          <a:bodyPr wrap="square" lIns="0" tIns="0" rIns="0" bIns="0" anchor="ctr">
            <a:noAutofit/>
          </a:bodyPr>
          <a:lstStyle/>
          <a:p>
            <a:pPr algn="ctr">
              <a:lnSpc>
                <a:spcPct val="105000"/>
              </a:lnSpc>
              <a:buNone/>
              <a:defRPr sz="3150" b="1" i="0">
                <a:solidFill>
                  <a:srgbClr val="FFFFFF"/>
                </a:solidFill>
                <a:latin typeface="Georgia"/>
                <a:ea typeface="Georgia"/>
                <a:cs typeface="Georgia"/>
              </a:defRPr>
            </a:pPr>
            <a:r>
              <a:rPr sz="3150" b="1" i="0">
                <a:solidFill>
                  <a:srgbClr val="FFFFFF"/>
                </a:solidFill>
                <a:latin typeface="Georgia"/>
                <a:ea typeface="Georgia"/>
                <a:cs typeface="Georgia"/>
              </a:rPr>
              <a:t>“They do not grieve over the ruin of Joseph.”</a:t>
            </a:r>
          </a:p>
        </p:txBody>
      </p:sp>
      <p:sp>
        <p:nvSpPr>
          <p:cNvPr id="10" name="fade-point-application">
            <a:extLst>
              <a:ext uri="{FF2B5EF4-FFF2-40B4-BE49-F238E27FC236}">
                <a16:creationId xmlns:a16="http://schemas.microsoft.com/office/drawing/2014/main" id="{FA405C91-3014-4E00-B20E-4532B8FD7CED}"/>
              </a:ext>
            </a:extLst>
          </p:cNvPr>
          <p:cNvSpPr>
            <a:spLocks noGrp="1"/>
          </p:cNvSpPr>
          <p:nvPr/>
        </p:nvSpPr>
        <p:spPr>
          <a:xfrm>
            <a:off x="6743700" y="4514850"/>
            <a:ext cx="4324350" cy="952500"/>
          </a:xfrm>
          <a:prstGeom prst="rect">
            <a:avLst/>
          </a:prstGeom>
          <a:noFill/>
          <a:ln w="0">
            <a:noFill/>
            <a:prstDash val="solid"/>
          </a:ln>
        </p:spPr>
        <p:txBody>
          <a:bodyPr wrap="square" lIns="0" tIns="0" rIns="0" bIns="0" anchor="t">
            <a:noAutofit/>
          </a:bodyPr>
          <a:lstStyle/>
          <a:p>
            <a:pPr algn="ctr">
              <a:lnSpc>
                <a:spcPct val="100000"/>
              </a:lnSpc>
              <a:buNone/>
              <a:defRPr sz="2550" b="1" i="0">
                <a:solidFill>
                  <a:srgbClr val="FFF2D2"/>
                </a:solidFill>
                <a:latin typeface="Aptos"/>
                <a:ea typeface="Aptos"/>
                <a:cs typeface="Aptos"/>
              </a:defRPr>
            </a:pPr>
            <a:r>
              <a:rPr sz="2550" b="1" i="0">
                <a:solidFill>
                  <a:srgbClr val="FFF2D2"/>
                </a:solidFill>
                <a:latin typeface="Aptos"/>
                <a:ea typeface="Aptos"/>
                <a:cs typeface="Aptos"/>
              </a:rPr>
              <a:t>Ease becomes dangerous when it makes suffering invisible.</a:t>
            </a:r>
          </a:p>
        </p:txBody>
      </p:sp>
      <p:sp>
        <p:nvSpPr>
          <p:cNvPr id="11" name="bottom-rule">
            <a:extLst>
              <a:ext uri="{FF2B5EF4-FFF2-40B4-BE49-F238E27FC236}">
                <a16:creationId xmlns:a16="http://schemas.microsoft.com/office/drawing/2014/main" id="{94A9CD2E-E525-488F-8F9B-5FE047511D0B}"/>
              </a:ext>
            </a:extLst>
          </p:cNvPr>
          <p:cNvSpPr>
            <a:spLocks noGrp="1"/>
          </p:cNvSpPr>
          <p:nvPr/>
        </p:nvSpPr>
        <p:spPr>
          <a:xfrm>
            <a:off x="723900" y="6496050"/>
            <a:ext cx="10744200" cy="76200"/>
          </a:xfrm>
          <a:prstGeom prst="rect">
            <a:avLst/>
          </a:prstGeom>
          <a:solidFill>
            <a:srgbClr val="C9472E"/>
          </a:solidFill>
          <a:ln w="0">
            <a:noFill/>
            <a:prstDash val="solid"/>
          </a:ln>
        </p:spPr>
        <p:txBody>
          <a:bodyPr/>
          <a:lstStyle/>
          <a:p>
            <a:endParaRPr lang="en-US"/>
          </a:p>
        </p:txBody>
      </p:sp>
    </p:spTree>
    <p:extLst>
      <p:ext uri="{BB962C8B-B14F-4D97-AF65-F5344CB8AC3E}">
        <p14:creationId xmlns:p14="http://schemas.microsoft.com/office/powerpoint/2010/main" val="230358710"/>
      </p:ext>
    </p:extLst>
  </p:cSld>
  <p:clrMapOvr>
    <a:masterClrMapping/>
  </p:clrMapOvr>
  <p:transition spd="med">
    <p:fade/>
  </p:transition>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0B3D78"/>
        </a:solidFill>
        <a:effectLst/>
      </p:bgPr>
    </p:bg>
    <p:spTree>
      <p:nvGrpSpPr>
        <p:cNvPr id="1" name=""/>
        <p:cNvGrpSpPr/>
        <p:nvPr/>
      </p:nvGrpSpPr>
      <p:grpSpPr>
        <a:xfrm>
          <a:off x="0" y="0"/>
          <a:ext cx="0" cy="0"/>
          <a:chOff x="0" y="0"/>
          <a:chExt cx="0" cy="0"/>
        </a:xfrm>
      </p:grpSpPr>
      <p:sp>
        <p:nvSpPr>
          <p:cNvPr id="22" name="kicker">
            <a:extLst>
              <a:ext uri="{FF2B5EF4-FFF2-40B4-BE49-F238E27FC236}">
                <a16:creationId xmlns:a16="http://schemas.microsoft.com/office/drawing/2014/main" id="{1DE34075-F40A-4579-A4F3-65A0C20BE0A6}"/>
              </a:ext>
            </a:extLst>
          </p:cNvPr>
          <p:cNvSpPr>
            <a:spLocks noGrp="1"/>
          </p:cNvSpPr>
          <p:nvPr/>
        </p:nvSpPr>
        <p:spPr>
          <a:xfrm>
            <a:off x="723900" y="419100"/>
            <a:ext cx="5619750" cy="361950"/>
          </a:xfrm>
          <a:prstGeom prst="rect">
            <a:avLst/>
          </a:prstGeom>
          <a:noFill/>
          <a:ln w="0">
            <a:noFill/>
            <a:prstDash val="solid"/>
          </a:ln>
        </p:spPr>
        <p:txBody>
          <a:bodyPr wrap="square" lIns="0" tIns="0" rIns="0" bIns="0" anchor="t">
            <a:noAutofit/>
          </a:bodyPr>
          <a:lstStyle/>
          <a:p>
            <a:pPr algn="l">
              <a:lnSpc>
                <a:spcPct val="100000"/>
              </a:lnSpc>
              <a:buNone/>
              <a:defRPr sz="2250" b="1" i="0">
                <a:solidFill>
                  <a:srgbClr val="E3A229"/>
                </a:solidFill>
                <a:latin typeface="Aptos"/>
                <a:ea typeface="Aptos"/>
                <a:cs typeface="Aptos"/>
              </a:defRPr>
            </a:pPr>
            <a:r>
              <a:rPr sz="2250" b="1" i="0">
                <a:solidFill>
                  <a:srgbClr val="E3A229"/>
                </a:solidFill>
                <a:latin typeface="Aptos"/>
                <a:ea typeface="Aptos"/>
                <a:cs typeface="Aptos"/>
              </a:rPr>
              <a:t>THE FINAL MOVEMENT</a:t>
            </a:r>
          </a:p>
        </p:txBody>
      </p:sp>
      <p:sp>
        <p:nvSpPr>
          <p:cNvPr id="2" name="chapter-tag">
            <a:extLst>
              <a:ext uri="{FF2B5EF4-FFF2-40B4-BE49-F238E27FC236}">
                <a16:creationId xmlns:a16="http://schemas.microsoft.com/office/drawing/2014/main" id="{C3D89574-67CE-40DA-A38C-97A9F3FBF3DD}"/>
              </a:ext>
            </a:extLst>
          </p:cNvPr>
          <p:cNvSpPr>
            <a:spLocks noGrp="1"/>
          </p:cNvSpPr>
          <p:nvPr/>
        </p:nvSpPr>
        <p:spPr>
          <a:xfrm>
            <a:off x="9525000" y="438150"/>
            <a:ext cx="2571750" cy="381000"/>
          </a:xfrm>
          <a:prstGeom prst="rect">
            <a:avLst/>
          </a:prstGeom>
          <a:noFill/>
          <a:ln w="0">
            <a:noFill/>
            <a:prstDash val="solid"/>
          </a:ln>
        </p:spPr>
        <p:txBody>
          <a:bodyPr wrap="square" lIns="0" tIns="0" rIns="0" bIns="0" anchor="t">
            <a:noAutofit/>
          </a:bodyPr>
          <a:lstStyle/>
          <a:p>
            <a:pPr algn="r">
              <a:lnSpc>
                <a:spcPct val="100000"/>
              </a:lnSpc>
              <a:buNone/>
              <a:defRPr sz="2250" b="1" i="0">
                <a:solidFill>
                  <a:srgbClr val="FFF2D2"/>
                </a:solidFill>
                <a:latin typeface="Aptos"/>
                <a:ea typeface="Aptos"/>
                <a:cs typeface="Aptos"/>
              </a:defRPr>
            </a:pPr>
            <a:r>
              <a:rPr sz="2250" b="1" i="0">
                <a:solidFill>
                  <a:srgbClr val="FFF2D2"/>
                </a:solidFill>
                <a:latin typeface="Aptos"/>
                <a:ea typeface="Aptos"/>
                <a:cs typeface="Aptos"/>
              </a:rPr>
              <a:t>AMOS 7–9</a:t>
            </a:r>
          </a:p>
        </p:txBody>
      </p:sp>
      <p:sp>
        <p:nvSpPr>
          <p:cNvPr id="3" name="slide-title">
            <a:extLst>
              <a:ext uri="{FF2B5EF4-FFF2-40B4-BE49-F238E27FC236}">
                <a16:creationId xmlns:a16="http://schemas.microsoft.com/office/drawing/2014/main" id="{88DDA104-04FD-459C-A2F8-F5306DEAEBDC}"/>
              </a:ext>
            </a:extLst>
          </p:cNvPr>
          <p:cNvSpPr>
            <a:spLocks noGrp="1"/>
          </p:cNvSpPr>
          <p:nvPr/>
        </p:nvSpPr>
        <p:spPr>
          <a:xfrm>
            <a:off x="723900" y="876300"/>
            <a:ext cx="10668000" cy="1095375"/>
          </a:xfrm>
          <a:prstGeom prst="rect">
            <a:avLst/>
          </a:prstGeom>
          <a:noFill/>
          <a:ln w="0">
            <a:noFill/>
            <a:prstDash val="solid"/>
          </a:ln>
        </p:spPr>
        <p:txBody>
          <a:bodyPr wrap="square" lIns="0" tIns="0" rIns="0" bIns="0" anchor="t">
            <a:noAutofit/>
          </a:bodyPr>
          <a:lstStyle/>
          <a:p>
            <a:pPr algn="l">
              <a:lnSpc>
                <a:spcPct val="92000"/>
              </a:lnSpc>
              <a:buNone/>
              <a:defRPr sz="3900" b="1" i="0">
                <a:solidFill>
                  <a:srgbClr val="FFFFFF"/>
                </a:solidFill>
                <a:latin typeface="Georgia"/>
                <a:ea typeface="Georgia"/>
                <a:cs typeface="Georgia"/>
              </a:defRPr>
            </a:pPr>
            <a:r>
              <a:rPr sz="3900" b="1" i="0">
                <a:solidFill>
                  <a:srgbClr val="FFFFFF"/>
                </a:solidFill>
                <a:latin typeface="Georgia"/>
                <a:ea typeface="Georgia"/>
                <a:cs typeface="Georgia"/>
              </a:rPr>
              <a:t>Five visions tighten the message</a:t>
            </a:r>
          </a:p>
        </p:txBody>
      </p:sp>
      <p:sp>
        <p:nvSpPr>
          <p:cNvPr id="4" name="vision-line">
            <a:extLst>
              <a:ext uri="{FF2B5EF4-FFF2-40B4-BE49-F238E27FC236}">
                <a16:creationId xmlns:a16="http://schemas.microsoft.com/office/drawing/2014/main" id="{2CF6931E-D817-43B8-B865-056DEABE3862}"/>
              </a:ext>
            </a:extLst>
          </p:cNvPr>
          <p:cNvSpPr>
            <a:spLocks noGrp="1"/>
          </p:cNvSpPr>
          <p:nvPr/>
        </p:nvSpPr>
        <p:spPr>
          <a:xfrm>
            <a:off x="762000" y="2571750"/>
            <a:ext cx="10668000" cy="0"/>
          </a:xfrm>
          <a:prstGeom prst="line">
            <a:avLst/>
          </a:prstGeom>
          <a:noFill/>
          <a:ln w="57150">
            <a:solidFill>
              <a:srgbClr val="E3A229"/>
            </a:solidFill>
            <a:prstDash val="solid"/>
          </a:ln>
        </p:spPr>
        <p:txBody>
          <a:bodyPr/>
          <a:lstStyle/>
          <a:p>
            <a:endParaRPr lang="en-US"/>
          </a:p>
        </p:txBody>
      </p:sp>
      <p:sp>
        <p:nvSpPr>
          <p:cNvPr id="5" name="vision-number-1">
            <a:extLst>
              <a:ext uri="{FF2B5EF4-FFF2-40B4-BE49-F238E27FC236}">
                <a16:creationId xmlns:a16="http://schemas.microsoft.com/office/drawing/2014/main" id="{499BE9D8-72FE-4DA3-B9BA-293A2AB0D8DF}"/>
              </a:ext>
            </a:extLst>
          </p:cNvPr>
          <p:cNvSpPr>
            <a:spLocks noGrp="1"/>
          </p:cNvSpPr>
          <p:nvPr/>
        </p:nvSpPr>
        <p:spPr>
          <a:xfrm>
            <a:off x="666750" y="1714500"/>
            <a:ext cx="1143000" cy="838200"/>
          </a:xfrm>
          <a:prstGeom prst="rect">
            <a:avLst/>
          </a:prstGeom>
          <a:noFill/>
          <a:ln w="0">
            <a:noFill/>
            <a:prstDash val="solid"/>
          </a:ln>
        </p:spPr>
        <p:txBody>
          <a:bodyPr wrap="square" lIns="0" tIns="0" rIns="0" bIns="0" anchor="t">
            <a:noAutofit/>
          </a:bodyPr>
          <a:lstStyle/>
          <a:p>
            <a:pPr algn="l">
              <a:lnSpc>
                <a:spcPct val="100000"/>
              </a:lnSpc>
              <a:buNone/>
              <a:defRPr sz="5700" b="1" i="0">
                <a:solidFill>
                  <a:srgbClr val="E3A229"/>
                </a:solidFill>
                <a:latin typeface="Georgia"/>
                <a:ea typeface="Georgia"/>
                <a:cs typeface="Georgia"/>
              </a:defRPr>
            </a:pPr>
            <a:r>
              <a:rPr sz="5700" b="1" i="0">
                <a:solidFill>
                  <a:srgbClr val="E3A229"/>
                </a:solidFill>
                <a:latin typeface="Georgia"/>
                <a:ea typeface="Georgia"/>
                <a:cs typeface="Georgia"/>
              </a:rPr>
              <a:t>1</a:t>
            </a:r>
          </a:p>
        </p:txBody>
      </p:sp>
      <p:sp>
        <p:nvSpPr>
          <p:cNvPr id="6" name="fade-point-label-1">
            <a:extLst>
              <a:ext uri="{FF2B5EF4-FFF2-40B4-BE49-F238E27FC236}">
                <a16:creationId xmlns:a16="http://schemas.microsoft.com/office/drawing/2014/main" id="{407285DA-F862-42EB-8CA9-ADC010078630}"/>
              </a:ext>
            </a:extLst>
          </p:cNvPr>
          <p:cNvSpPr>
            <a:spLocks noGrp="1"/>
          </p:cNvSpPr>
          <p:nvPr/>
        </p:nvSpPr>
        <p:spPr>
          <a:xfrm>
            <a:off x="666750" y="2743200"/>
            <a:ext cx="1943100" cy="723900"/>
          </a:xfrm>
          <a:prstGeom prst="rect">
            <a:avLst/>
          </a:prstGeom>
          <a:noFill/>
          <a:ln w="0">
            <a:noFill/>
            <a:prstDash val="solid"/>
          </a:ln>
        </p:spPr>
        <p:txBody>
          <a:bodyPr wrap="square" lIns="0" tIns="0" rIns="0" bIns="0" anchor="t">
            <a:noAutofit/>
          </a:bodyPr>
          <a:lstStyle/>
          <a:p>
            <a:pPr algn="l">
              <a:lnSpc>
                <a:spcPct val="100000"/>
              </a:lnSpc>
              <a:buNone/>
              <a:defRPr sz="2250" b="1" i="0">
                <a:solidFill>
                  <a:srgbClr val="FFFFFF"/>
                </a:solidFill>
                <a:latin typeface="Georgia"/>
                <a:ea typeface="Georgia"/>
                <a:cs typeface="Georgia"/>
              </a:defRPr>
            </a:pPr>
            <a:r>
              <a:rPr sz="2250" b="1" i="0">
                <a:solidFill>
                  <a:srgbClr val="FFFFFF"/>
                </a:solidFill>
                <a:latin typeface="Georgia"/>
                <a:ea typeface="Georgia"/>
                <a:cs typeface="Georgia"/>
              </a:rPr>
              <a:t>LOCUSTS</a:t>
            </a:r>
          </a:p>
        </p:txBody>
      </p:sp>
      <p:sp>
        <p:nvSpPr>
          <p:cNvPr id="7" name="fade-point-detail-1">
            <a:extLst>
              <a:ext uri="{FF2B5EF4-FFF2-40B4-BE49-F238E27FC236}">
                <a16:creationId xmlns:a16="http://schemas.microsoft.com/office/drawing/2014/main" id="{58E52F43-88DB-40AE-94D4-04A6BD4CEB96}"/>
              </a:ext>
            </a:extLst>
          </p:cNvPr>
          <p:cNvSpPr>
            <a:spLocks noGrp="1"/>
          </p:cNvSpPr>
          <p:nvPr/>
        </p:nvSpPr>
        <p:spPr>
          <a:xfrm>
            <a:off x="666750" y="3524250"/>
            <a:ext cx="1943100" cy="876300"/>
          </a:xfrm>
          <a:prstGeom prst="rect">
            <a:avLst/>
          </a:prstGeom>
          <a:noFill/>
          <a:ln w="0">
            <a:noFill/>
            <a:prstDash val="solid"/>
          </a:ln>
        </p:spPr>
        <p:txBody>
          <a:bodyPr wrap="square" lIns="0" tIns="0" rIns="0" bIns="0" anchor="t">
            <a:noAutofit/>
          </a:bodyPr>
          <a:lstStyle/>
          <a:p>
            <a:pPr algn="l">
              <a:lnSpc>
                <a:spcPct val="100000"/>
              </a:lnSpc>
              <a:buNone/>
              <a:defRPr sz="2250" b="0" i="0">
                <a:solidFill>
                  <a:srgbClr val="FFF2D2"/>
                </a:solidFill>
                <a:latin typeface="Aptos"/>
                <a:ea typeface="Aptos"/>
                <a:cs typeface="Aptos"/>
              </a:defRPr>
            </a:pPr>
            <a:r>
              <a:rPr sz="2250" b="0" i="0">
                <a:solidFill>
                  <a:srgbClr val="FFF2D2"/>
                </a:solidFill>
                <a:latin typeface="Aptos"/>
                <a:ea typeface="Aptos"/>
                <a:cs typeface="Aptos"/>
              </a:rPr>
              <a:t>Amos intercedes.</a:t>
            </a:r>
          </a:p>
        </p:txBody>
      </p:sp>
      <p:sp>
        <p:nvSpPr>
          <p:cNvPr id="8" name="vision-number-2">
            <a:extLst>
              <a:ext uri="{FF2B5EF4-FFF2-40B4-BE49-F238E27FC236}">
                <a16:creationId xmlns:a16="http://schemas.microsoft.com/office/drawing/2014/main" id="{78380DD4-04C2-4B86-9C0B-1FB6E5097336}"/>
              </a:ext>
            </a:extLst>
          </p:cNvPr>
          <p:cNvSpPr>
            <a:spLocks noGrp="1"/>
          </p:cNvSpPr>
          <p:nvPr/>
        </p:nvSpPr>
        <p:spPr>
          <a:xfrm>
            <a:off x="2971800" y="1714500"/>
            <a:ext cx="1143000" cy="838200"/>
          </a:xfrm>
          <a:prstGeom prst="rect">
            <a:avLst/>
          </a:prstGeom>
          <a:noFill/>
          <a:ln w="0">
            <a:noFill/>
            <a:prstDash val="solid"/>
          </a:ln>
        </p:spPr>
        <p:txBody>
          <a:bodyPr wrap="square" lIns="0" tIns="0" rIns="0" bIns="0" anchor="t">
            <a:noAutofit/>
          </a:bodyPr>
          <a:lstStyle/>
          <a:p>
            <a:pPr algn="l">
              <a:lnSpc>
                <a:spcPct val="100000"/>
              </a:lnSpc>
              <a:buNone/>
              <a:defRPr sz="5700" b="1" i="0">
                <a:solidFill>
                  <a:srgbClr val="E3A229"/>
                </a:solidFill>
                <a:latin typeface="Georgia"/>
                <a:ea typeface="Georgia"/>
                <a:cs typeface="Georgia"/>
              </a:defRPr>
            </a:pPr>
            <a:r>
              <a:rPr sz="5700" b="1" i="0">
                <a:solidFill>
                  <a:srgbClr val="E3A229"/>
                </a:solidFill>
                <a:latin typeface="Georgia"/>
                <a:ea typeface="Georgia"/>
                <a:cs typeface="Georgia"/>
              </a:rPr>
              <a:t>2</a:t>
            </a:r>
          </a:p>
        </p:txBody>
      </p:sp>
      <p:sp>
        <p:nvSpPr>
          <p:cNvPr id="9" name="fade-point-label-2">
            <a:extLst>
              <a:ext uri="{FF2B5EF4-FFF2-40B4-BE49-F238E27FC236}">
                <a16:creationId xmlns:a16="http://schemas.microsoft.com/office/drawing/2014/main" id="{BECCA5F3-A578-475A-9CA1-78017561C73C}"/>
              </a:ext>
            </a:extLst>
          </p:cNvPr>
          <p:cNvSpPr>
            <a:spLocks noGrp="1"/>
          </p:cNvSpPr>
          <p:nvPr/>
        </p:nvSpPr>
        <p:spPr>
          <a:xfrm>
            <a:off x="2971800" y="2743200"/>
            <a:ext cx="1943100" cy="723900"/>
          </a:xfrm>
          <a:prstGeom prst="rect">
            <a:avLst/>
          </a:prstGeom>
          <a:noFill/>
          <a:ln w="0">
            <a:noFill/>
            <a:prstDash val="solid"/>
          </a:ln>
        </p:spPr>
        <p:txBody>
          <a:bodyPr wrap="square" lIns="0" tIns="0" rIns="0" bIns="0" anchor="t">
            <a:noAutofit/>
          </a:bodyPr>
          <a:lstStyle/>
          <a:p>
            <a:pPr algn="l">
              <a:lnSpc>
                <a:spcPct val="100000"/>
              </a:lnSpc>
              <a:buNone/>
              <a:defRPr sz="2250" b="1" i="0">
                <a:solidFill>
                  <a:srgbClr val="FFFFFF"/>
                </a:solidFill>
                <a:latin typeface="Georgia"/>
                <a:ea typeface="Georgia"/>
                <a:cs typeface="Georgia"/>
              </a:defRPr>
            </a:pPr>
            <a:r>
              <a:rPr sz="2250" b="1" i="0">
                <a:solidFill>
                  <a:srgbClr val="FFFFFF"/>
                </a:solidFill>
                <a:latin typeface="Georgia"/>
                <a:ea typeface="Georgia"/>
                <a:cs typeface="Georgia"/>
              </a:rPr>
              <a:t>FIRE</a:t>
            </a:r>
          </a:p>
        </p:txBody>
      </p:sp>
      <p:sp>
        <p:nvSpPr>
          <p:cNvPr id="10" name="fade-point-detail-2">
            <a:extLst>
              <a:ext uri="{FF2B5EF4-FFF2-40B4-BE49-F238E27FC236}">
                <a16:creationId xmlns:a16="http://schemas.microsoft.com/office/drawing/2014/main" id="{7884968C-8154-4244-B3E9-B2AB856B591E}"/>
              </a:ext>
            </a:extLst>
          </p:cNvPr>
          <p:cNvSpPr>
            <a:spLocks noGrp="1"/>
          </p:cNvSpPr>
          <p:nvPr/>
        </p:nvSpPr>
        <p:spPr>
          <a:xfrm>
            <a:off x="2971800" y="3524250"/>
            <a:ext cx="1943100" cy="876300"/>
          </a:xfrm>
          <a:prstGeom prst="rect">
            <a:avLst/>
          </a:prstGeom>
          <a:noFill/>
          <a:ln w="0">
            <a:noFill/>
            <a:prstDash val="solid"/>
          </a:ln>
        </p:spPr>
        <p:txBody>
          <a:bodyPr wrap="square" lIns="0" tIns="0" rIns="0" bIns="0" anchor="t">
            <a:noAutofit/>
          </a:bodyPr>
          <a:lstStyle/>
          <a:p>
            <a:pPr algn="l">
              <a:lnSpc>
                <a:spcPct val="100000"/>
              </a:lnSpc>
              <a:buNone/>
              <a:defRPr sz="2250" b="0" i="0">
                <a:solidFill>
                  <a:srgbClr val="FFF2D2"/>
                </a:solidFill>
                <a:latin typeface="Aptos"/>
                <a:ea typeface="Aptos"/>
                <a:cs typeface="Aptos"/>
              </a:defRPr>
            </a:pPr>
            <a:r>
              <a:rPr sz="2250" b="0" i="0">
                <a:solidFill>
                  <a:srgbClr val="FFF2D2"/>
                </a:solidFill>
                <a:latin typeface="Aptos"/>
                <a:ea typeface="Aptos"/>
                <a:cs typeface="Aptos"/>
              </a:rPr>
              <a:t>He pleads again.</a:t>
            </a:r>
          </a:p>
        </p:txBody>
      </p:sp>
      <p:sp>
        <p:nvSpPr>
          <p:cNvPr id="11" name="vision-number-3">
            <a:extLst>
              <a:ext uri="{FF2B5EF4-FFF2-40B4-BE49-F238E27FC236}">
                <a16:creationId xmlns:a16="http://schemas.microsoft.com/office/drawing/2014/main" id="{F5DBF29D-D4A9-415C-9CB1-5834FD04F3F8}"/>
              </a:ext>
            </a:extLst>
          </p:cNvPr>
          <p:cNvSpPr>
            <a:spLocks noGrp="1"/>
          </p:cNvSpPr>
          <p:nvPr/>
        </p:nvSpPr>
        <p:spPr>
          <a:xfrm>
            <a:off x="5276850" y="1714500"/>
            <a:ext cx="1143000" cy="838200"/>
          </a:xfrm>
          <a:prstGeom prst="rect">
            <a:avLst/>
          </a:prstGeom>
          <a:noFill/>
          <a:ln w="0">
            <a:noFill/>
            <a:prstDash val="solid"/>
          </a:ln>
        </p:spPr>
        <p:txBody>
          <a:bodyPr wrap="square" lIns="0" tIns="0" rIns="0" bIns="0" anchor="t">
            <a:noAutofit/>
          </a:bodyPr>
          <a:lstStyle/>
          <a:p>
            <a:pPr algn="l">
              <a:lnSpc>
                <a:spcPct val="100000"/>
              </a:lnSpc>
              <a:buNone/>
              <a:defRPr sz="5700" b="1" i="0">
                <a:solidFill>
                  <a:srgbClr val="E3A229"/>
                </a:solidFill>
                <a:latin typeface="Georgia"/>
                <a:ea typeface="Georgia"/>
                <a:cs typeface="Georgia"/>
              </a:defRPr>
            </a:pPr>
            <a:r>
              <a:rPr sz="5700" b="1" i="0">
                <a:solidFill>
                  <a:srgbClr val="E3A229"/>
                </a:solidFill>
                <a:latin typeface="Georgia"/>
                <a:ea typeface="Georgia"/>
                <a:cs typeface="Georgia"/>
              </a:rPr>
              <a:t>3</a:t>
            </a:r>
          </a:p>
        </p:txBody>
      </p:sp>
      <p:sp>
        <p:nvSpPr>
          <p:cNvPr id="12" name="fade-point-label-3">
            <a:extLst>
              <a:ext uri="{FF2B5EF4-FFF2-40B4-BE49-F238E27FC236}">
                <a16:creationId xmlns:a16="http://schemas.microsoft.com/office/drawing/2014/main" id="{249E4CCE-1D02-4207-9735-38A7C8D0ABC5}"/>
              </a:ext>
            </a:extLst>
          </p:cNvPr>
          <p:cNvSpPr>
            <a:spLocks noGrp="1"/>
          </p:cNvSpPr>
          <p:nvPr/>
        </p:nvSpPr>
        <p:spPr>
          <a:xfrm>
            <a:off x="5276850" y="2743200"/>
            <a:ext cx="1943100" cy="723900"/>
          </a:xfrm>
          <a:prstGeom prst="rect">
            <a:avLst/>
          </a:prstGeom>
          <a:noFill/>
          <a:ln w="0">
            <a:noFill/>
            <a:prstDash val="solid"/>
          </a:ln>
        </p:spPr>
        <p:txBody>
          <a:bodyPr wrap="square" lIns="0" tIns="0" rIns="0" bIns="0" anchor="t">
            <a:noAutofit/>
          </a:bodyPr>
          <a:lstStyle/>
          <a:p>
            <a:pPr algn="l">
              <a:lnSpc>
                <a:spcPct val="100000"/>
              </a:lnSpc>
              <a:buNone/>
              <a:defRPr sz="2250" b="1" i="0">
                <a:solidFill>
                  <a:srgbClr val="FFFFFF"/>
                </a:solidFill>
                <a:latin typeface="Georgia"/>
                <a:ea typeface="Georgia"/>
                <a:cs typeface="Georgia"/>
              </a:defRPr>
            </a:pPr>
            <a:r>
              <a:rPr sz="2250" b="1" i="0">
                <a:solidFill>
                  <a:srgbClr val="FFFFFF"/>
                </a:solidFill>
                <a:latin typeface="Georgia"/>
                <a:ea typeface="Georgia"/>
                <a:cs typeface="Georgia"/>
              </a:rPr>
              <a:t>PLUMB LINE</a:t>
            </a:r>
          </a:p>
        </p:txBody>
      </p:sp>
      <p:sp>
        <p:nvSpPr>
          <p:cNvPr id="13" name="fade-point-detail-3">
            <a:extLst>
              <a:ext uri="{FF2B5EF4-FFF2-40B4-BE49-F238E27FC236}">
                <a16:creationId xmlns:a16="http://schemas.microsoft.com/office/drawing/2014/main" id="{2AE110AF-94F2-4C60-9B54-B9121CC63D21}"/>
              </a:ext>
            </a:extLst>
          </p:cNvPr>
          <p:cNvSpPr>
            <a:spLocks noGrp="1"/>
          </p:cNvSpPr>
          <p:nvPr/>
        </p:nvSpPr>
        <p:spPr>
          <a:xfrm>
            <a:off x="5276850" y="3524250"/>
            <a:ext cx="1943100" cy="876300"/>
          </a:xfrm>
          <a:prstGeom prst="rect">
            <a:avLst/>
          </a:prstGeom>
          <a:noFill/>
          <a:ln w="0">
            <a:noFill/>
            <a:prstDash val="solid"/>
          </a:ln>
        </p:spPr>
        <p:txBody>
          <a:bodyPr wrap="square" lIns="0" tIns="0" rIns="0" bIns="0" anchor="t">
            <a:noAutofit/>
          </a:bodyPr>
          <a:lstStyle/>
          <a:p>
            <a:pPr algn="l">
              <a:lnSpc>
                <a:spcPct val="100000"/>
              </a:lnSpc>
              <a:buNone/>
              <a:defRPr sz="2250" b="0" i="0">
                <a:solidFill>
                  <a:srgbClr val="FFF2D2"/>
                </a:solidFill>
                <a:latin typeface="Aptos"/>
                <a:ea typeface="Aptos"/>
                <a:cs typeface="Aptos"/>
              </a:defRPr>
            </a:pPr>
            <a:r>
              <a:rPr sz="2250" b="0" i="0">
                <a:solidFill>
                  <a:srgbClr val="FFF2D2"/>
                </a:solidFill>
                <a:latin typeface="Aptos"/>
                <a:ea typeface="Aptos"/>
                <a:cs typeface="Aptos"/>
              </a:rPr>
              <a:t>Israel fails the measure.</a:t>
            </a:r>
          </a:p>
        </p:txBody>
      </p:sp>
      <p:sp>
        <p:nvSpPr>
          <p:cNvPr id="14" name="vision-number-4">
            <a:extLst>
              <a:ext uri="{FF2B5EF4-FFF2-40B4-BE49-F238E27FC236}">
                <a16:creationId xmlns:a16="http://schemas.microsoft.com/office/drawing/2014/main" id="{040725E7-FA55-4317-ABF9-BB807C5BFF84}"/>
              </a:ext>
            </a:extLst>
          </p:cNvPr>
          <p:cNvSpPr>
            <a:spLocks noGrp="1"/>
          </p:cNvSpPr>
          <p:nvPr/>
        </p:nvSpPr>
        <p:spPr>
          <a:xfrm>
            <a:off x="7581900" y="1714500"/>
            <a:ext cx="1143000" cy="838200"/>
          </a:xfrm>
          <a:prstGeom prst="rect">
            <a:avLst/>
          </a:prstGeom>
          <a:noFill/>
          <a:ln w="0">
            <a:noFill/>
            <a:prstDash val="solid"/>
          </a:ln>
        </p:spPr>
        <p:txBody>
          <a:bodyPr wrap="square" lIns="0" tIns="0" rIns="0" bIns="0" anchor="t">
            <a:noAutofit/>
          </a:bodyPr>
          <a:lstStyle/>
          <a:p>
            <a:pPr algn="l">
              <a:lnSpc>
                <a:spcPct val="100000"/>
              </a:lnSpc>
              <a:buNone/>
              <a:defRPr sz="5700" b="1" i="0">
                <a:solidFill>
                  <a:srgbClr val="E3A229"/>
                </a:solidFill>
                <a:latin typeface="Georgia"/>
                <a:ea typeface="Georgia"/>
                <a:cs typeface="Georgia"/>
              </a:defRPr>
            </a:pPr>
            <a:r>
              <a:rPr sz="5700" b="1" i="0">
                <a:solidFill>
                  <a:srgbClr val="E3A229"/>
                </a:solidFill>
                <a:latin typeface="Georgia"/>
                <a:ea typeface="Georgia"/>
                <a:cs typeface="Georgia"/>
              </a:rPr>
              <a:t>4</a:t>
            </a:r>
          </a:p>
        </p:txBody>
      </p:sp>
      <p:sp>
        <p:nvSpPr>
          <p:cNvPr id="15" name="fade-point-label-4">
            <a:extLst>
              <a:ext uri="{FF2B5EF4-FFF2-40B4-BE49-F238E27FC236}">
                <a16:creationId xmlns:a16="http://schemas.microsoft.com/office/drawing/2014/main" id="{FB6E3060-0715-484A-9B63-8D82B0A10BB7}"/>
              </a:ext>
            </a:extLst>
          </p:cNvPr>
          <p:cNvSpPr>
            <a:spLocks noGrp="1"/>
          </p:cNvSpPr>
          <p:nvPr/>
        </p:nvSpPr>
        <p:spPr>
          <a:xfrm>
            <a:off x="7581900" y="2743200"/>
            <a:ext cx="1943100" cy="723900"/>
          </a:xfrm>
          <a:prstGeom prst="rect">
            <a:avLst/>
          </a:prstGeom>
          <a:noFill/>
          <a:ln w="0">
            <a:noFill/>
            <a:prstDash val="solid"/>
          </a:ln>
        </p:spPr>
        <p:txBody>
          <a:bodyPr wrap="square" lIns="0" tIns="0" rIns="0" bIns="0" anchor="t">
            <a:noAutofit/>
          </a:bodyPr>
          <a:lstStyle/>
          <a:p>
            <a:pPr algn="l">
              <a:lnSpc>
                <a:spcPct val="100000"/>
              </a:lnSpc>
              <a:buNone/>
              <a:defRPr sz="2250" b="1" i="0">
                <a:solidFill>
                  <a:srgbClr val="FFFFFF"/>
                </a:solidFill>
                <a:latin typeface="Georgia"/>
                <a:ea typeface="Georgia"/>
                <a:cs typeface="Georgia"/>
              </a:defRPr>
            </a:pPr>
            <a:r>
              <a:rPr sz="2250" b="1" i="0">
                <a:solidFill>
                  <a:srgbClr val="FFFFFF"/>
                </a:solidFill>
                <a:latin typeface="Georgia"/>
                <a:ea typeface="Georgia"/>
                <a:cs typeface="Georgia"/>
              </a:rPr>
              <a:t>SUMMER FRUIT</a:t>
            </a:r>
          </a:p>
        </p:txBody>
      </p:sp>
      <p:sp>
        <p:nvSpPr>
          <p:cNvPr id="16" name="fade-point-detail-4">
            <a:extLst>
              <a:ext uri="{FF2B5EF4-FFF2-40B4-BE49-F238E27FC236}">
                <a16:creationId xmlns:a16="http://schemas.microsoft.com/office/drawing/2014/main" id="{15772B87-6525-43FD-99F4-91F15D294B14}"/>
              </a:ext>
            </a:extLst>
          </p:cNvPr>
          <p:cNvSpPr>
            <a:spLocks noGrp="1"/>
          </p:cNvSpPr>
          <p:nvPr/>
        </p:nvSpPr>
        <p:spPr>
          <a:xfrm>
            <a:off x="7581900" y="3524250"/>
            <a:ext cx="1943100" cy="876300"/>
          </a:xfrm>
          <a:prstGeom prst="rect">
            <a:avLst/>
          </a:prstGeom>
          <a:noFill/>
          <a:ln w="0">
            <a:noFill/>
            <a:prstDash val="solid"/>
          </a:ln>
        </p:spPr>
        <p:txBody>
          <a:bodyPr wrap="square" lIns="0" tIns="0" rIns="0" bIns="0" anchor="t">
            <a:noAutofit/>
          </a:bodyPr>
          <a:lstStyle/>
          <a:p>
            <a:pPr algn="l">
              <a:lnSpc>
                <a:spcPct val="100000"/>
              </a:lnSpc>
              <a:buNone/>
              <a:defRPr sz="2250" b="0" i="0">
                <a:solidFill>
                  <a:srgbClr val="FFF2D2"/>
                </a:solidFill>
                <a:latin typeface="Aptos"/>
                <a:ea typeface="Aptos"/>
                <a:cs typeface="Aptos"/>
              </a:defRPr>
            </a:pPr>
            <a:r>
              <a:rPr sz="2250" b="0" i="0">
                <a:solidFill>
                  <a:srgbClr val="FFF2D2"/>
                </a:solidFill>
                <a:latin typeface="Aptos"/>
                <a:ea typeface="Aptos"/>
                <a:cs typeface="Aptos"/>
              </a:rPr>
              <a:t>The end is ripe.</a:t>
            </a:r>
          </a:p>
        </p:txBody>
      </p:sp>
      <p:sp>
        <p:nvSpPr>
          <p:cNvPr id="17" name="vision-number-5">
            <a:extLst>
              <a:ext uri="{FF2B5EF4-FFF2-40B4-BE49-F238E27FC236}">
                <a16:creationId xmlns:a16="http://schemas.microsoft.com/office/drawing/2014/main" id="{D50631BC-6EAB-4F3F-B61F-9D6398058F5A}"/>
              </a:ext>
            </a:extLst>
          </p:cNvPr>
          <p:cNvSpPr>
            <a:spLocks noGrp="1"/>
          </p:cNvSpPr>
          <p:nvPr/>
        </p:nvSpPr>
        <p:spPr>
          <a:xfrm>
            <a:off x="9886950" y="1714500"/>
            <a:ext cx="1143000" cy="838200"/>
          </a:xfrm>
          <a:prstGeom prst="rect">
            <a:avLst/>
          </a:prstGeom>
          <a:noFill/>
          <a:ln w="0">
            <a:noFill/>
            <a:prstDash val="solid"/>
          </a:ln>
        </p:spPr>
        <p:txBody>
          <a:bodyPr wrap="square" lIns="0" tIns="0" rIns="0" bIns="0" anchor="t">
            <a:noAutofit/>
          </a:bodyPr>
          <a:lstStyle/>
          <a:p>
            <a:pPr algn="l">
              <a:lnSpc>
                <a:spcPct val="100000"/>
              </a:lnSpc>
              <a:buNone/>
              <a:defRPr sz="5700" b="1" i="0">
                <a:solidFill>
                  <a:srgbClr val="E3A229"/>
                </a:solidFill>
                <a:latin typeface="Georgia"/>
                <a:ea typeface="Georgia"/>
                <a:cs typeface="Georgia"/>
              </a:defRPr>
            </a:pPr>
            <a:r>
              <a:rPr sz="5700" b="1" i="0">
                <a:solidFill>
                  <a:srgbClr val="E3A229"/>
                </a:solidFill>
                <a:latin typeface="Georgia"/>
                <a:ea typeface="Georgia"/>
                <a:cs typeface="Georgia"/>
              </a:rPr>
              <a:t>5</a:t>
            </a:r>
          </a:p>
        </p:txBody>
      </p:sp>
      <p:sp>
        <p:nvSpPr>
          <p:cNvPr id="18" name="fade-point-label-5">
            <a:extLst>
              <a:ext uri="{FF2B5EF4-FFF2-40B4-BE49-F238E27FC236}">
                <a16:creationId xmlns:a16="http://schemas.microsoft.com/office/drawing/2014/main" id="{E84634F5-0073-439F-9A6C-4E50EA360DEC}"/>
              </a:ext>
            </a:extLst>
          </p:cNvPr>
          <p:cNvSpPr>
            <a:spLocks noGrp="1"/>
          </p:cNvSpPr>
          <p:nvPr/>
        </p:nvSpPr>
        <p:spPr>
          <a:xfrm>
            <a:off x="9886950" y="2743200"/>
            <a:ext cx="1943100" cy="723900"/>
          </a:xfrm>
          <a:prstGeom prst="rect">
            <a:avLst/>
          </a:prstGeom>
          <a:noFill/>
          <a:ln w="0">
            <a:noFill/>
            <a:prstDash val="solid"/>
          </a:ln>
        </p:spPr>
        <p:txBody>
          <a:bodyPr wrap="square" lIns="0" tIns="0" rIns="0" bIns="0" anchor="t">
            <a:noAutofit/>
          </a:bodyPr>
          <a:lstStyle/>
          <a:p>
            <a:pPr algn="l">
              <a:lnSpc>
                <a:spcPct val="100000"/>
              </a:lnSpc>
              <a:buNone/>
              <a:defRPr sz="2250" b="1" i="0">
                <a:solidFill>
                  <a:srgbClr val="FFFFFF"/>
                </a:solidFill>
                <a:latin typeface="Georgia"/>
                <a:ea typeface="Georgia"/>
                <a:cs typeface="Georgia"/>
              </a:defRPr>
            </a:pPr>
            <a:r>
              <a:rPr sz="2250" b="1" i="0">
                <a:solidFill>
                  <a:srgbClr val="FFFFFF"/>
                </a:solidFill>
                <a:latin typeface="Georgia"/>
                <a:ea typeface="Georgia"/>
                <a:cs typeface="Georgia"/>
              </a:rPr>
              <a:t>STRUCK ALTAR</a:t>
            </a:r>
          </a:p>
        </p:txBody>
      </p:sp>
      <p:sp>
        <p:nvSpPr>
          <p:cNvPr id="19" name="fade-point-detail-5">
            <a:extLst>
              <a:ext uri="{FF2B5EF4-FFF2-40B4-BE49-F238E27FC236}">
                <a16:creationId xmlns:a16="http://schemas.microsoft.com/office/drawing/2014/main" id="{29C7375A-7685-42E4-A180-2C3CBDF86467}"/>
              </a:ext>
            </a:extLst>
          </p:cNvPr>
          <p:cNvSpPr>
            <a:spLocks noGrp="1"/>
          </p:cNvSpPr>
          <p:nvPr/>
        </p:nvSpPr>
        <p:spPr>
          <a:xfrm>
            <a:off x="9886950" y="3524250"/>
            <a:ext cx="1943100" cy="876300"/>
          </a:xfrm>
          <a:prstGeom prst="rect">
            <a:avLst/>
          </a:prstGeom>
          <a:noFill/>
          <a:ln w="0">
            <a:noFill/>
            <a:prstDash val="solid"/>
          </a:ln>
        </p:spPr>
        <p:txBody>
          <a:bodyPr wrap="square" lIns="0" tIns="0" rIns="0" bIns="0" anchor="t">
            <a:noAutofit/>
          </a:bodyPr>
          <a:lstStyle/>
          <a:p>
            <a:pPr algn="l">
              <a:lnSpc>
                <a:spcPct val="100000"/>
              </a:lnSpc>
              <a:buNone/>
              <a:defRPr sz="2250" b="0" i="0">
                <a:solidFill>
                  <a:srgbClr val="FFF2D2"/>
                </a:solidFill>
                <a:latin typeface="Aptos"/>
                <a:ea typeface="Aptos"/>
                <a:cs typeface="Aptos"/>
              </a:defRPr>
            </a:pPr>
            <a:r>
              <a:rPr sz="2250" b="0" i="0">
                <a:solidFill>
                  <a:srgbClr val="FFF2D2"/>
                </a:solidFill>
                <a:latin typeface="Aptos"/>
                <a:ea typeface="Aptos"/>
                <a:cs typeface="Aptos"/>
              </a:rPr>
              <a:t>False refuge falls.</a:t>
            </a:r>
          </a:p>
        </p:txBody>
      </p:sp>
      <p:sp>
        <p:nvSpPr>
          <p:cNvPr id="20" name="fade-point-vision-summary">
            <a:extLst>
              <a:ext uri="{FF2B5EF4-FFF2-40B4-BE49-F238E27FC236}">
                <a16:creationId xmlns:a16="http://schemas.microsoft.com/office/drawing/2014/main" id="{DA1D7EE1-D45E-4BB7-A4B8-70D132B97CDA}"/>
              </a:ext>
            </a:extLst>
          </p:cNvPr>
          <p:cNvSpPr>
            <a:spLocks noGrp="1"/>
          </p:cNvSpPr>
          <p:nvPr/>
        </p:nvSpPr>
        <p:spPr>
          <a:xfrm>
            <a:off x="762000" y="5810250"/>
            <a:ext cx="10668000" cy="381000"/>
          </a:xfrm>
          <a:prstGeom prst="rect">
            <a:avLst/>
          </a:prstGeom>
          <a:noFill/>
          <a:ln w="0">
            <a:noFill/>
            <a:prstDash val="solid"/>
          </a:ln>
        </p:spPr>
        <p:txBody>
          <a:bodyPr wrap="square" lIns="0" tIns="0" rIns="0" bIns="0" anchor="t">
            <a:noAutofit/>
          </a:bodyPr>
          <a:lstStyle/>
          <a:p>
            <a:pPr algn="ctr">
              <a:lnSpc>
                <a:spcPct val="100000"/>
              </a:lnSpc>
              <a:buNone/>
              <a:defRPr sz="2250" b="1" i="0">
                <a:solidFill>
                  <a:srgbClr val="E3A229"/>
                </a:solidFill>
                <a:latin typeface="Georgia"/>
                <a:ea typeface="Georgia"/>
                <a:cs typeface="Georgia"/>
              </a:defRPr>
            </a:pPr>
            <a:r>
              <a:rPr sz="2250" b="1" i="0">
                <a:solidFill>
                  <a:srgbClr val="E3A229"/>
                </a:solidFill>
                <a:latin typeface="Georgia"/>
                <a:ea typeface="Georgia"/>
                <a:cs typeface="Georgia"/>
              </a:rPr>
              <a:t>Mercy delays judgment; it does not erase God’s standard.</a:t>
            </a:r>
          </a:p>
        </p:txBody>
      </p:sp>
      <p:sp>
        <p:nvSpPr>
          <p:cNvPr id="21" name="bottom-rule">
            <a:extLst>
              <a:ext uri="{FF2B5EF4-FFF2-40B4-BE49-F238E27FC236}">
                <a16:creationId xmlns:a16="http://schemas.microsoft.com/office/drawing/2014/main" id="{FBBE99BE-C342-446F-B1CC-D2C80EF0151C}"/>
              </a:ext>
            </a:extLst>
          </p:cNvPr>
          <p:cNvSpPr>
            <a:spLocks noGrp="1"/>
          </p:cNvSpPr>
          <p:nvPr/>
        </p:nvSpPr>
        <p:spPr>
          <a:xfrm>
            <a:off x="723900" y="6496050"/>
            <a:ext cx="10744200" cy="76200"/>
          </a:xfrm>
          <a:prstGeom prst="rect">
            <a:avLst/>
          </a:prstGeom>
          <a:solidFill>
            <a:srgbClr val="E3A229"/>
          </a:solidFill>
          <a:ln w="0">
            <a:noFill/>
            <a:prstDash val="solid"/>
          </a:ln>
        </p:spPr>
        <p:txBody>
          <a:bodyPr/>
          <a:lstStyle/>
          <a:p>
            <a:endParaRPr lang="en-US"/>
          </a:p>
        </p:txBody>
      </p:sp>
    </p:spTree>
    <p:extLst>
      <p:ext uri="{BB962C8B-B14F-4D97-AF65-F5344CB8AC3E}">
        <p14:creationId xmlns:p14="http://schemas.microsoft.com/office/powerpoint/2010/main" val="927509178"/>
      </p:ext>
    </p:extLst>
  </p:cSld>
  <p:clrMapOvr>
    <a:masterClrMapping/>
  </p:clrMapOvr>
  <p:transition spd="med">
    <p:fade/>
  </p:transition>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2D2"/>
        </a:solidFill>
        <a:effectLst/>
      </p:bgPr>
    </p:bg>
    <p:spTree>
      <p:nvGrpSpPr>
        <p:cNvPr id="1" name=""/>
        <p:cNvGrpSpPr/>
        <p:nvPr/>
      </p:nvGrpSpPr>
      <p:grpSpPr>
        <a:xfrm>
          <a:off x="0" y="0"/>
          <a:ext cx="0" cy="0"/>
          <a:chOff x="0" y="0"/>
          <a:chExt cx="0" cy="0"/>
        </a:xfrm>
      </p:grpSpPr>
      <p:pic>
        <p:nvPicPr>
          <p:cNvPr id="14" name="Picture 13"/>
          <p:cNvPicPr>
            <a:picLocks noChangeAspect="1"/>
          </p:cNvPicPr>
          <p:nvPr/>
        </p:nvPicPr>
        <p:blipFill>
          <a:blip r:embed="rId3"/>
          <a:srcRect t="3846" b="3846"/>
          <a:stretch>
            <a:fillRect/>
          </a:stretch>
        </p:blipFill>
        <p:spPr>
          <a:xfrm>
            <a:off x="7239000" y="0"/>
            <a:ext cx="4953000" cy="6858000"/>
          </a:xfrm>
          <a:prstGeom prst="rect">
            <a:avLst/>
          </a:prstGeom>
        </p:spPr>
      </p:pic>
      <p:sp>
        <p:nvSpPr>
          <p:cNvPr id="2" name="plumb-seam">
            <a:extLst>
              <a:ext uri="{FF2B5EF4-FFF2-40B4-BE49-F238E27FC236}">
                <a16:creationId xmlns:a16="http://schemas.microsoft.com/office/drawing/2014/main" id="{64E3B8F1-89CD-4427-A48F-B598948A016D}"/>
              </a:ext>
            </a:extLst>
          </p:cNvPr>
          <p:cNvSpPr>
            <a:spLocks noGrp="1"/>
          </p:cNvSpPr>
          <p:nvPr/>
        </p:nvSpPr>
        <p:spPr>
          <a:xfrm>
            <a:off x="7067550" y="0"/>
            <a:ext cx="171450" cy="6858000"/>
          </a:xfrm>
          <a:prstGeom prst="rect">
            <a:avLst/>
          </a:prstGeom>
          <a:solidFill>
            <a:srgbClr val="E3A229"/>
          </a:solidFill>
          <a:ln w="0">
            <a:noFill/>
            <a:prstDash val="solid"/>
          </a:ln>
        </p:spPr>
        <p:txBody>
          <a:bodyPr/>
          <a:lstStyle/>
          <a:p>
            <a:endParaRPr lang="en-US"/>
          </a:p>
        </p:txBody>
      </p:sp>
      <p:sp>
        <p:nvSpPr>
          <p:cNvPr id="3" name="kicker">
            <a:extLst>
              <a:ext uri="{FF2B5EF4-FFF2-40B4-BE49-F238E27FC236}">
                <a16:creationId xmlns:a16="http://schemas.microsoft.com/office/drawing/2014/main" id="{EC8EDA97-F823-40B7-98CD-4FBC52EF0A03}"/>
              </a:ext>
            </a:extLst>
          </p:cNvPr>
          <p:cNvSpPr>
            <a:spLocks noGrp="1"/>
          </p:cNvSpPr>
          <p:nvPr/>
        </p:nvSpPr>
        <p:spPr>
          <a:xfrm>
            <a:off x="723900" y="419100"/>
            <a:ext cx="5619750" cy="361950"/>
          </a:xfrm>
          <a:prstGeom prst="rect">
            <a:avLst/>
          </a:prstGeom>
          <a:noFill/>
          <a:ln w="0">
            <a:noFill/>
            <a:prstDash val="solid"/>
          </a:ln>
        </p:spPr>
        <p:txBody>
          <a:bodyPr wrap="square" lIns="0" tIns="0" rIns="0" bIns="0" anchor="t">
            <a:noAutofit/>
          </a:bodyPr>
          <a:lstStyle/>
          <a:p>
            <a:pPr algn="l">
              <a:lnSpc>
                <a:spcPct val="100000"/>
              </a:lnSpc>
              <a:buNone/>
              <a:defRPr sz="2250" b="1" i="0">
                <a:solidFill>
                  <a:srgbClr val="C9472E"/>
                </a:solidFill>
                <a:latin typeface="Aptos"/>
                <a:ea typeface="Aptos"/>
                <a:cs typeface="Aptos"/>
              </a:defRPr>
            </a:pPr>
            <a:r>
              <a:rPr sz="2250" b="1" i="0">
                <a:solidFill>
                  <a:srgbClr val="C9472E"/>
                </a:solidFill>
                <a:latin typeface="Aptos"/>
                <a:ea typeface="Aptos"/>
                <a:cs typeface="Aptos"/>
              </a:rPr>
              <a:t>VISION THREE</a:t>
            </a:r>
          </a:p>
        </p:txBody>
      </p:sp>
      <p:sp>
        <p:nvSpPr>
          <p:cNvPr id="4" name="chapter-tag">
            <a:extLst>
              <a:ext uri="{FF2B5EF4-FFF2-40B4-BE49-F238E27FC236}">
                <a16:creationId xmlns:a16="http://schemas.microsoft.com/office/drawing/2014/main" id="{BB6E6C17-34FE-4EF0-8FFB-25F5690EE0DB}"/>
              </a:ext>
            </a:extLst>
          </p:cNvPr>
          <p:cNvSpPr>
            <a:spLocks noGrp="1"/>
          </p:cNvSpPr>
          <p:nvPr/>
        </p:nvSpPr>
        <p:spPr>
          <a:xfrm>
            <a:off x="9144000" y="438150"/>
            <a:ext cx="2571750" cy="381000"/>
          </a:xfrm>
          <a:prstGeom prst="rect">
            <a:avLst/>
          </a:prstGeom>
          <a:noFill/>
          <a:ln w="0">
            <a:noFill/>
            <a:prstDash val="solid"/>
          </a:ln>
        </p:spPr>
        <p:txBody>
          <a:bodyPr wrap="square" lIns="0" tIns="0" rIns="0" bIns="0" anchor="t">
            <a:noAutofit/>
          </a:bodyPr>
          <a:lstStyle/>
          <a:p>
            <a:pPr algn="r">
              <a:lnSpc>
                <a:spcPct val="100000"/>
              </a:lnSpc>
              <a:buNone/>
              <a:defRPr sz="2250" b="1" i="0">
                <a:solidFill>
                  <a:srgbClr val="FFFFFF"/>
                </a:solidFill>
                <a:latin typeface="Aptos"/>
                <a:ea typeface="Aptos"/>
                <a:cs typeface="Aptos"/>
              </a:defRPr>
            </a:pPr>
            <a:r>
              <a:rPr sz="2250" b="1" i="0">
                <a:solidFill>
                  <a:srgbClr val="FFFFFF"/>
                </a:solidFill>
                <a:latin typeface="Aptos"/>
                <a:ea typeface="Aptos"/>
                <a:cs typeface="Aptos"/>
              </a:rPr>
              <a:t>AMOS 7:7–9</a:t>
            </a:r>
          </a:p>
        </p:txBody>
      </p:sp>
      <p:sp>
        <p:nvSpPr>
          <p:cNvPr id="5" name="slide-title">
            <a:extLst>
              <a:ext uri="{FF2B5EF4-FFF2-40B4-BE49-F238E27FC236}">
                <a16:creationId xmlns:a16="http://schemas.microsoft.com/office/drawing/2014/main" id="{3B3DB428-40F4-4CC3-9F67-D703EE074665}"/>
              </a:ext>
            </a:extLst>
          </p:cNvPr>
          <p:cNvSpPr>
            <a:spLocks noGrp="1"/>
          </p:cNvSpPr>
          <p:nvPr/>
        </p:nvSpPr>
        <p:spPr>
          <a:xfrm>
            <a:off x="723900" y="914400"/>
            <a:ext cx="5905500" cy="1428750"/>
          </a:xfrm>
          <a:prstGeom prst="rect">
            <a:avLst/>
          </a:prstGeom>
          <a:noFill/>
          <a:ln w="0">
            <a:noFill/>
            <a:prstDash val="solid"/>
          </a:ln>
        </p:spPr>
        <p:txBody>
          <a:bodyPr wrap="square" lIns="0" tIns="0" rIns="0" bIns="0" anchor="t">
            <a:noAutofit/>
          </a:bodyPr>
          <a:lstStyle/>
          <a:p>
            <a:pPr algn="l">
              <a:lnSpc>
                <a:spcPct val="92000"/>
              </a:lnSpc>
              <a:buNone/>
              <a:defRPr sz="3450" b="1" i="0">
                <a:solidFill>
                  <a:srgbClr val="4A281D"/>
                </a:solidFill>
                <a:latin typeface="Georgia"/>
                <a:ea typeface="Georgia"/>
                <a:cs typeface="Georgia"/>
              </a:defRPr>
            </a:pPr>
            <a:r>
              <a:rPr sz="3450" b="1" i="0">
                <a:solidFill>
                  <a:srgbClr val="4A281D"/>
                </a:solidFill>
                <a:latin typeface="Georgia"/>
                <a:ea typeface="Georgia"/>
                <a:cs typeface="Georgia"/>
              </a:rPr>
              <a:t>The plumb line reveals what is crooked</a:t>
            </a:r>
          </a:p>
        </p:txBody>
      </p:sp>
      <p:sp>
        <p:nvSpPr>
          <p:cNvPr id="6" name="point-bar-286">
            <a:extLst>
              <a:ext uri="{FF2B5EF4-FFF2-40B4-BE49-F238E27FC236}">
                <a16:creationId xmlns:a16="http://schemas.microsoft.com/office/drawing/2014/main" id="{007CD0B2-68C6-4F40-95C5-CEECD2B078A5}"/>
              </a:ext>
            </a:extLst>
          </p:cNvPr>
          <p:cNvSpPr>
            <a:spLocks noGrp="1"/>
          </p:cNvSpPr>
          <p:nvPr/>
        </p:nvSpPr>
        <p:spPr>
          <a:xfrm>
            <a:off x="781050" y="2800350"/>
            <a:ext cx="95250" cy="400050"/>
          </a:xfrm>
          <a:prstGeom prst="rect">
            <a:avLst/>
          </a:prstGeom>
          <a:solidFill>
            <a:srgbClr val="E3A229"/>
          </a:solidFill>
          <a:ln w="0">
            <a:noFill/>
            <a:prstDash val="solid"/>
          </a:ln>
        </p:spPr>
        <p:txBody>
          <a:bodyPr/>
          <a:lstStyle/>
          <a:p>
            <a:endParaRPr lang="en-US"/>
          </a:p>
        </p:txBody>
      </p:sp>
      <p:sp>
        <p:nvSpPr>
          <p:cNvPr id="7" name="fade-point-286">
            <a:extLst>
              <a:ext uri="{FF2B5EF4-FFF2-40B4-BE49-F238E27FC236}">
                <a16:creationId xmlns:a16="http://schemas.microsoft.com/office/drawing/2014/main" id="{823BC73E-1C0B-4EE6-AC72-96A61A116F06}"/>
              </a:ext>
            </a:extLst>
          </p:cNvPr>
          <p:cNvSpPr>
            <a:spLocks noGrp="1"/>
          </p:cNvSpPr>
          <p:nvPr/>
        </p:nvSpPr>
        <p:spPr>
          <a:xfrm>
            <a:off x="1047750" y="2724150"/>
            <a:ext cx="5448300" cy="685800"/>
          </a:xfrm>
          <a:prstGeom prst="rect">
            <a:avLst/>
          </a:prstGeom>
          <a:noFill/>
          <a:ln w="0">
            <a:noFill/>
            <a:prstDash val="solid"/>
          </a:ln>
        </p:spPr>
        <p:txBody>
          <a:bodyPr wrap="square" lIns="0" tIns="0" rIns="0" bIns="0" anchor="t">
            <a:noAutofit/>
          </a:bodyPr>
          <a:lstStyle/>
          <a:p>
            <a:pPr algn="l">
              <a:lnSpc>
                <a:spcPct val="102000"/>
              </a:lnSpc>
              <a:buNone/>
              <a:defRPr sz="2700" b="1" i="0">
                <a:solidFill>
                  <a:srgbClr val="0756A4"/>
                </a:solidFill>
                <a:latin typeface="Aptos"/>
                <a:ea typeface="Aptos"/>
                <a:cs typeface="Aptos"/>
              </a:defRPr>
            </a:pPr>
            <a:r>
              <a:rPr sz="2700" b="1" i="0">
                <a:solidFill>
                  <a:srgbClr val="0756A4"/>
                </a:solidFill>
                <a:latin typeface="Aptos"/>
                <a:ea typeface="Aptos"/>
                <a:cs typeface="Aptos"/>
              </a:rPr>
              <a:t>God’s standard is straight.</a:t>
            </a:r>
          </a:p>
        </p:txBody>
      </p:sp>
      <p:sp>
        <p:nvSpPr>
          <p:cNvPr id="8" name="point-bar-390">
            <a:extLst>
              <a:ext uri="{FF2B5EF4-FFF2-40B4-BE49-F238E27FC236}">
                <a16:creationId xmlns:a16="http://schemas.microsoft.com/office/drawing/2014/main" id="{562ECF78-5EAF-4E1E-87E8-FCCE98314275}"/>
              </a:ext>
            </a:extLst>
          </p:cNvPr>
          <p:cNvSpPr>
            <a:spLocks noGrp="1"/>
          </p:cNvSpPr>
          <p:nvPr/>
        </p:nvSpPr>
        <p:spPr>
          <a:xfrm>
            <a:off x="781050" y="3790950"/>
            <a:ext cx="95250" cy="400050"/>
          </a:xfrm>
          <a:prstGeom prst="rect">
            <a:avLst/>
          </a:prstGeom>
          <a:solidFill>
            <a:srgbClr val="E3A229"/>
          </a:solidFill>
          <a:ln w="0">
            <a:noFill/>
            <a:prstDash val="solid"/>
          </a:ln>
        </p:spPr>
        <p:txBody>
          <a:bodyPr/>
          <a:lstStyle/>
          <a:p>
            <a:endParaRPr lang="en-US"/>
          </a:p>
        </p:txBody>
      </p:sp>
      <p:sp>
        <p:nvSpPr>
          <p:cNvPr id="9" name="fade-point-390">
            <a:extLst>
              <a:ext uri="{FF2B5EF4-FFF2-40B4-BE49-F238E27FC236}">
                <a16:creationId xmlns:a16="http://schemas.microsoft.com/office/drawing/2014/main" id="{8C205179-9411-4A30-A68B-418E991F78D3}"/>
              </a:ext>
            </a:extLst>
          </p:cNvPr>
          <p:cNvSpPr>
            <a:spLocks noGrp="1"/>
          </p:cNvSpPr>
          <p:nvPr/>
        </p:nvSpPr>
        <p:spPr>
          <a:xfrm>
            <a:off x="1047750" y="3714750"/>
            <a:ext cx="5448300" cy="685800"/>
          </a:xfrm>
          <a:prstGeom prst="rect">
            <a:avLst/>
          </a:prstGeom>
          <a:noFill/>
          <a:ln w="0">
            <a:noFill/>
            <a:prstDash val="solid"/>
          </a:ln>
        </p:spPr>
        <p:txBody>
          <a:bodyPr wrap="square" lIns="0" tIns="0" rIns="0" bIns="0" anchor="t">
            <a:noAutofit/>
          </a:bodyPr>
          <a:lstStyle/>
          <a:p>
            <a:pPr algn="l">
              <a:lnSpc>
                <a:spcPct val="102000"/>
              </a:lnSpc>
              <a:buNone/>
              <a:defRPr sz="2550" b="1" i="0">
                <a:solidFill>
                  <a:srgbClr val="4A281D"/>
                </a:solidFill>
                <a:latin typeface="Aptos"/>
                <a:ea typeface="Aptos"/>
                <a:cs typeface="Aptos"/>
              </a:defRPr>
            </a:pPr>
            <a:r>
              <a:rPr sz="2550" b="1" i="0">
                <a:solidFill>
                  <a:srgbClr val="4A281D"/>
                </a:solidFill>
                <a:latin typeface="Aptos"/>
                <a:ea typeface="Aptos"/>
                <a:cs typeface="Aptos"/>
              </a:rPr>
              <a:t>Israel’s life and worship are out of line.</a:t>
            </a:r>
          </a:p>
        </p:txBody>
      </p:sp>
      <p:sp>
        <p:nvSpPr>
          <p:cNvPr id="10" name="point-bar-500">
            <a:extLst>
              <a:ext uri="{FF2B5EF4-FFF2-40B4-BE49-F238E27FC236}">
                <a16:creationId xmlns:a16="http://schemas.microsoft.com/office/drawing/2014/main" id="{914FF234-1EF7-49FB-ABE8-1AD1CB2DD5C4}"/>
              </a:ext>
            </a:extLst>
          </p:cNvPr>
          <p:cNvSpPr>
            <a:spLocks noGrp="1"/>
          </p:cNvSpPr>
          <p:nvPr/>
        </p:nvSpPr>
        <p:spPr>
          <a:xfrm>
            <a:off x="781050" y="4838700"/>
            <a:ext cx="95250" cy="400050"/>
          </a:xfrm>
          <a:prstGeom prst="rect">
            <a:avLst/>
          </a:prstGeom>
          <a:solidFill>
            <a:srgbClr val="E3A229"/>
          </a:solidFill>
          <a:ln w="0">
            <a:noFill/>
            <a:prstDash val="solid"/>
          </a:ln>
        </p:spPr>
        <p:txBody>
          <a:bodyPr/>
          <a:lstStyle/>
          <a:p>
            <a:endParaRPr lang="en-US"/>
          </a:p>
        </p:txBody>
      </p:sp>
      <p:sp>
        <p:nvSpPr>
          <p:cNvPr id="11" name="fade-point-500">
            <a:extLst>
              <a:ext uri="{FF2B5EF4-FFF2-40B4-BE49-F238E27FC236}">
                <a16:creationId xmlns:a16="http://schemas.microsoft.com/office/drawing/2014/main" id="{A692511C-AC8B-4CB8-9253-986951DE6149}"/>
              </a:ext>
            </a:extLst>
          </p:cNvPr>
          <p:cNvSpPr>
            <a:spLocks noGrp="1"/>
          </p:cNvSpPr>
          <p:nvPr/>
        </p:nvSpPr>
        <p:spPr>
          <a:xfrm>
            <a:off x="1047750" y="4762500"/>
            <a:ext cx="5448300" cy="857250"/>
          </a:xfrm>
          <a:prstGeom prst="rect">
            <a:avLst/>
          </a:prstGeom>
          <a:noFill/>
          <a:ln w="0">
            <a:noFill/>
            <a:prstDash val="solid"/>
          </a:ln>
        </p:spPr>
        <p:txBody>
          <a:bodyPr wrap="square" lIns="0" tIns="0" rIns="0" bIns="0" anchor="t">
            <a:noAutofit/>
          </a:bodyPr>
          <a:lstStyle/>
          <a:p>
            <a:pPr algn="l">
              <a:lnSpc>
                <a:spcPct val="102000"/>
              </a:lnSpc>
              <a:buNone/>
              <a:defRPr sz="2400" b="1" i="0">
                <a:solidFill>
                  <a:srgbClr val="C9472E"/>
                </a:solidFill>
                <a:latin typeface="Aptos"/>
                <a:ea typeface="Aptos"/>
                <a:cs typeface="Aptos"/>
              </a:defRPr>
            </a:pPr>
            <a:r>
              <a:rPr sz="2400" b="1" i="0">
                <a:solidFill>
                  <a:srgbClr val="C9472E"/>
                </a:solidFill>
                <a:latin typeface="Aptos"/>
                <a:ea typeface="Aptos"/>
                <a:cs typeface="Aptos"/>
              </a:rPr>
              <a:t>This time Amos does not intercede: the measure is final.</a:t>
            </a:r>
          </a:p>
        </p:txBody>
      </p:sp>
      <p:sp>
        <p:nvSpPr>
          <p:cNvPr id="12" name="fade-point-question">
            <a:extLst>
              <a:ext uri="{FF2B5EF4-FFF2-40B4-BE49-F238E27FC236}">
                <a16:creationId xmlns:a16="http://schemas.microsoft.com/office/drawing/2014/main" id="{7802914F-DF3A-4F0C-AF92-992ADCA229D8}"/>
              </a:ext>
            </a:extLst>
          </p:cNvPr>
          <p:cNvSpPr>
            <a:spLocks noGrp="1"/>
          </p:cNvSpPr>
          <p:nvPr/>
        </p:nvSpPr>
        <p:spPr>
          <a:xfrm>
            <a:off x="781050" y="5905500"/>
            <a:ext cx="5715000" cy="457200"/>
          </a:xfrm>
          <a:prstGeom prst="rect">
            <a:avLst/>
          </a:prstGeom>
          <a:noFill/>
          <a:ln w="0">
            <a:noFill/>
            <a:prstDash val="solid"/>
          </a:ln>
        </p:spPr>
        <p:txBody>
          <a:bodyPr wrap="square" lIns="0" tIns="0" rIns="0" bIns="0" anchor="t">
            <a:noAutofit/>
          </a:bodyPr>
          <a:lstStyle/>
          <a:p>
            <a:pPr algn="l">
              <a:lnSpc>
                <a:spcPct val="100000"/>
              </a:lnSpc>
              <a:buNone/>
              <a:defRPr sz="2550" b="1" i="0">
                <a:solidFill>
                  <a:srgbClr val="0756A4"/>
                </a:solidFill>
                <a:latin typeface="Georgia"/>
                <a:ea typeface="Georgia"/>
                <a:cs typeface="Georgia"/>
              </a:defRPr>
            </a:pPr>
            <a:r>
              <a:rPr sz="2550" b="1" i="0">
                <a:solidFill>
                  <a:srgbClr val="0756A4"/>
                </a:solidFill>
                <a:latin typeface="Georgia"/>
                <a:ea typeface="Georgia"/>
                <a:cs typeface="Georgia"/>
              </a:rPr>
              <a:t>What standard are we using?</a:t>
            </a:r>
          </a:p>
        </p:txBody>
      </p:sp>
      <p:sp>
        <p:nvSpPr>
          <p:cNvPr id="13" name="bottom-rule">
            <a:extLst>
              <a:ext uri="{FF2B5EF4-FFF2-40B4-BE49-F238E27FC236}">
                <a16:creationId xmlns:a16="http://schemas.microsoft.com/office/drawing/2014/main" id="{78EFC16C-AC65-4647-B8ED-052C5E04B311}"/>
              </a:ext>
            </a:extLst>
          </p:cNvPr>
          <p:cNvSpPr>
            <a:spLocks noGrp="1"/>
          </p:cNvSpPr>
          <p:nvPr/>
        </p:nvSpPr>
        <p:spPr>
          <a:xfrm>
            <a:off x="723900" y="6496050"/>
            <a:ext cx="10744200" cy="76200"/>
          </a:xfrm>
          <a:prstGeom prst="rect">
            <a:avLst/>
          </a:prstGeom>
          <a:solidFill>
            <a:srgbClr val="E3A229"/>
          </a:solidFill>
          <a:ln w="0">
            <a:noFill/>
            <a:prstDash val="solid"/>
          </a:ln>
        </p:spPr>
        <p:txBody>
          <a:bodyPr/>
          <a:lstStyle/>
          <a:p>
            <a:endParaRPr lang="en-US"/>
          </a:p>
        </p:txBody>
      </p:sp>
    </p:spTree>
    <p:extLst>
      <p:ext uri="{BB962C8B-B14F-4D97-AF65-F5344CB8AC3E}">
        <p14:creationId xmlns:p14="http://schemas.microsoft.com/office/powerpoint/2010/main" val="2029948035"/>
      </p:ext>
    </p:extLst>
  </p:cSld>
  <p:clrMapOvr>
    <a:masterClrMapping/>
  </p:clrMapOvr>
  <p:transition spd="med">
    <p:fade/>
  </p:transition>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2D2"/>
        </a:solidFill>
        <a:effectLst/>
      </p:bgPr>
    </p:bg>
    <p:spTree>
      <p:nvGrpSpPr>
        <p:cNvPr id="1" name=""/>
        <p:cNvGrpSpPr/>
        <p:nvPr/>
      </p:nvGrpSpPr>
      <p:grpSpPr>
        <a:xfrm>
          <a:off x="0" y="0"/>
          <a:ext cx="0" cy="0"/>
          <a:chOff x="0" y="0"/>
          <a:chExt cx="0" cy="0"/>
        </a:xfrm>
      </p:grpSpPr>
      <p:sp>
        <p:nvSpPr>
          <p:cNvPr id="2" name="chapter-tag">
            <a:extLst>
              <a:ext uri="{FF2B5EF4-FFF2-40B4-BE49-F238E27FC236}">
                <a16:creationId xmlns:a16="http://schemas.microsoft.com/office/drawing/2014/main" id="{FD53F8E3-1341-4821-A545-140DDF673FC1}"/>
              </a:ext>
            </a:extLst>
          </p:cNvPr>
          <p:cNvSpPr>
            <a:spLocks noGrp="1"/>
          </p:cNvSpPr>
          <p:nvPr/>
        </p:nvSpPr>
        <p:spPr>
          <a:xfrm>
            <a:off x="8934450" y="419100"/>
            <a:ext cx="2571750" cy="381000"/>
          </a:xfrm>
          <a:prstGeom prst="rect">
            <a:avLst/>
          </a:prstGeom>
          <a:noFill/>
          <a:ln w="0">
            <a:noFill/>
            <a:prstDash val="solid"/>
          </a:ln>
        </p:spPr>
        <p:txBody>
          <a:bodyPr wrap="square" lIns="0" tIns="0" rIns="0" bIns="0" anchor="t">
            <a:noAutofit/>
          </a:bodyPr>
          <a:lstStyle/>
          <a:p>
            <a:pPr algn="r">
              <a:lnSpc>
                <a:spcPct val="100000"/>
              </a:lnSpc>
              <a:buNone/>
              <a:defRPr sz="2250" b="1" i="0">
                <a:solidFill>
                  <a:srgbClr val="0756A4"/>
                </a:solidFill>
                <a:latin typeface="Aptos"/>
                <a:ea typeface="Aptos"/>
                <a:cs typeface="Aptos"/>
              </a:defRPr>
            </a:pPr>
            <a:r>
              <a:rPr sz="2250" b="1" i="0" dirty="0">
                <a:solidFill>
                  <a:srgbClr val="0756A4"/>
                </a:solidFill>
                <a:latin typeface="Aptos"/>
                <a:ea typeface="Aptos"/>
                <a:cs typeface="Aptos"/>
              </a:rPr>
              <a:t>AMOS 8</a:t>
            </a:r>
          </a:p>
        </p:txBody>
      </p:sp>
      <p:sp>
        <p:nvSpPr>
          <p:cNvPr id="3" name="slide-title">
            <a:extLst>
              <a:ext uri="{FF2B5EF4-FFF2-40B4-BE49-F238E27FC236}">
                <a16:creationId xmlns:a16="http://schemas.microsoft.com/office/drawing/2014/main" id="{7FF47083-90A1-40E0-AA38-C87CB42B0DE1}"/>
              </a:ext>
            </a:extLst>
          </p:cNvPr>
          <p:cNvSpPr>
            <a:spLocks noGrp="1"/>
          </p:cNvSpPr>
          <p:nvPr/>
        </p:nvSpPr>
        <p:spPr>
          <a:xfrm>
            <a:off x="723900" y="952500"/>
            <a:ext cx="10668000" cy="1095375"/>
          </a:xfrm>
          <a:prstGeom prst="rect">
            <a:avLst/>
          </a:prstGeom>
          <a:noFill/>
          <a:ln w="0">
            <a:noFill/>
            <a:prstDash val="solid"/>
          </a:ln>
        </p:spPr>
        <p:txBody>
          <a:bodyPr wrap="square" lIns="0" tIns="0" rIns="0" bIns="0" anchor="t">
            <a:noAutofit/>
          </a:bodyPr>
          <a:lstStyle/>
          <a:p>
            <a:pPr algn="l">
              <a:lnSpc>
                <a:spcPct val="92000"/>
              </a:lnSpc>
              <a:buNone/>
              <a:defRPr sz="3600" b="1" i="0">
                <a:solidFill>
                  <a:srgbClr val="4A281D"/>
                </a:solidFill>
                <a:latin typeface="Georgia"/>
                <a:ea typeface="Georgia"/>
                <a:cs typeface="Georgia"/>
              </a:defRPr>
            </a:pPr>
            <a:r>
              <a:rPr sz="3600" b="1" i="0">
                <a:solidFill>
                  <a:srgbClr val="4A281D"/>
                </a:solidFill>
                <a:latin typeface="Georgia"/>
                <a:ea typeface="Georgia"/>
                <a:cs typeface="Georgia"/>
              </a:rPr>
              <a:t>Ripe fruit. Rigged scales. Empty hearing.</a:t>
            </a:r>
          </a:p>
        </p:txBody>
      </p:sp>
      <p:sp>
        <p:nvSpPr>
          <p:cNvPr id="4" name="fade-point-ripe">
            <a:extLst>
              <a:ext uri="{FF2B5EF4-FFF2-40B4-BE49-F238E27FC236}">
                <a16:creationId xmlns:a16="http://schemas.microsoft.com/office/drawing/2014/main" id="{10618C4E-FAE5-42D0-B2D0-7467AA8E0528}"/>
              </a:ext>
            </a:extLst>
          </p:cNvPr>
          <p:cNvSpPr>
            <a:spLocks noGrp="1"/>
          </p:cNvSpPr>
          <p:nvPr/>
        </p:nvSpPr>
        <p:spPr>
          <a:xfrm>
            <a:off x="685800" y="2381250"/>
            <a:ext cx="3143250" cy="723900"/>
          </a:xfrm>
          <a:prstGeom prst="rect">
            <a:avLst/>
          </a:prstGeom>
          <a:noFill/>
          <a:ln w="0">
            <a:noFill/>
            <a:prstDash val="solid"/>
          </a:ln>
        </p:spPr>
        <p:txBody>
          <a:bodyPr wrap="square" lIns="0" tIns="0" rIns="0" bIns="0" anchor="t">
            <a:noAutofit/>
          </a:bodyPr>
          <a:lstStyle/>
          <a:p>
            <a:pPr algn="ctr">
              <a:lnSpc>
                <a:spcPct val="100000"/>
              </a:lnSpc>
              <a:buNone/>
              <a:defRPr sz="4950" b="1" i="0">
                <a:solidFill>
                  <a:srgbClr val="E3A229"/>
                </a:solidFill>
                <a:latin typeface="Georgia"/>
                <a:ea typeface="Georgia"/>
                <a:cs typeface="Georgia"/>
              </a:defRPr>
            </a:pPr>
            <a:r>
              <a:rPr sz="4950" b="1" i="0">
                <a:solidFill>
                  <a:srgbClr val="E3A229"/>
                </a:solidFill>
                <a:latin typeface="Georgia"/>
                <a:ea typeface="Georgia"/>
                <a:cs typeface="Georgia"/>
              </a:rPr>
              <a:t>RIPE</a:t>
            </a:r>
          </a:p>
        </p:txBody>
      </p:sp>
      <p:sp>
        <p:nvSpPr>
          <p:cNvPr id="5" name="fade-point-ripe-detail">
            <a:extLst>
              <a:ext uri="{FF2B5EF4-FFF2-40B4-BE49-F238E27FC236}">
                <a16:creationId xmlns:a16="http://schemas.microsoft.com/office/drawing/2014/main" id="{5C62ED3C-F418-40CD-A141-B734F588C656}"/>
              </a:ext>
            </a:extLst>
          </p:cNvPr>
          <p:cNvSpPr>
            <a:spLocks noGrp="1"/>
          </p:cNvSpPr>
          <p:nvPr/>
        </p:nvSpPr>
        <p:spPr>
          <a:xfrm>
            <a:off x="781050" y="3314700"/>
            <a:ext cx="2952750" cy="1143000"/>
          </a:xfrm>
          <a:prstGeom prst="rect">
            <a:avLst/>
          </a:prstGeom>
          <a:noFill/>
          <a:ln w="0">
            <a:noFill/>
            <a:prstDash val="solid"/>
          </a:ln>
        </p:spPr>
        <p:txBody>
          <a:bodyPr wrap="square" lIns="0" tIns="0" rIns="0" bIns="0" anchor="t">
            <a:noAutofit/>
          </a:bodyPr>
          <a:lstStyle/>
          <a:p>
            <a:pPr algn="ctr">
              <a:lnSpc>
                <a:spcPct val="105000"/>
              </a:lnSpc>
              <a:buNone/>
              <a:defRPr sz="2400" b="1" i="0">
                <a:solidFill>
                  <a:srgbClr val="291A16"/>
                </a:solidFill>
                <a:latin typeface="Aptos"/>
                <a:ea typeface="Aptos"/>
                <a:cs typeface="Aptos"/>
              </a:defRPr>
            </a:pPr>
            <a:r>
              <a:rPr sz="2400" b="1" i="0">
                <a:solidFill>
                  <a:srgbClr val="291A16"/>
                </a:solidFill>
                <a:latin typeface="Aptos"/>
                <a:ea typeface="Aptos"/>
                <a:cs typeface="Aptos"/>
              </a:rPr>
              <a:t>The nation is ready for judgment; the end is near.</a:t>
            </a:r>
          </a:p>
        </p:txBody>
      </p:sp>
      <p:sp>
        <p:nvSpPr>
          <p:cNvPr id="6" name="divider-1">
            <a:extLst>
              <a:ext uri="{FF2B5EF4-FFF2-40B4-BE49-F238E27FC236}">
                <a16:creationId xmlns:a16="http://schemas.microsoft.com/office/drawing/2014/main" id="{91DF40A5-067F-4832-BCE1-FD9FA1EEF9EC}"/>
              </a:ext>
            </a:extLst>
          </p:cNvPr>
          <p:cNvSpPr>
            <a:spLocks noGrp="1"/>
          </p:cNvSpPr>
          <p:nvPr/>
        </p:nvSpPr>
        <p:spPr>
          <a:xfrm>
            <a:off x="4038600" y="2190750"/>
            <a:ext cx="0" cy="3143250"/>
          </a:xfrm>
          <a:prstGeom prst="line">
            <a:avLst/>
          </a:prstGeom>
          <a:noFill/>
          <a:ln w="47625">
            <a:solidFill>
              <a:srgbClr val="F8E2AF"/>
            </a:solidFill>
            <a:prstDash val="solid"/>
          </a:ln>
        </p:spPr>
        <p:txBody>
          <a:bodyPr/>
          <a:lstStyle/>
          <a:p>
            <a:endParaRPr lang="en-US"/>
          </a:p>
        </p:txBody>
      </p:sp>
      <p:sp>
        <p:nvSpPr>
          <p:cNvPr id="7" name="fade-point-rigged">
            <a:extLst>
              <a:ext uri="{FF2B5EF4-FFF2-40B4-BE49-F238E27FC236}">
                <a16:creationId xmlns:a16="http://schemas.microsoft.com/office/drawing/2014/main" id="{9FE59948-556E-46F7-BAA6-5D5904C5FAD4}"/>
              </a:ext>
            </a:extLst>
          </p:cNvPr>
          <p:cNvSpPr>
            <a:spLocks noGrp="1"/>
          </p:cNvSpPr>
          <p:nvPr/>
        </p:nvSpPr>
        <p:spPr>
          <a:xfrm>
            <a:off x="4343400" y="2381250"/>
            <a:ext cx="3429000" cy="723900"/>
          </a:xfrm>
          <a:prstGeom prst="rect">
            <a:avLst/>
          </a:prstGeom>
          <a:noFill/>
          <a:ln w="0">
            <a:noFill/>
            <a:prstDash val="solid"/>
          </a:ln>
        </p:spPr>
        <p:txBody>
          <a:bodyPr wrap="square" lIns="0" tIns="0" rIns="0" bIns="0" anchor="t">
            <a:noAutofit/>
          </a:bodyPr>
          <a:lstStyle/>
          <a:p>
            <a:pPr algn="ctr">
              <a:lnSpc>
                <a:spcPct val="100000"/>
              </a:lnSpc>
              <a:buNone/>
              <a:defRPr sz="4950" b="1" i="0">
                <a:solidFill>
                  <a:srgbClr val="0756A4"/>
                </a:solidFill>
                <a:latin typeface="Georgia"/>
                <a:ea typeface="Georgia"/>
                <a:cs typeface="Georgia"/>
              </a:defRPr>
            </a:pPr>
            <a:r>
              <a:rPr sz="4950" b="1" i="0">
                <a:solidFill>
                  <a:srgbClr val="0756A4"/>
                </a:solidFill>
                <a:latin typeface="Georgia"/>
                <a:ea typeface="Georgia"/>
                <a:cs typeface="Georgia"/>
              </a:rPr>
              <a:t>RIGGED</a:t>
            </a:r>
          </a:p>
        </p:txBody>
      </p:sp>
      <p:sp>
        <p:nvSpPr>
          <p:cNvPr id="8" name="fade-point-rigged-detail">
            <a:extLst>
              <a:ext uri="{FF2B5EF4-FFF2-40B4-BE49-F238E27FC236}">
                <a16:creationId xmlns:a16="http://schemas.microsoft.com/office/drawing/2014/main" id="{AD0BA0FB-2924-444B-AE49-5EE26EAA52CF}"/>
              </a:ext>
            </a:extLst>
          </p:cNvPr>
          <p:cNvSpPr>
            <a:spLocks noGrp="1"/>
          </p:cNvSpPr>
          <p:nvPr/>
        </p:nvSpPr>
        <p:spPr>
          <a:xfrm>
            <a:off x="4514850" y="3314700"/>
            <a:ext cx="3086100" cy="1257300"/>
          </a:xfrm>
          <a:prstGeom prst="rect">
            <a:avLst/>
          </a:prstGeom>
          <a:noFill/>
          <a:ln w="0">
            <a:noFill/>
            <a:prstDash val="solid"/>
          </a:ln>
        </p:spPr>
        <p:txBody>
          <a:bodyPr wrap="square" lIns="0" tIns="0" rIns="0" bIns="0" anchor="t">
            <a:noAutofit/>
          </a:bodyPr>
          <a:lstStyle/>
          <a:p>
            <a:pPr algn="ctr">
              <a:lnSpc>
                <a:spcPct val="105000"/>
              </a:lnSpc>
              <a:buNone/>
              <a:defRPr sz="2400" b="1" i="0">
                <a:solidFill>
                  <a:srgbClr val="291A16"/>
                </a:solidFill>
                <a:latin typeface="Aptos"/>
                <a:ea typeface="Aptos"/>
                <a:cs typeface="Aptos"/>
              </a:defRPr>
            </a:pPr>
            <a:r>
              <a:rPr sz="2400" b="1" i="0">
                <a:solidFill>
                  <a:srgbClr val="291A16"/>
                </a:solidFill>
                <a:latin typeface="Aptos"/>
                <a:ea typeface="Aptos"/>
                <a:cs typeface="Aptos"/>
              </a:rPr>
              <a:t>Small measures. Heavy prices. The needy sold for sandals.</a:t>
            </a:r>
          </a:p>
        </p:txBody>
      </p:sp>
      <p:sp>
        <p:nvSpPr>
          <p:cNvPr id="9" name="divider-2">
            <a:extLst>
              <a:ext uri="{FF2B5EF4-FFF2-40B4-BE49-F238E27FC236}">
                <a16:creationId xmlns:a16="http://schemas.microsoft.com/office/drawing/2014/main" id="{9A9130D6-65FC-4641-9F13-AF7B2EAA4464}"/>
              </a:ext>
            </a:extLst>
          </p:cNvPr>
          <p:cNvSpPr>
            <a:spLocks noGrp="1"/>
          </p:cNvSpPr>
          <p:nvPr/>
        </p:nvSpPr>
        <p:spPr>
          <a:xfrm>
            <a:off x="8001000" y="2190750"/>
            <a:ext cx="0" cy="3143250"/>
          </a:xfrm>
          <a:prstGeom prst="line">
            <a:avLst/>
          </a:prstGeom>
          <a:noFill/>
          <a:ln w="47625">
            <a:solidFill>
              <a:srgbClr val="F8E2AF"/>
            </a:solidFill>
            <a:prstDash val="solid"/>
          </a:ln>
        </p:spPr>
        <p:txBody>
          <a:bodyPr/>
          <a:lstStyle/>
          <a:p>
            <a:endParaRPr lang="en-US"/>
          </a:p>
        </p:txBody>
      </p:sp>
      <p:sp>
        <p:nvSpPr>
          <p:cNvPr id="10" name="fade-point-rare">
            <a:extLst>
              <a:ext uri="{FF2B5EF4-FFF2-40B4-BE49-F238E27FC236}">
                <a16:creationId xmlns:a16="http://schemas.microsoft.com/office/drawing/2014/main" id="{7922A5A9-C71C-4F70-B938-8777387C0068}"/>
              </a:ext>
            </a:extLst>
          </p:cNvPr>
          <p:cNvSpPr>
            <a:spLocks noGrp="1"/>
          </p:cNvSpPr>
          <p:nvPr/>
        </p:nvSpPr>
        <p:spPr>
          <a:xfrm>
            <a:off x="8362950" y="2381250"/>
            <a:ext cx="3143250" cy="723900"/>
          </a:xfrm>
          <a:prstGeom prst="rect">
            <a:avLst/>
          </a:prstGeom>
          <a:noFill/>
          <a:ln w="0">
            <a:noFill/>
            <a:prstDash val="solid"/>
          </a:ln>
        </p:spPr>
        <p:txBody>
          <a:bodyPr wrap="square" lIns="0" tIns="0" rIns="0" bIns="0" anchor="t">
            <a:noAutofit/>
          </a:bodyPr>
          <a:lstStyle/>
          <a:p>
            <a:pPr algn="ctr">
              <a:lnSpc>
                <a:spcPct val="100000"/>
              </a:lnSpc>
              <a:buNone/>
              <a:defRPr sz="4950" b="1" i="0">
                <a:solidFill>
                  <a:srgbClr val="C9472E"/>
                </a:solidFill>
                <a:latin typeface="Georgia"/>
                <a:ea typeface="Georgia"/>
                <a:cs typeface="Georgia"/>
              </a:defRPr>
            </a:pPr>
            <a:r>
              <a:rPr sz="4950" b="1" i="0">
                <a:solidFill>
                  <a:srgbClr val="C9472E"/>
                </a:solidFill>
                <a:latin typeface="Georgia"/>
                <a:ea typeface="Georgia"/>
                <a:cs typeface="Georgia"/>
              </a:rPr>
              <a:t>RARE</a:t>
            </a:r>
          </a:p>
        </p:txBody>
      </p:sp>
      <p:sp>
        <p:nvSpPr>
          <p:cNvPr id="11" name="fade-point-rare-detail">
            <a:extLst>
              <a:ext uri="{FF2B5EF4-FFF2-40B4-BE49-F238E27FC236}">
                <a16:creationId xmlns:a16="http://schemas.microsoft.com/office/drawing/2014/main" id="{856EBDAB-BDD7-47B1-85F9-5CD4AC814F75}"/>
              </a:ext>
            </a:extLst>
          </p:cNvPr>
          <p:cNvSpPr>
            <a:spLocks noGrp="1"/>
          </p:cNvSpPr>
          <p:nvPr/>
        </p:nvSpPr>
        <p:spPr>
          <a:xfrm>
            <a:off x="8458200" y="3314700"/>
            <a:ext cx="2952750" cy="1257300"/>
          </a:xfrm>
          <a:prstGeom prst="rect">
            <a:avLst/>
          </a:prstGeom>
          <a:noFill/>
          <a:ln w="0">
            <a:noFill/>
            <a:prstDash val="solid"/>
          </a:ln>
        </p:spPr>
        <p:txBody>
          <a:bodyPr wrap="square" lIns="0" tIns="0" rIns="0" bIns="0" anchor="t">
            <a:noAutofit/>
          </a:bodyPr>
          <a:lstStyle/>
          <a:p>
            <a:pPr algn="ctr">
              <a:lnSpc>
                <a:spcPct val="105000"/>
              </a:lnSpc>
              <a:buNone/>
              <a:defRPr sz="2400" b="1" i="0">
                <a:solidFill>
                  <a:srgbClr val="291A16"/>
                </a:solidFill>
                <a:latin typeface="Aptos"/>
                <a:ea typeface="Aptos"/>
                <a:cs typeface="Aptos"/>
              </a:defRPr>
            </a:pPr>
            <a:r>
              <a:rPr sz="2400" b="1" i="0">
                <a:solidFill>
                  <a:srgbClr val="291A16"/>
                </a:solidFill>
                <a:latin typeface="Aptos"/>
                <a:ea typeface="Aptos"/>
                <a:cs typeface="Aptos"/>
              </a:rPr>
              <a:t>A famine—not of bread, but of hearing the word of the Lord.</a:t>
            </a:r>
          </a:p>
        </p:txBody>
      </p:sp>
      <p:sp>
        <p:nvSpPr>
          <p:cNvPr id="12" name="fade-point-lesson">
            <a:extLst>
              <a:ext uri="{FF2B5EF4-FFF2-40B4-BE49-F238E27FC236}">
                <a16:creationId xmlns:a16="http://schemas.microsoft.com/office/drawing/2014/main" id="{90227646-1FF9-4937-A818-A6A78B590771}"/>
              </a:ext>
            </a:extLst>
          </p:cNvPr>
          <p:cNvSpPr>
            <a:spLocks noGrp="1"/>
          </p:cNvSpPr>
          <p:nvPr/>
        </p:nvSpPr>
        <p:spPr>
          <a:xfrm>
            <a:off x="1238250" y="5657850"/>
            <a:ext cx="9715500" cy="590550"/>
          </a:xfrm>
          <a:prstGeom prst="rect">
            <a:avLst/>
          </a:prstGeom>
          <a:noFill/>
          <a:ln w="0">
            <a:noFill/>
            <a:prstDash val="solid"/>
          </a:ln>
        </p:spPr>
        <p:txBody>
          <a:bodyPr wrap="square" lIns="0" tIns="0" rIns="0" bIns="0" anchor="t">
            <a:noAutofit/>
          </a:bodyPr>
          <a:lstStyle/>
          <a:p>
            <a:pPr algn="ctr">
              <a:lnSpc>
                <a:spcPct val="100000"/>
              </a:lnSpc>
              <a:buNone/>
              <a:defRPr sz="2550" b="1" i="0">
                <a:solidFill>
                  <a:srgbClr val="4A281D"/>
                </a:solidFill>
                <a:latin typeface="Georgia"/>
                <a:ea typeface="Georgia"/>
                <a:cs typeface="Georgia"/>
              </a:defRPr>
            </a:pPr>
            <a:r>
              <a:rPr sz="2550" b="1" i="0">
                <a:solidFill>
                  <a:srgbClr val="4A281D"/>
                </a:solidFill>
                <a:latin typeface="Georgia"/>
                <a:ea typeface="Georgia"/>
                <a:cs typeface="Georgia"/>
              </a:rPr>
              <a:t>When truth is ignored long enough, its absence becomes a judgment.</a:t>
            </a:r>
          </a:p>
        </p:txBody>
      </p:sp>
      <p:sp>
        <p:nvSpPr>
          <p:cNvPr id="13" name="bottom-rule">
            <a:extLst>
              <a:ext uri="{FF2B5EF4-FFF2-40B4-BE49-F238E27FC236}">
                <a16:creationId xmlns:a16="http://schemas.microsoft.com/office/drawing/2014/main" id="{4FC71A49-2125-49D1-89D2-ADBE8AF31731}"/>
              </a:ext>
            </a:extLst>
          </p:cNvPr>
          <p:cNvSpPr>
            <a:spLocks noGrp="1"/>
          </p:cNvSpPr>
          <p:nvPr/>
        </p:nvSpPr>
        <p:spPr>
          <a:xfrm>
            <a:off x="723900" y="6496050"/>
            <a:ext cx="10744200" cy="76200"/>
          </a:xfrm>
          <a:prstGeom prst="rect">
            <a:avLst/>
          </a:prstGeom>
          <a:solidFill>
            <a:srgbClr val="0756A4"/>
          </a:solidFill>
          <a:ln w="0">
            <a:noFill/>
            <a:prstDash val="solid"/>
          </a:ln>
        </p:spPr>
        <p:txBody>
          <a:bodyPr/>
          <a:lstStyle/>
          <a:p>
            <a:endParaRPr lang="en-US"/>
          </a:p>
        </p:txBody>
      </p:sp>
      <p:sp>
        <p:nvSpPr>
          <p:cNvPr id="16" name="TextBox 15">
            <a:extLst>
              <a:ext uri="{FF2B5EF4-FFF2-40B4-BE49-F238E27FC236}">
                <a16:creationId xmlns:a16="http://schemas.microsoft.com/office/drawing/2014/main" id="{3EF144AE-65FE-272C-FEE2-F54177A56898}"/>
              </a:ext>
            </a:extLst>
          </p:cNvPr>
          <p:cNvSpPr txBox="1"/>
          <p:nvPr/>
        </p:nvSpPr>
        <p:spPr>
          <a:xfrm>
            <a:off x="723900" y="424422"/>
            <a:ext cx="6092456" cy="438582"/>
          </a:xfrm>
          <a:prstGeom prst="rect">
            <a:avLst/>
          </a:prstGeom>
          <a:noFill/>
        </p:spPr>
        <p:txBody>
          <a:bodyPr wrap="square">
            <a:spAutoFit/>
          </a:bodyPr>
          <a:lstStyle/>
          <a:p>
            <a:pPr algn="l">
              <a:lnSpc>
                <a:spcPct val="100000"/>
              </a:lnSpc>
              <a:buNone/>
              <a:defRPr sz="2250" b="1" i="0">
                <a:solidFill>
                  <a:srgbClr val="C9472E"/>
                </a:solidFill>
                <a:latin typeface="Aptos"/>
                <a:ea typeface="Aptos"/>
                <a:cs typeface="Aptos"/>
              </a:defRPr>
            </a:pPr>
            <a:r>
              <a:rPr lang="en-US" sz="2250" b="1" dirty="0">
                <a:solidFill>
                  <a:srgbClr val="C9472E"/>
                </a:solidFill>
                <a:latin typeface="Aptos"/>
                <a:ea typeface="Aptos"/>
                <a:cs typeface="Aptos"/>
              </a:rPr>
              <a:t>VISION FOUR</a:t>
            </a:r>
            <a:endParaRPr lang="en-US" sz="2250" b="1" i="0" dirty="0">
              <a:solidFill>
                <a:srgbClr val="C9472E"/>
              </a:solidFill>
              <a:latin typeface="Aptos"/>
              <a:ea typeface="Aptos"/>
              <a:cs typeface="Aptos"/>
            </a:endParaRPr>
          </a:p>
        </p:txBody>
      </p:sp>
    </p:spTree>
    <p:extLst>
      <p:ext uri="{BB962C8B-B14F-4D97-AF65-F5344CB8AC3E}">
        <p14:creationId xmlns:p14="http://schemas.microsoft.com/office/powerpoint/2010/main" val="1268783623"/>
      </p:ext>
    </p:extLst>
  </p:cSld>
  <p:clrMapOvr>
    <a:masterClrMapping/>
  </p:clrMapOvr>
  <p:transition spd="med">
    <p:fade/>
  </p:transition>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0756A4"/>
        </a:solidFill>
        <a:effectLst/>
      </p:bgPr>
    </p:bg>
    <p:spTree>
      <p:nvGrpSpPr>
        <p:cNvPr id="1" name=""/>
        <p:cNvGrpSpPr/>
        <p:nvPr/>
      </p:nvGrpSpPr>
      <p:grpSpPr>
        <a:xfrm>
          <a:off x="0" y="0"/>
          <a:ext cx="0" cy="0"/>
          <a:chOff x="0" y="0"/>
          <a:chExt cx="0" cy="0"/>
        </a:xfrm>
      </p:grpSpPr>
      <p:sp>
        <p:nvSpPr>
          <p:cNvPr id="10" name="kicker">
            <a:extLst>
              <a:ext uri="{FF2B5EF4-FFF2-40B4-BE49-F238E27FC236}">
                <a16:creationId xmlns:a16="http://schemas.microsoft.com/office/drawing/2014/main" id="{90F64A83-EF42-43BC-B35E-C8AFF327D6C4}"/>
              </a:ext>
            </a:extLst>
          </p:cNvPr>
          <p:cNvSpPr>
            <a:spLocks noGrp="1"/>
          </p:cNvSpPr>
          <p:nvPr/>
        </p:nvSpPr>
        <p:spPr>
          <a:xfrm>
            <a:off x="723900" y="419100"/>
            <a:ext cx="5619750" cy="361950"/>
          </a:xfrm>
          <a:prstGeom prst="rect">
            <a:avLst/>
          </a:prstGeom>
          <a:noFill/>
          <a:ln w="0">
            <a:noFill/>
            <a:prstDash val="solid"/>
          </a:ln>
        </p:spPr>
        <p:txBody>
          <a:bodyPr wrap="square" lIns="0" tIns="0" rIns="0" bIns="0" anchor="t">
            <a:noAutofit/>
          </a:bodyPr>
          <a:lstStyle/>
          <a:p>
            <a:pPr algn="l">
              <a:lnSpc>
                <a:spcPct val="100000"/>
              </a:lnSpc>
              <a:buNone/>
              <a:defRPr sz="2250" b="1" i="0">
                <a:solidFill>
                  <a:srgbClr val="E3A229"/>
                </a:solidFill>
                <a:latin typeface="Aptos"/>
                <a:ea typeface="Aptos"/>
                <a:cs typeface="Aptos"/>
              </a:defRPr>
            </a:pPr>
            <a:r>
              <a:rPr lang="en-US" sz="2250" b="1" dirty="0">
                <a:solidFill>
                  <a:srgbClr val="E3A229"/>
                </a:solidFill>
                <a:latin typeface="Aptos"/>
                <a:ea typeface="Aptos"/>
                <a:cs typeface="Aptos"/>
              </a:rPr>
              <a:t>VISION FIVE</a:t>
            </a:r>
            <a:endParaRPr sz="2250" b="1" i="0" dirty="0">
              <a:solidFill>
                <a:srgbClr val="E3A229"/>
              </a:solidFill>
              <a:latin typeface="Aptos"/>
              <a:ea typeface="Aptos"/>
              <a:cs typeface="Aptos"/>
            </a:endParaRPr>
          </a:p>
        </p:txBody>
      </p:sp>
      <p:sp>
        <p:nvSpPr>
          <p:cNvPr id="2" name="chapter-tag">
            <a:extLst>
              <a:ext uri="{FF2B5EF4-FFF2-40B4-BE49-F238E27FC236}">
                <a16:creationId xmlns:a16="http://schemas.microsoft.com/office/drawing/2014/main" id="{12F9D4DB-142C-4D02-B3B1-F43CDB203E27}"/>
              </a:ext>
            </a:extLst>
          </p:cNvPr>
          <p:cNvSpPr>
            <a:spLocks noGrp="1"/>
          </p:cNvSpPr>
          <p:nvPr/>
        </p:nvSpPr>
        <p:spPr>
          <a:xfrm>
            <a:off x="9144000" y="438150"/>
            <a:ext cx="2571750" cy="381000"/>
          </a:xfrm>
          <a:prstGeom prst="rect">
            <a:avLst/>
          </a:prstGeom>
          <a:noFill/>
          <a:ln w="0">
            <a:noFill/>
            <a:prstDash val="solid"/>
          </a:ln>
        </p:spPr>
        <p:txBody>
          <a:bodyPr wrap="square" lIns="0" tIns="0" rIns="0" bIns="0" anchor="t">
            <a:noAutofit/>
          </a:bodyPr>
          <a:lstStyle/>
          <a:p>
            <a:pPr algn="r">
              <a:lnSpc>
                <a:spcPct val="100000"/>
              </a:lnSpc>
              <a:buNone/>
              <a:defRPr sz="2250" b="1" i="0">
                <a:solidFill>
                  <a:srgbClr val="FFF2D2"/>
                </a:solidFill>
                <a:latin typeface="Aptos"/>
                <a:ea typeface="Aptos"/>
                <a:cs typeface="Aptos"/>
              </a:defRPr>
            </a:pPr>
            <a:r>
              <a:rPr sz="2250" b="1" i="0">
                <a:solidFill>
                  <a:srgbClr val="FFF2D2"/>
                </a:solidFill>
                <a:latin typeface="Aptos"/>
                <a:ea typeface="Aptos"/>
                <a:cs typeface="Aptos"/>
              </a:rPr>
              <a:t>AMOS 9:1–10</a:t>
            </a:r>
          </a:p>
        </p:txBody>
      </p:sp>
      <p:sp>
        <p:nvSpPr>
          <p:cNvPr id="3" name="fade-point-no-hiding">
            <a:extLst>
              <a:ext uri="{FF2B5EF4-FFF2-40B4-BE49-F238E27FC236}">
                <a16:creationId xmlns:a16="http://schemas.microsoft.com/office/drawing/2014/main" id="{30F42A54-DF82-4A8E-9B4C-0B6E71C769EF}"/>
              </a:ext>
            </a:extLst>
          </p:cNvPr>
          <p:cNvSpPr>
            <a:spLocks noGrp="1"/>
          </p:cNvSpPr>
          <p:nvPr/>
        </p:nvSpPr>
        <p:spPr>
          <a:xfrm>
            <a:off x="723900" y="1219200"/>
            <a:ext cx="10744200" cy="1047750"/>
          </a:xfrm>
          <a:prstGeom prst="rect">
            <a:avLst/>
          </a:prstGeom>
          <a:noFill/>
          <a:ln w="0">
            <a:noFill/>
            <a:prstDash val="solid"/>
          </a:ln>
        </p:spPr>
        <p:txBody>
          <a:bodyPr wrap="square" lIns="0" tIns="0" rIns="0" bIns="0" anchor="t">
            <a:noAutofit/>
          </a:bodyPr>
          <a:lstStyle/>
          <a:p>
            <a:pPr algn="ctr">
              <a:lnSpc>
                <a:spcPct val="100000"/>
              </a:lnSpc>
              <a:buNone/>
              <a:defRPr sz="6300" b="1" i="0">
                <a:solidFill>
                  <a:srgbClr val="FFFFFF"/>
                </a:solidFill>
                <a:latin typeface="Georgia"/>
                <a:ea typeface="Georgia"/>
                <a:cs typeface="Georgia"/>
              </a:defRPr>
            </a:pPr>
            <a:r>
              <a:rPr sz="6300" b="1" i="0">
                <a:solidFill>
                  <a:srgbClr val="FFFFFF"/>
                </a:solidFill>
                <a:latin typeface="Georgia"/>
                <a:ea typeface="Georgia"/>
                <a:cs typeface="Georgia"/>
              </a:rPr>
              <a:t>NO HIDING</a:t>
            </a:r>
          </a:p>
        </p:txBody>
      </p:sp>
      <p:sp>
        <p:nvSpPr>
          <p:cNvPr id="4" name="fade-point-places">
            <a:extLst>
              <a:ext uri="{FF2B5EF4-FFF2-40B4-BE49-F238E27FC236}">
                <a16:creationId xmlns:a16="http://schemas.microsoft.com/office/drawing/2014/main" id="{C1FD2A4D-63C9-4E94-AD30-175280A7BB3C}"/>
              </a:ext>
            </a:extLst>
          </p:cNvPr>
          <p:cNvSpPr>
            <a:spLocks noGrp="1"/>
          </p:cNvSpPr>
          <p:nvPr/>
        </p:nvSpPr>
        <p:spPr>
          <a:xfrm>
            <a:off x="723900" y="2343150"/>
            <a:ext cx="10744200" cy="514350"/>
          </a:xfrm>
          <a:prstGeom prst="rect">
            <a:avLst/>
          </a:prstGeom>
          <a:noFill/>
          <a:ln w="0">
            <a:noFill/>
            <a:prstDash val="solid"/>
          </a:ln>
        </p:spPr>
        <p:txBody>
          <a:bodyPr wrap="square" lIns="0" tIns="0" rIns="0" bIns="0" anchor="t">
            <a:noAutofit/>
          </a:bodyPr>
          <a:lstStyle/>
          <a:p>
            <a:pPr algn="ctr">
              <a:lnSpc>
                <a:spcPct val="100000"/>
              </a:lnSpc>
              <a:buNone/>
              <a:defRPr sz="2550" b="1" i="0">
                <a:solidFill>
                  <a:srgbClr val="FFF2D2"/>
                </a:solidFill>
                <a:latin typeface="Aptos"/>
                <a:ea typeface="Aptos"/>
                <a:cs typeface="Aptos"/>
              </a:defRPr>
            </a:pPr>
            <a:r>
              <a:rPr sz="2550" b="1" i="0">
                <a:solidFill>
                  <a:srgbClr val="FFF2D2"/>
                </a:solidFill>
                <a:latin typeface="Aptos"/>
                <a:ea typeface="Aptos"/>
                <a:cs typeface="Aptos"/>
              </a:rPr>
              <a:t>Depths • heights • Carmel • sea • exile</a:t>
            </a:r>
          </a:p>
        </p:txBody>
      </p:sp>
      <p:sp>
        <p:nvSpPr>
          <p:cNvPr id="5" name="remnant-rule">
            <a:extLst>
              <a:ext uri="{FF2B5EF4-FFF2-40B4-BE49-F238E27FC236}">
                <a16:creationId xmlns:a16="http://schemas.microsoft.com/office/drawing/2014/main" id="{C27D4971-55B6-4A53-BB4C-91C4E555E443}"/>
              </a:ext>
            </a:extLst>
          </p:cNvPr>
          <p:cNvSpPr>
            <a:spLocks noGrp="1"/>
          </p:cNvSpPr>
          <p:nvPr/>
        </p:nvSpPr>
        <p:spPr>
          <a:xfrm>
            <a:off x="1714500" y="3162300"/>
            <a:ext cx="8763000" cy="0"/>
          </a:xfrm>
          <a:prstGeom prst="line">
            <a:avLst/>
          </a:prstGeom>
          <a:noFill/>
          <a:ln w="76200">
            <a:solidFill>
              <a:srgbClr val="E3A229"/>
            </a:solidFill>
            <a:prstDash val="solid"/>
          </a:ln>
        </p:spPr>
        <p:txBody>
          <a:bodyPr/>
          <a:lstStyle/>
          <a:p>
            <a:endParaRPr lang="en-US"/>
          </a:p>
        </p:txBody>
      </p:sp>
      <p:sp>
        <p:nvSpPr>
          <p:cNvPr id="6" name="fade-point-yet">
            <a:extLst>
              <a:ext uri="{FF2B5EF4-FFF2-40B4-BE49-F238E27FC236}">
                <a16:creationId xmlns:a16="http://schemas.microsoft.com/office/drawing/2014/main" id="{93D8FD99-B785-4540-A711-E8CE53A3C1EE}"/>
              </a:ext>
            </a:extLst>
          </p:cNvPr>
          <p:cNvSpPr>
            <a:spLocks noGrp="1"/>
          </p:cNvSpPr>
          <p:nvPr/>
        </p:nvSpPr>
        <p:spPr>
          <a:xfrm>
            <a:off x="723900" y="3505200"/>
            <a:ext cx="10744200" cy="514350"/>
          </a:xfrm>
          <a:prstGeom prst="rect">
            <a:avLst/>
          </a:prstGeom>
          <a:noFill/>
          <a:ln w="0">
            <a:noFill/>
            <a:prstDash val="solid"/>
          </a:ln>
        </p:spPr>
        <p:txBody>
          <a:bodyPr wrap="square" lIns="0" tIns="0" rIns="0" bIns="0" anchor="t">
            <a:noAutofit/>
          </a:bodyPr>
          <a:lstStyle/>
          <a:p>
            <a:pPr algn="ctr">
              <a:lnSpc>
                <a:spcPct val="100000"/>
              </a:lnSpc>
              <a:buNone/>
              <a:defRPr sz="2850" b="1" i="0">
                <a:solidFill>
                  <a:srgbClr val="E3A229"/>
                </a:solidFill>
                <a:latin typeface="Georgia"/>
                <a:ea typeface="Georgia"/>
                <a:cs typeface="Georgia"/>
              </a:defRPr>
            </a:pPr>
            <a:r>
              <a:rPr sz="2850" b="1" i="0">
                <a:solidFill>
                  <a:srgbClr val="E3A229"/>
                </a:solidFill>
                <a:latin typeface="Georgia"/>
                <a:ea typeface="Georgia"/>
                <a:cs typeface="Georgia"/>
              </a:rPr>
              <a:t>And yet…</a:t>
            </a:r>
          </a:p>
        </p:txBody>
      </p:sp>
      <p:sp>
        <p:nvSpPr>
          <p:cNvPr id="7" name="fade-point-remnant">
            <a:extLst>
              <a:ext uri="{FF2B5EF4-FFF2-40B4-BE49-F238E27FC236}">
                <a16:creationId xmlns:a16="http://schemas.microsoft.com/office/drawing/2014/main" id="{3756703C-C843-43D3-BD84-096537D54AE8}"/>
              </a:ext>
            </a:extLst>
          </p:cNvPr>
          <p:cNvSpPr>
            <a:spLocks noGrp="1"/>
          </p:cNvSpPr>
          <p:nvPr/>
        </p:nvSpPr>
        <p:spPr>
          <a:xfrm>
            <a:off x="723900" y="4114800"/>
            <a:ext cx="10744200" cy="895350"/>
          </a:xfrm>
          <a:prstGeom prst="rect">
            <a:avLst/>
          </a:prstGeom>
          <a:noFill/>
          <a:ln w="0">
            <a:noFill/>
            <a:prstDash val="solid"/>
          </a:ln>
        </p:spPr>
        <p:txBody>
          <a:bodyPr wrap="square" lIns="0" tIns="0" rIns="0" bIns="0" anchor="t">
            <a:noAutofit/>
          </a:bodyPr>
          <a:lstStyle/>
          <a:p>
            <a:pPr algn="ctr">
              <a:lnSpc>
                <a:spcPct val="100000"/>
              </a:lnSpc>
              <a:buNone/>
              <a:defRPr sz="5400" b="1" i="0">
                <a:solidFill>
                  <a:srgbClr val="E3A229"/>
                </a:solidFill>
                <a:latin typeface="Georgia"/>
                <a:ea typeface="Georgia"/>
                <a:cs typeface="Georgia"/>
              </a:defRPr>
            </a:pPr>
            <a:r>
              <a:rPr sz="5400" b="1" i="0">
                <a:solidFill>
                  <a:srgbClr val="E3A229"/>
                </a:solidFill>
                <a:latin typeface="Georgia"/>
                <a:ea typeface="Georgia"/>
                <a:cs typeface="Georgia"/>
              </a:rPr>
              <a:t>A REMNANT REMAINS</a:t>
            </a:r>
          </a:p>
        </p:txBody>
      </p:sp>
      <p:sp>
        <p:nvSpPr>
          <p:cNvPr id="8" name="fade-point-sifted">
            <a:extLst>
              <a:ext uri="{FF2B5EF4-FFF2-40B4-BE49-F238E27FC236}">
                <a16:creationId xmlns:a16="http://schemas.microsoft.com/office/drawing/2014/main" id="{C9CA00DE-236E-4910-BD73-64016E162432}"/>
              </a:ext>
            </a:extLst>
          </p:cNvPr>
          <p:cNvSpPr>
            <a:spLocks noGrp="1"/>
          </p:cNvSpPr>
          <p:nvPr/>
        </p:nvSpPr>
        <p:spPr>
          <a:xfrm>
            <a:off x="1428750" y="5219700"/>
            <a:ext cx="9334500" cy="666750"/>
          </a:xfrm>
          <a:prstGeom prst="rect">
            <a:avLst/>
          </a:prstGeom>
          <a:noFill/>
          <a:ln w="0">
            <a:noFill/>
            <a:prstDash val="solid"/>
          </a:ln>
        </p:spPr>
        <p:txBody>
          <a:bodyPr wrap="square" lIns="0" tIns="0" rIns="0" bIns="0" anchor="t">
            <a:noAutofit/>
          </a:bodyPr>
          <a:lstStyle/>
          <a:p>
            <a:pPr algn="ctr">
              <a:lnSpc>
                <a:spcPct val="100000"/>
              </a:lnSpc>
              <a:buNone/>
              <a:defRPr sz="2550" b="1" i="0">
                <a:solidFill>
                  <a:srgbClr val="FFFFFF"/>
                </a:solidFill>
                <a:latin typeface="Aptos"/>
                <a:ea typeface="Aptos"/>
                <a:cs typeface="Aptos"/>
              </a:defRPr>
            </a:pPr>
            <a:r>
              <a:rPr sz="2550" b="1" i="0">
                <a:solidFill>
                  <a:srgbClr val="FFFFFF"/>
                </a:solidFill>
                <a:latin typeface="Aptos"/>
                <a:ea typeface="Aptos"/>
                <a:cs typeface="Aptos"/>
              </a:rPr>
              <a:t>The people are sifted among the nations; the good kernel is not lost.</a:t>
            </a:r>
          </a:p>
        </p:txBody>
      </p:sp>
      <p:sp>
        <p:nvSpPr>
          <p:cNvPr id="9" name="bottom-rule">
            <a:extLst>
              <a:ext uri="{FF2B5EF4-FFF2-40B4-BE49-F238E27FC236}">
                <a16:creationId xmlns:a16="http://schemas.microsoft.com/office/drawing/2014/main" id="{C7B2CDEF-30DD-415B-99AA-11CF8353BAFA}"/>
              </a:ext>
            </a:extLst>
          </p:cNvPr>
          <p:cNvSpPr>
            <a:spLocks noGrp="1"/>
          </p:cNvSpPr>
          <p:nvPr/>
        </p:nvSpPr>
        <p:spPr>
          <a:xfrm>
            <a:off x="723900" y="6496050"/>
            <a:ext cx="10744200" cy="76200"/>
          </a:xfrm>
          <a:prstGeom prst="rect">
            <a:avLst/>
          </a:prstGeom>
          <a:solidFill>
            <a:srgbClr val="E3A229"/>
          </a:solidFill>
          <a:ln w="0">
            <a:noFill/>
            <a:prstDash val="solid"/>
          </a:ln>
        </p:spPr>
        <p:txBody>
          <a:bodyPr/>
          <a:lstStyle/>
          <a:p>
            <a:endParaRPr lang="en-US"/>
          </a:p>
        </p:txBody>
      </p:sp>
    </p:spTree>
    <p:extLst>
      <p:ext uri="{BB962C8B-B14F-4D97-AF65-F5344CB8AC3E}">
        <p14:creationId xmlns:p14="http://schemas.microsoft.com/office/powerpoint/2010/main" val="1068826137"/>
      </p:ext>
    </p:extLst>
  </p:cSld>
  <p:clrMapOvr>
    <a:masterClrMapping/>
  </p:clrMapOvr>
  <p:transition spd="med">
    <p:fade/>
  </p:transition>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2D2"/>
        </a:solidFill>
        <a:effectLst/>
      </p:bgPr>
    </p:bg>
    <p:spTree>
      <p:nvGrpSpPr>
        <p:cNvPr id="1" name=""/>
        <p:cNvGrpSpPr/>
        <p:nvPr/>
      </p:nvGrpSpPr>
      <p:grpSpPr>
        <a:xfrm>
          <a:off x="0" y="0"/>
          <a:ext cx="0" cy="0"/>
          <a:chOff x="0" y="0"/>
          <a:chExt cx="0" cy="0"/>
        </a:xfrm>
      </p:grpSpPr>
      <p:sp>
        <p:nvSpPr>
          <p:cNvPr id="12" name="kicker">
            <a:extLst>
              <a:ext uri="{FF2B5EF4-FFF2-40B4-BE49-F238E27FC236}">
                <a16:creationId xmlns:a16="http://schemas.microsoft.com/office/drawing/2014/main" id="{F56F3A84-0E36-44B4-AEB2-7BD943F90692}"/>
              </a:ext>
            </a:extLst>
          </p:cNvPr>
          <p:cNvSpPr>
            <a:spLocks noGrp="1"/>
          </p:cNvSpPr>
          <p:nvPr/>
        </p:nvSpPr>
        <p:spPr>
          <a:xfrm>
            <a:off x="723900" y="419100"/>
            <a:ext cx="5619750" cy="361950"/>
          </a:xfrm>
          <a:prstGeom prst="rect">
            <a:avLst/>
          </a:prstGeom>
          <a:noFill/>
          <a:ln w="0">
            <a:noFill/>
            <a:prstDash val="solid"/>
          </a:ln>
        </p:spPr>
        <p:txBody>
          <a:bodyPr wrap="square" lIns="0" tIns="0" rIns="0" bIns="0" anchor="t">
            <a:noAutofit/>
          </a:bodyPr>
          <a:lstStyle/>
          <a:p>
            <a:pPr algn="l">
              <a:lnSpc>
                <a:spcPct val="100000"/>
              </a:lnSpc>
              <a:buNone/>
              <a:defRPr sz="2250" b="1" i="0">
                <a:solidFill>
                  <a:srgbClr val="C9472E"/>
                </a:solidFill>
                <a:latin typeface="Aptos"/>
                <a:ea typeface="Aptos"/>
                <a:cs typeface="Aptos"/>
              </a:defRPr>
            </a:pPr>
            <a:r>
              <a:rPr lang="en-US" sz="2250" b="1" dirty="0">
                <a:solidFill>
                  <a:srgbClr val="C9472E"/>
                </a:solidFill>
                <a:latin typeface="Aptos"/>
                <a:ea typeface="Aptos"/>
                <a:cs typeface="Aptos"/>
              </a:rPr>
              <a:t>ORACLES OF HOPE</a:t>
            </a:r>
            <a:endParaRPr sz="2250" b="1" i="0" dirty="0">
              <a:solidFill>
                <a:srgbClr val="C9472E"/>
              </a:solidFill>
              <a:latin typeface="Aptos"/>
              <a:ea typeface="Aptos"/>
              <a:cs typeface="Aptos"/>
            </a:endParaRPr>
          </a:p>
        </p:txBody>
      </p:sp>
      <p:sp>
        <p:nvSpPr>
          <p:cNvPr id="2" name="chapter-tag">
            <a:extLst>
              <a:ext uri="{FF2B5EF4-FFF2-40B4-BE49-F238E27FC236}">
                <a16:creationId xmlns:a16="http://schemas.microsoft.com/office/drawing/2014/main" id="{E4025E6F-2875-43D5-9725-B27D473AADDC}"/>
              </a:ext>
            </a:extLst>
          </p:cNvPr>
          <p:cNvSpPr>
            <a:spLocks noGrp="1"/>
          </p:cNvSpPr>
          <p:nvPr/>
        </p:nvSpPr>
        <p:spPr>
          <a:xfrm>
            <a:off x="8953500" y="438150"/>
            <a:ext cx="2571750" cy="381000"/>
          </a:xfrm>
          <a:prstGeom prst="rect">
            <a:avLst/>
          </a:prstGeom>
          <a:noFill/>
          <a:ln w="0">
            <a:noFill/>
            <a:prstDash val="solid"/>
          </a:ln>
        </p:spPr>
        <p:txBody>
          <a:bodyPr wrap="square" lIns="0" tIns="0" rIns="0" bIns="0" anchor="t">
            <a:noAutofit/>
          </a:bodyPr>
          <a:lstStyle/>
          <a:p>
            <a:pPr algn="r">
              <a:lnSpc>
                <a:spcPct val="100000"/>
              </a:lnSpc>
              <a:buNone/>
              <a:defRPr sz="2250" b="1" i="0">
                <a:solidFill>
                  <a:srgbClr val="0756A4"/>
                </a:solidFill>
                <a:latin typeface="Aptos"/>
                <a:ea typeface="Aptos"/>
                <a:cs typeface="Aptos"/>
              </a:defRPr>
            </a:pPr>
            <a:r>
              <a:rPr sz="2250" b="1" i="0">
                <a:solidFill>
                  <a:srgbClr val="0756A4"/>
                </a:solidFill>
                <a:latin typeface="Aptos"/>
                <a:ea typeface="Aptos"/>
                <a:cs typeface="Aptos"/>
              </a:rPr>
              <a:t>AMOS 9:11–15</a:t>
            </a:r>
          </a:p>
        </p:txBody>
      </p:sp>
      <p:sp>
        <p:nvSpPr>
          <p:cNvPr id="3" name="slide-title">
            <a:extLst>
              <a:ext uri="{FF2B5EF4-FFF2-40B4-BE49-F238E27FC236}">
                <a16:creationId xmlns:a16="http://schemas.microsoft.com/office/drawing/2014/main" id="{8D0FB8AB-7A7B-481F-B6ED-26E596080033}"/>
              </a:ext>
            </a:extLst>
          </p:cNvPr>
          <p:cNvSpPr>
            <a:spLocks noGrp="1"/>
          </p:cNvSpPr>
          <p:nvPr/>
        </p:nvSpPr>
        <p:spPr>
          <a:xfrm>
            <a:off x="723900" y="952500"/>
            <a:ext cx="10668000" cy="1095375"/>
          </a:xfrm>
          <a:prstGeom prst="rect">
            <a:avLst/>
          </a:prstGeom>
          <a:noFill/>
          <a:ln w="0">
            <a:noFill/>
            <a:prstDash val="solid"/>
          </a:ln>
        </p:spPr>
        <p:txBody>
          <a:bodyPr wrap="square" lIns="0" tIns="0" rIns="0" bIns="0" anchor="t">
            <a:noAutofit/>
          </a:bodyPr>
          <a:lstStyle/>
          <a:p>
            <a:pPr algn="l">
              <a:lnSpc>
                <a:spcPct val="92000"/>
              </a:lnSpc>
              <a:buNone/>
              <a:defRPr sz="3600" b="1" i="0">
                <a:solidFill>
                  <a:srgbClr val="4A281D"/>
                </a:solidFill>
                <a:latin typeface="Georgia"/>
                <a:ea typeface="Georgia"/>
                <a:cs typeface="Georgia"/>
              </a:defRPr>
            </a:pPr>
            <a:r>
              <a:rPr sz="3600" b="1" i="0">
                <a:solidFill>
                  <a:srgbClr val="4A281D"/>
                </a:solidFill>
                <a:latin typeface="Georgia"/>
                <a:ea typeface="Georgia"/>
                <a:cs typeface="Georgia"/>
              </a:rPr>
              <a:t>Amos ends with rebuilding, not rubble</a:t>
            </a:r>
          </a:p>
        </p:txBody>
      </p:sp>
      <p:sp>
        <p:nvSpPr>
          <p:cNvPr id="4" name="fade-point-fallen">
            <a:extLst>
              <a:ext uri="{FF2B5EF4-FFF2-40B4-BE49-F238E27FC236}">
                <a16:creationId xmlns:a16="http://schemas.microsoft.com/office/drawing/2014/main" id="{5F7CCB5E-3356-481B-8D66-F0CD6A5A9ED6}"/>
              </a:ext>
            </a:extLst>
          </p:cNvPr>
          <p:cNvSpPr>
            <a:spLocks noGrp="1"/>
          </p:cNvSpPr>
          <p:nvPr/>
        </p:nvSpPr>
        <p:spPr>
          <a:xfrm>
            <a:off x="838200" y="2381250"/>
            <a:ext cx="2952750" cy="628650"/>
          </a:xfrm>
          <a:prstGeom prst="rect">
            <a:avLst/>
          </a:prstGeom>
          <a:noFill/>
          <a:ln w="0">
            <a:noFill/>
            <a:prstDash val="solid"/>
          </a:ln>
        </p:spPr>
        <p:txBody>
          <a:bodyPr wrap="square" lIns="0" tIns="0" rIns="0" bIns="0" anchor="t">
            <a:noAutofit/>
          </a:bodyPr>
          <a:lstStyle/>
          <a:p>
            <a:pPr algn="ctr">
              <a:lnSpc>
                <a:spcPct val="100000"/>
              </a:lnSpc>
              <a:buNone/>
              <a:defRPr sz="4350" b="1" i="0">
                <a:solidFill>
                  <a:srgbClr val="C9472E"/>
                </a:solidFill>
                <a:latin typeface="Georgia"/>
                <a:ea typeface="Georgia"/>
                <a:cs typeface="Georgia"/>
              </a:defRPr>
            </a:pPr>
            <a:r>
              <a:rPr sz="3200" b="1" i="0" dirty="0">
                <a:solidFill>
                  <a:srgbClr val="C9472E"/>
                </a:solidFill>
                <a:latin typeface="Georgia"/>
                <a:ea typeface="Georgia"/>
                <a:cs typeface="Georgia"/>
              </a:rPr>
              <a:t>FALLEN</a:t>
            </a:r>
          </a:p>
        </p:txBody>
      </p:sp>
      <p:sp>
        <p:nvSpPr>
          <p:cNvPr id="5" name="fade-point-fallen-detail">
            <a:extLst>
              <a:ext uri="{FF2B5EF4-FFF2-40B4-BE49-F238E27FC236}">
                <a16:creationId xmlns:a16="http://schemas.microsoft.com/office/drawing/2014/main" id="{64B7CBD0-DDA0-4AB0-8918-227CBAD6EFAF}"/>
              </a:ext>
            </a:extLst>
          </p:cNvPr>
          <p:cNvSpPr>
            <a:spLocks noGrp="1"/>
          </p:cNvSpPr>
          <p:nvPr/>
        </p:nvSpPr>
        <p:spPr>
          <a:xfrm>
            <a:off x="857250" y="3257550"/>
            <a:ext cx="2914650" cy="1085850"/>
          </a:xfrm>
          <a:prstGeom prst="rect">
            <a:avLst/>
          </a:prstGeom>
          <a:noFill/>
          <a:ln w="0">
            <a:noFill/>
            <a:prstDash val="solid"/>
          </a:ln>
        </p:spPr>
        <p:txBody>
          <a:bodyPr wrap="square" lIns="0" tIns="0" rIns="0" bIns="0" anchor="t">
            <a:noAutofit/>
          </a:bodyPr>
          <a:lstStyle/>
          <a:p>
            <a:pPr algn="ctr">
              <a:lnSpc>
                <a:spcPct val="104000"/>
              </a:lnSpc>
              <a:buNone/>
              <a:defRPr sz="2400" b="1" i="0">
                <a:solidFill>
                  <a:srgbClr val="291A16"/>
                </a:solidFill>
                <a:latin typeface="Aptos"/>
                <a:ea typeface="Aptos"/>
                <a:cs typeface="Aptos"/>
              </a:defRPr>
            </a:pPr>
            <a:r>
              <a:rPr sz="2400" b="1" i="0">
                <a:solidFill>
                  <a:srgbClr val="291A16"/>
                </a:solidFill>
                <a:latin typeface="Aptos"/>
                <a:ea typeface="Aptos"/>
                <a:cs typeface="Aptos"/>
              </a:rPr>
              <a:t>The house of David is pictured as a collapsed shelter.</a:t>
            </a:r>
          </a:p>
        </p:txBody>
      </p:sp>
      <p:sp>
        <p:nvSpPr>
          <p:cNvPr id="6" name="fade-point-raised">
            <a:extLst>
              <a:ext uri="{FF2B5EF4-FFF2-40B4-BE49-F238E27FC236}">
                <a16:creationId xmlns:a16="http://schemas.microsoft.com/office/drawing/2014/main" id="{8ABA895E-F6DC-4540-93E6-60EBD53D4334}"/>
              </a:ext>
            </a:extLst>
          </p:cNvPr>
          <p:cNvSpPr>
            <a:spLocks noGrp="1"/>
          </p:cNvSpPr>
          <p:nvPr/>
        </p:nvSpPr>
        <p:spPr>
          <a:xfrm>
            <a:off x="4629150" y="2381250"/>
            <a:ext cx="2952750" cy="628650"/>
          </a:xfrm>
          <a:prstGeom prst="rect">
            <a:avLst/>
          </a:prstGeom>
          <a:noFill/>
          <a:ln w="0">
            <a:noFill/>
            <a:prstDash val="solid"/>
          </a:ln>
        </p:spPr>
        <p:txBody>
          <a:bodyPr wrap="square" lIns="0" tIns="0" rIns="0" bIns="0" anchor="t">
            <a:noAutofit/>
          </a:bodyPr>
          <a:lstStyle/>
          <a:p>
            <a:pPr algn="ctr">
              <a:lnSpc>
                <a:spcPct val="100000"/>
              </a:lnSpc>
              <a:buNone/>
              <a:defRPr sz="4350" b="1" i="0">
                <a:solidFill>
                  <a:srgbClr val="0756A4"/>
                </a:solidFill>
                <a:latin typeface="Georgia"/>
                <a:ea typeface="Georgia"/>
                <a:cs typeface="Georgia"/>
              </a:defRPr>
            </a:pPr>
            <a:r>
              <a:rPr sz="3200" b="1" i="0" dirty="0">
                <a:solidFill>
                  <a:srgbClr val="0756A4"/>
                </a:solidFill>
                <a:latin typeface="Georgia"/>
                <a:ea typeface="Georgia"/>
                <a:cs typeface="Georgia"/>
              </a:rPr>
              <a:t>RAISED</a:t>
            </a:r>
          </a:p>
        </p:txBody>
      </p:sp>
      <p:sp>
        <p:nvSpPr>
          <p:cNvPr id="7" name="fade-point-raised-detail">
            <a:extLst>
              <a:ext uri="{FF2B5EF4-FFF2-40B4-BE49-F238E27FC236}">
                <a16:creationId xmlns:a16="http://schemas.microsoft.com/office/drawing/2014/main" id="{130951E7-8CBE-423D-ABEC-A9D65C10B320}"/>
              </a:ext>
            </a:extLst>
          </p:cNvPr>
          <p:cNvSpPr>
            <a:spLocks noGrp="1"/>
          </p:cNvSpPr>
          <p:nvPr/>
        </p:nvSpPr>
        <p:spPr>
          <a:xfrm>
            <a:off x="4648200" y="3257550"/>
            <a:ext cx="2914650" cy="1085850"/>
          </a:xfrm>
          <a:prstGeom prst="rect">
            <a:avLst/>
          </a:prstGeom>
          <a:noFill/>
          <a:ln w="0">
            <a:noFill/>
            <a:prstDash val="solid"/>
          </a:ln>
        </p:spPr>
        <p:txBody>
          <a:bodyPr wrap="square" lIns="0" tIns="0" rIns="0" bIns="0" anchor="t">
            <a:noAutofit/>
          </a:bodyPr>
          <a:lstStyle/>
          <a:p>
            <a:pPr algn="ctr">
              <a:lnSpc>
                <a:spcPct val="104000"/>
              </a:lnSpc>
              <a:buNone/>
              <a:defRPr sz="2400" b="1" i="0">
                <a:solidFill>
                  <a:srgbClr val="291A16"/>
                </a:solidFill>
                <a:latin typeface="Aptos"/>
                <a:ea typeface="Aptos"/>
                <a:cs typeface="Aptos"/>
              </a:defRPr>
            </a:pPr>
            <a:r>
              <a:rPr sz="2400" b="1" i="0" dirty="0">
                <a:solidFill>
                  <a:srgbClr val="291A16"/>
                </a:solidFill>
                <a:latin typeface="Aptos"/>
                <a:ea typeface="Aptos"/>
                <a:cs typeface="Aptos"/>
              </a:rPr>
              <a:t>God promises to repair and restore what has fallen.</a:t>
            </a:r>
          </a:p>
        </p:txBody>
      </p:sp>
      <p:sp>
        <p:nvSpPr>
          <p:cNvPr id="8" name="fade-point-overflowing">
            <a:extLst>
              <a:ext uri="{FF2B5EF4-FFF2-40B4-BE49-F238E27FC236}">
                <a16:creationId xmlns:a16="http://schemas.microsoft.com/office/drawing/2014/main" id="{D15F6618-28E6-467B-889C-548101C5242B}"/>
              </a:ext>
            </a:extLst>
          </p:cNvPr>
          <p:cNvSpPr>
            <a:spLocks noGrp="1"/>
          </p:cNvSpPr>
          <p:nvPr/>
        </p:nvSpPr>
        <p:spPr>
          <a:xfrm>
            <a:off x="8096250" y="2381250"/>
            <a:ext cx="3547110" cy="628650"/>
          </a:xfrm>
          <a:prstGeom prst="rect">
            <a:avLst/>
          </a:prstGeom>
          <a:noFill/>
          <a:ln w="0">
            <a:noFill/>
            <a:prstDash val="solid"/>
          </a:ln>
        </p:spPr>
        <p:txBody>
          <a:bodyPr wrap="square" lIns="0" tIns="0" rIns="0" bIns="0" anchor="t">
            <a:noAutofit/>
          </a:bodyPr>
          <a:lstStyle/>
          <a:p>
            <a:pPr algn="ctr">
              <a:lnSpc>
                <a:spcPct val="100000"/>
              </a:lnSpc>
              <a:buNone/>
              <a:defRPr sz="3150" b="1" i="0">
                <a:solidFill>
                  <a:srgbClr val="E3A229"/>
                </a:solidFill>
                <a:latin typeface="Georgia"/>
                <a:ea typeface="Georgia"/>
                <a:cs typeface="Georgia"/>
              </a:defRPr>
            </a:pPr>
            <a:r>
              <a:rPr sz="3200" b="1" i="0" dirty="0">
                <a:solidFill>
                  <a:srgbClr val="E3A229"/>
                </a:solidFill>
                <a:latin typeface="Georgia"/>
                <a:ea typeface="Georgia"/>
                <a:cs typeface="Georgia"/>
              </a:rPr>
              <a:t>OVERFLOWING</a:t>
            </a:r>
          </a:p>
        </p:txBody>
      </p:sp>
      <p:sp>
        <p:nvSpPr>
          <p:cNvPr id="9" name="fade-point-overflowing-detail">
            <a:extLst>
              <a:ext uri="{FF2B5EF4-FFF2-40B4-BE49-F238E27FC236}">
                <a16:creationId xmlns:a16="http://schemas.microsoft.com/office/drawing/2014/main" id="{68D92D3E-0C1E-4CFA-BB7C-48372369CC8D}"/>
              </a:ext>
            </a:extLst>
          </p:cNvPr>
          <p:cNvSpPr>
            <a:spLocks noGrp="1"/>
          </p:cNvSpPr>
          <p:nvPr/>
        </p:nvSpPr>
        <p:spPr>
          <a:xfrm>
            <a:off x="8343900" y="3257550"/>
            <a:ext cx="3048000" cy="1238250"/>
          </a:xfrm>
          <a:prstGeom prst="rect">
            <a:avLst/>
          </a:prstGeom>
          <a:noFill/>
          <a:ln w="0">
            <a:noFill/>
            <a:prstDash val="solid"/>
          </a:ln>
        </p:spPr>
        <p:txBody>
          <a:bodyPr wrap="square" lIns="0" tIns="0" rIns="0" bIns="0" anchor="t">
            <a:noAutofit/>
          </a:bodyPr>
          <a:lstStyle/>
          <a:p>
            <a:pPr algn="ctr">
              <a:lnSpc>
                <a:spcPct val="104000"/>
              </a:lnSpc>
              <a:buNone/>
              <a:defRPr sz="2400" b="1" i="0">
                <a:solidFill>
                  <a:srgbClr val="291A16"/>
                </a:solidFill>
                <a:latin typeface="Aptos"/>
                <a:ea typeface="Aptos"/>
                <a:cs typeface="Aptos"/>
              </a:defRPr>
            </a:pPr>
            <a:r>
              <a:rPr sz="2400" b="1" i="0" dirty="0">
                <a:solidFill>
                  <a:srgbClr val="291A16"/>
                </a:solidFill>
                <a:latin typeface="Aptos"/>
                <a:ea typeface="Aptos"/>
                <a:cs typeface="Aptos"/>
              </a:rPr>
              <a:t>Plowing, harvest, and blessing overlap in a picture of abundance.</a:t>
            </a:r>
          </a:p>
        </p:txBody>
      </p:sp>
      <p:sp>
        <p:nvSpPr>
          <p:cNvPr id="10" name="fade-point-last-bite">
            <a:extLst>
              <a:ext uri="{FF2B5EF4-FFF2-40B4-BE49-F238E27FC236}">
                <a16:creationId xmlns:a16="http://schemas.microsoft.com/office/drawing/2014/main" id="{7488661C-932C-4FC3-A45C-A26069ADBE54}"/>
              </a:ext>
            </a:extLst>
          </p:cNvPr>
          <p:cNvSpPr>
            <a:spLocks noGrp="1"/>
          </p:cNvSpPr>
          <p:nvPr/>
        </p:nvSpPr>
        <p:spPr>
          <a:xfrm>
            <a:off x="1143000" y="5467350"/>
            <a:ext cx="9906000" cy="609600"/>
          </a:xfrm>
          <a:prstGeom prst="rect">
            <a:avLst/>
          </a:prstGeom>
          <a:noFill/>
          <a:ln w="0">
            <a:noFill/>
            <a:prstDash val="solid"/>
          </a:ln>
        </p:spPr>
        <p:txBody>
          <a:bodyPr wrap="square" lIns="0" tIns="0" rIns="0" bIns="0" anchor="t">
            <a:noAutofit/>
          </a:bodyPr>
          <a:lstStyle/>
          <a:p>
            <a:pPr algn="ctr">
              <a:lnSpc>
                <a:spcPct val="100000"/>
              </a:lnSpc>
              <a:buNone/>
              <a:defRPr sz="3150" b="1" i="0">
                <a:solidFill>
                  <a:srgbClr val="0756A4"/>
                </a:solidFill>
                <a:latin typeface="Georgia"/>
                <a:ea typeface="Georgia"/>
                <a:cs typeface="Georgia"/>
              </a:defRPr>
            </a:pPr>
            <a:r>
              <a:rPr sz="3150" b="1" i="0">
                <a:solidFill>
                  <a:srgbClr val="0756A4"/>
                </a:solidFill>
                <a:latin typeface="Georgia"/>
                <a:ea typeface="Georgia"/>
                <a:cs typeface="Georgia"/>
              </a:rPr>
              <a:t>Judgment is not Amos’s last bite. Hope is.</a:t>
            </a:r>
          </a:p>
        </p:txBody>
      </p:sp>
      <p:sp>
        <p:nvSpPr>
          <p:cNvPr id="11" name="bottom-rule">
            <a:extLst>
              <a:ext uri="{FF2B5EF4-FFF2-40B4-BE49-F238E27FC236}">
                <a16:creationId xmlns:a16="http://schemas.microsoft.com/office/drawing/2014/main" id="{C4C04D1B-CF86-4D4A-A7CA-330F94DDA6CD}"/>
              </a:ext>
            </a:extLst>
          </p:cNvPr>
          <p:cNvSpPr>
            <a:spLocks noGrp="1"/>
          </p:cNvSpPr>
          <p:nvPr/>
        </p:nvSpPr>
        <p:spPr>
          <a:xfrm>
            <a:off x="723900" y="6496050"/>
            <a:ext cx="10744200" cy="76200"/>
          </a:xfrm>
          <a:prstGeom prst="rect">
            <a:avLst/>
          </a:prstGeom>
          <a:solidFill>
            <a:srgbClr val="E3A229"/>
          </a:solidFill>
          <a:ln w="0">
            <a:noFill/>
            <a:prstDash val="solid"/>
          </a:ln>
        </p:spPr>
        <p:txBody>
          <a:bodyPr/>
          <a:lstStyle/>
          <a:p>
            <a:endParaRPr lang="en-US"/>
          </a:p>
        </p:txBody>
      </p:sp>
    </p:spTree>
    <p:extLst>
      <p:ext uri="{BB962C8B-B14F-4D97-AF65-F5344CB8AC3E}">
        <p14:creationId xmlns:p14="http://schemas.microsoft.com/office/powerpoint/2010/main" val="2110877202"/>
      </p:ext>
    </p:extLst>
  </p:cSld>
  <p:clrMapOvr>
    <a:masterClrMapping/>
  </p:clrMapOvr>
  <p:transition spd="med">
    <p:fade/>
  </p:transition>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0B3D78"/>
        </a:solidFill>
        <a:effectLst/>
      </p:bgPr>
    </p:bg>
    <p:spTree>
      <p:nvGrpSpPr>
        <p:cNvPr id="1" name=""/>
        <p:cNvGrpSpPr/>
        <p:nvPr/>
      </p:nvGrpSpPr>
      <p:grpSpPr>
        <a:xfrm>
          <a:off x="0" y="0"/>
          <a:ext cx="0" cy="0"/>
          <a:chOff x="0" y="0"/>
          <a:chExt cx="0" cy="0"/>
        </a:xfrm>
      </p:grpSpPr>
      <p:sp>
        <p:nvSpPr>
          <p:cNvPr id="13" name="kicker">
            <a:extLst>
              <a:ext uri="{FF2B5EF4-FFF2-40B4-BE49-F238E27FC236}">
                <a16:creationId xmlns:a16="http://schemas.microsoft.com/office/drawing/2014/main" id="{8D0A3CFF-9BC2-4977-A62B-E0CA13F15249}"/>
              </a:ext>
            </a:extLst>
          </p:cNvPr>
          <p:cNvSpPr>
            <a:spLocks noGrp="1"/>
          </p:cNvSpPr>
          <p:nvPr/>
        </p:nvSpPr>
        <p:spPr>
          <a:xfrm>
            <a:off x="723900" y="419100"/>
            <a:ext cx="5619750" cy="361950"/>
          </a:xfrm>
          <a:prstGeom prst="rect">
            <a:avLst/>
          </a:prstGeom>
          <a:noFill/>
          <a:ln w="0">
            <a:noFill/>
            <a:prstDash val="solid"/>
          </a:ln>
        </p:spPr>
        <p:txBody>
          <a:bodyPr wrap="square" lIns="0" tIns="0" rIns="0" bIns="0" anchor="t">
            <a:noAutofit/>
          </a:bodyPr>
          <a:lstStyle/>
          <a:p>
            <a:pPr algn="l">
              <a:lnSpc>
                <a:spcPct val="100000"/>
              </a:lnSpc>
              <a:buNone/>
              <a:defRPr sz="2250" b="1" i="0">
                <a:solidFill>
                  <a:srgbClr val="E3A229"/>
                </a:solidFill>
                <a:latin typeface="Aptos"/>
                <a:ea typeface="Aptos"/>
                <a:cs typeface="Aptos"/>
              </a:defRPr>
            </a:pPr>
            <a:r>
              <a:rPr sz="2250" b="1" i="0">
                <a:solidFill>
                  <a:srgbClr val="E3A229"/>
                </a:solidFill>
                <a:latin typeface="Aptos"/>
                <a:ea typeface="Aptos"/>
                <a:cs typeface="Aptos"/>
              </a:rPr>
              <a:t>PACK THESE FOR THE ROAD</a:t>
            </a:r>
          </a:p>
        </p:txBody>
      </p:sp>
      <p:sp>
        <p:nvSpPr>
          <p:cNvPr id="2" name="chapter-tag">
            <a:extLst>
              <a:ext uri="{FF2B5EF4-FFF2-40B4-BE49-F238E27FC236}">
                <a16:creationId xmlns:a16="http://schemas.microsoft.com/office/drawing/2014/main" id="{E49D0281-B6AA-4B6F-BDA7-46F68BC94B33}"/>
              </a:ext>
            </a:extLst>
          </p:cNvPr>
          <p:cNvSpPr>
            <a:spLocks noGrp="1"/>
          </p:cNvSpPr>
          <p:nvPr/>
        </p:nvSpPr>
        <p:spPr>
          <a:xfrm>
            <a:off x="9525000" y="438150"/>
            <a:ext cx="2571750" cy="381000"/>
          </a:xfrm>
          <a:prstGeom prst="rect">
            <a:avLst/>
          </a:prstGeom>
          <a:noFill/>
          <a:ln w="0">
            <a:noFill/>
            <a:prstDash val="solid"/>
          </a:ln>
        </p:spPr>
        <p:txBody>
          <a:bodyPr wrap="square" lIns="0" tIns="0" rIns="0" bIns="0" anchor="t">
            <a:noAutofit/>
          </a:bodyPr>
          <a:lstStyle/>
          <a:p>
            <a:pPr algn="r">
              <a:lnSpc>
                <a:spcPct val="100000"/>
              </a:lnSpc>
              <a:buNone/>
              <a:defRPr sz="2250" b="1" i="0">
                <a:solidFill>
                  <a:srgbClr val="FFF2D2"/>
                </a:solidFill>
                <a:latin typeface="Aptos"/>
                <a:ea typeface="Aptos"/>
                <a:cs typeface="Aptos"/>
              </a:defRPr>
            </a:pPr>
            <a:r>
              <a:rPr sz="2250" b="1" i="0">
                <a:solidFill>
                  <a:srgbClr val="FFF2D2"/>
                </a:solidFill>
                <a:latin typeface="Aptos"/>
                <a:ea typeface="Aptos"/>
                <a:cs typeface="Aptos"/>
              </a:rPr>
              <a:t>TAKEAWAYS</a:t>
            </a:r>
          </a:p>
        </p:txBody>
      </p:sp>
      <p:sp>
        <p:nvSpPr>
          <p:cNvPr id="3" name="slide-title">
            <a:extLst>
              <a:ext uri="{FF2B5EF4-FFF2-40B4-BE49-F238E27FC236}">
                <a16:creationId xmlns:a16="http://schemas.microsoft.com/office/drawing/2014/main" id="{5D6AECA6-C69D-4D2B-A021-550CCF25920B}"/>
              </a:ext>
            </a:extLst>
          </p:cNvPr>
          <p:cNvSpPr>
            <a:spLocks noGrp="1"/>
          </p:cNvSpPr>
          <p:nvPr/>
        </p:nvSpPr>
        <p:spPr>
          <a:xfrm>
            <a:off x="723900" y="876300"/>
            <a:ext cx="10668000" cy="1095375"/>
          </a:xfrm>
          <a:prstGeom prst="rect">
            <a:avLst/>
          </a:prstGeom>
          <a:noFill/>
          <a:ln w="0">
            <a:noFill/>
            <a:prstDash val="solid"/>
          </a:ln>
        </p:spPr>
        <p:txBody>
          <a:bodyPr wrap="square" lIns="0" tIns="0" rIns="0" bIns="0" anchor="t">
            <a:noAutofit/>
          </a:bodyPr>
          <a:lstStyle/>
          <a:p>
            <a:pPr algn="l">
              <a:lnSpc>
                <a:spcPct val="92000"/>
              </a:lnSpc>
              <a:buNone/>
              <a:defRPr sz="3900" b="1" i="0">
                <a:solidFill>
                  <a:srgbClr val="FFFFFF"/>
                </a:solidFill>
                <a:latin typeface="Georgia"/>
                <a:ea typeface="Georgia"/>
                <a:cs typeface="Georgia"/>
              </a:defRPr>
            </a:pPr>
            <a:r>
              <a:rPr sz="3900" b="1" i="0">
                <a:solidFill>
                  <a:srgbClr val="FFFFFF"/>
                </a:solidFill>
                <a:latin typeface="Georgia"/>
                <a:ea typeface="Georgia"/>
                <a:cs typeface="Georgia"/>
              </a:rPr>
              <a:t>Four bite-size truths to take home</a:t>
            </a:r>
          </a:p>
        </p:txBody>
      </p:sp>
      <p:sp>
        <p:nvSpPr>
          <p:cNvPr id="4" name="take-number-1">
            <a:extLst>
              <a:ext uri="{FF2B5EF4-FFF2-40B4-BE49-F238E27FC236}">
                <a16:creationId xmlns:a16="http://schemas.microsoft.com/office/drawing/2014/main" id="{96075CB1-4D1C-49DC-8D89-FBCE31D089E6}"/>
              </a:ext>
            </a:extLst>
          </p:cNvPr>
          <p:cNvSpPr>
            <a:spLocks noGrp="1"/>
          </p:cNvSpPr>
          <p:nvPr/>
        </p:nvSpPr>
        <p:spPr>
          <a:xfrm>
            <a:off x="742950" y="2171700"/>
            <a:ext cx="857250" cy="742950"/>
          </a:xfrm>
          <a:prstGeom prst="rect">
            <a:avLst/>
          </a:prstGeom>
          <a:noFill/>
          <a:ln w="0">
            <a:noFill/>
            <a:prstDash val="solid"/>
          </a:ln>
        </p:spPr>
        <p:txBody>
          <a:bodyPr wrap="square" lIns="0" tIns="0" rIns="0" bIns="0" anchor="t">
            <a:noAutofit/>
          </a:bodyPr>
          <a:lstStyle/>
          <a:p>
            <a:pPr algn="ctr">
              <a:lnSpc>
                <a:spcPct val="100000"/>
              </a:lnSpc>
              <a:buNone/>
              <a:defRPr sz="4800" b="1" i="0">
                <a:solidFill>
                  <a:srgbClr val="E3A229"/>
                </a:solidFill>
                <a:latin typeface="Georgia"/>
                <a:ea typeface="Georgia"/>
                <a:cs typeface="Georgia"/>
              </a:defRPr>
            </a:pPr>
            <a:r>
              <a:rPr sz="4800" b="1" i="0">
                <a:solidFill>
                  <a:srgbClr val="E3A229"/>
                </a:solidFill>
                <a:latin typeface="Georgia"/>
                <a:ea typeface="Georgia"/>
                <a:cs typeface="Georgia"/>
              </a:rPr>
              <a:t>1</a:t>
            </a:r>
          </a:p>
        </p:txBody>
      </p:sp>
      <p:sp>
        <p:nvSpPr>
          <p:cNvPr id="5" name="fade-point-take-1">
            <a:extLst>
              <a:ext uri="{FF2B5EF4-FFF2-40B4-BE49-F238E27FC236}">
                <a16:creationId xmlns:a16="http://schemas.microsoft.com/office/drawing/2014/main" id="{AC7FBEC0-3B13-4F5D-B4ED-74F83A986B3B}"/>
              </a:ext>
            </a:extLst>
          </p:cNvPr>
          <p:cNvSpPr>
            <a:spLocks noGrp="1"/>
          </p:cNvSpPr>
          <p:nvPr/>
        </p:nvSpPr>
        <p:spPr>
          <a:xfrm>
            <a:off x="1809750" y="2209800"/>
            <a:ext cx="8763000" cy="666750"/>
          </a:xfrm>
          <a:prstGeom prst="rect">
            <a:avLst/>
          </a:prstGeom>
          <a:noFill/>
          <a:ln w="0">
            <a:noFill/>
            <a:prstDash val="solid"/>
          </a:ln>
        </p:spPr>
        <p:txBody>
          <a:bodyPr wrap="square" lIns="0" tIns="0" rIns="0" bIns="0" anchor="t">
            <a:noAutofit/>
          </a:bodyPr>
          <a:lstStyle/>
          <a:p>
            <a:pPr algn="l">
              <a:lnSpc>
                <a:spcPct val="100000"/>
              </a:lnSpc>
              <a:buNone/>
              <a:defRPr sz="3000" b="1" i="0">
                <a:solidFill>
                  <a:srgbClr val="FFFFFF"/>
                </a:solidFill>
                <a:latin typeface="Georgia"/>
                <a:ea typeface="Georgia"/>
                <a:cs typeface="Georgia"/>
              </a:defRPr>
            </a:pPr>
            <a:r>
              <a:rPr sz="3000" b="1" i="0">
                <a:solidFill>
                  <a:srgbClr val="FFFFFF"/>
                </a:solidFill>
                <a:latin typeface="Georgia"/>
                <a:ea typeface="Georgia"/>
                <a:cs typeface="Georgia"/>
              </a:rPr>
              <a:t>God cares how power treats people.</a:t>
            </a:r>
          </a:p>
        </p:txBody>
      </p:sp>
      <p:sp>
        <p:nvSpPr>
          <p:cNvPr id="6" name="take-number-2">
            <a:extLst>
              <a:ext uri="{FF2B5EF4-FFF2-40B4-BE49-F238E27FC236}">
                <a16:creationId xmlns:a16="http://schemas.microsoft.com/office/drawing/2014/main" id="{4D449E7C-ED94-477A-A5B5-F14A225827C3}"/>
              </a:ext>
            </a:extLst>
          </p:cNvPr>
          <p:cNvSpPr>
            <a:spLocks noGrp="1"/>
          </p:cNvSpPr>
          <p:nvPr/>
        </p:nvSpPr>
        <p:spPr>
          <a:xfrm>
            <a:off x="742950" y="3162300"/>
            <a:ext cx="857250" cy="742950"/>
          </a:xfrm>
          <a:prstGeom prst="rect">
            <a:avLst/>
          </a:prstGeom>
          <a:noFill/>
          <a:ln w="0">
            <a:noFill/>
            <a:prstDash val="solid"/>
          </a:ln>
        </p:spPr>
        <p:txBody>
          <a:bodyPr wrap="square" lIns="0" tIns="0" rIns="0" bIns="0" anchor="t">
            <a:noAutofit/>
          </a:bodyPr>
          <a:lstStyle/>
          <a:p>
            <a:pPr algn="ctr">
              <a:lnSpc>
                <a:spcPct val="100000"/>
              </a:lnSpc>
              <a:buNone/>
              <a:defRPr sz="4800" b="1" i="0">
                <a:solidFill>
                  <a:srgbClr val="E3A229"/>
                </a:solidFill>
                <a:latin typeface="Georgia"/>
                <a:ea typeface="Georgia"/>
                <a:cs typeface="Georgia"/>
              </a:defRPr>
            </a:pPr>
            <a:r>
              <a:rPr sz="4800" b="1" i="0">
                <a:solidFill>
                  <a:srgbClr val="E3A229"/>
                </a:solidFill>
                <a:latin typeface="Georgia"/>
                <a:ea typeface="Georgia"/>
                <a:cs typeface="Georgia"/>
              </a:rPr>
              <a:t>2</a:t>
            </a:r>
          </a:p>
        </p:txBody>
      </p:sp>
      <p:sp>
        <p:nvSpPr>
          <p:cNvPr id="7" name="fade-point-take-2">
            <a:extLst>
              <a:ext uri="{FF2B5EF4-FFF2-40B4-BE49-F238E27FC236}">
                <a16:creationId xmlns:a16="http://schemas.microsoft.com/office/drawing/2014/main" id="{395FC3A9-7CB5-43C4-BAEB-B9D913251411}"/>
              </a:ext>
            </a:extLst>
          </p:cNvPr>
          <p:cNvSpPr>
            <a:spLocks noGrp="1"/>
          </p:cNvSpPr>
          <p:nvPr/>
        </p:nvSpPr>
        <p:spPr>
          <a:xfrm>
            <a:off x="1809750" y="3200400"/>
            <a:ext cx="8763000" cy="666750"/>
          </a:xfrm>
          <a:prstGeom prst="rect">
            <a:avLst/>
          </a:prstGeom>
          <a:noFill/>
          <a:ln w="0">
            <a:noFill/>
            <a:prstDash val="solid"/>
          </a:ln>
        </p:spPr>
        <p:txBody>
          <a:bodyPr wrap="square" lIns="0" tIns="0" rIns="0" bIns="0" anchor="t">
            <a:noAutofit/>
          </a:bodyPr>
          <a:lstStyle/>
          <a:p>
            <a:pPr algn="l">
              <a:lnSpc>
                <a:spcPct val="100000"/>
              </a:lnSpc>
              <a:buNone/>
              <a:defRPr sz="3000" b="1" i="0">
                <a:solidFill>
                  <a:srgbClr val="FFFFFF"/>
                </a:solidFill>
                <a:latin typeface="Georgia"/>
                <a:ea typeface="Georgia"/>
                <a:cs typeface="Georgia"/>
              </a:defRPr>
            </a:pPr>
            <a:r>
              <a:rPr sz="3000" b="1" i="0">
                <a:solidFill>
                  <a:srgbClr val="FFFFFF"/>
                </a:solidFill>
                <a:latin typeface="Georgia"/>
                <a:ea typeface="Georgia"/>
                <a:cs typeface="Georgia"/>
              </a:rPr>
              <a:t>Worship and justice cannot be separated.</a:t>
            </a:r>
          </a:p>
        </p:txBody>
      </p:sp>
      <p:sp>
        <p:nvSpPr>
          <p:cNvPr id="8" name="take-number-3">
            <a:extLst>
              <a:ext uri="{FF2B5EF4-FFF2-40B4-BE49-F238E27FC236}">
                <a16:creationId xmlns:a16="http://schemas.microsoft.com/office/drawing/2014/main" id="{517BB22E-57C1-4BC0-8F05-4F4993AFA68D}"/>
              </a:ext>
            </a:extLst>
          </p:cNvPr>
          <p:cNvSpPr>
            <a:spLocks noGrp="1"/>
          </p:cNvSpPr>
          <p:nvPr/>
        </p:nvSpPr>
        <p:spPr>
          <a:xfrm>
            <a:off x="742950" y="4152900"/>
            <a:ext cx="857250" cy="742950"/>
          </a:xfrm>
          <a:prstGeom prst="rect">
            <a:avLst/>
          </a:prstGeom>
          <a:noFill/>
          <a:ln w="0">
            <a:noFill/>
            <a:prstDash val="solid"/>
          </a:ln>
        </p:spPr>
        <p:txBody>
          <a:bodyPr wrap="square" lIns="0" tIns="0" rIns="0" bIns="0" anchor="t">
            <a:noAutofit/>
          </a:bodyPr>
          <a:lstStyle/>
          <a:p>
            <a:pPr algn="ctr">
              <a:lnSpc>
                <a:spcPct val="100000"/>
              </a:lnSpc>
              <a:buNone/>
              <a:defRPr sz="4800" b="1" i="0">
                <a:solidFill>
                  <a:srgbClr val="E3A229"/>
                </a:solidFill>
                <a:latin typeface="Georgia"/>
                <a:ea typeface="Georgia"/>
                <a:cs typeface="Georgia"/>
              </a:defRPr>
            </a:pPr>
            <a:r>
              <a:rPr sz="4800" b="1" i="0">
                <a:solidFill>
                  <a:srgbClr val="E3A229"/>
                </a:solidFill>
                <a:latin typeface="Georgia"/>
                <a:ea typeface="Georgia"/>
                <a:cs typeface="Georgia"/>
              </a:rPr>
              <a:t>3</a:t>
            </a:r>
          </a:p>
        </p:txBody>
      </p:sp>
      <p:sp>
        <p:nvSpPr>
          <p:cNvPr id="9" name="fade-point-take-3">
            <a:extLst>
              <a:ext uri="{FF2B5EF4-FFF2-40B4-BE49-F238E27FC236}">
                <a16:creationId xmlns:a16="http://schemas.microsoft.com/office/drawing/2014/main" id="{12AB94F8-9B2B-46E7-AC7F-0C83E9412725}"/>
              </a:ext>
            </a:extLst>
          </p:cNvPr>
          <p:cNvSpPr>
            <a:spLocks noGrp="1"/>
          </p:cNvSpPr>
          <p:nvPr/>
        </p:nvSpPr>
        <p:spPr>
          <a:xfrm>
            <a:off x="1809750" y="4191000"/>
            <a:ext cx="8763000" cy="666750"/>
          </a:xfrm>
          <a:prstGeom prst="rect">
            <a:avLst/>
          </a:prstGeom>
          <a:noFill/>
          <a:ln w="0">
            <a:noFill/>
            <a:prstDash val="solid"/>
          </a:ln>
        </p:spPr>
        <p:txBody>
          <a:bodyPr wrap="square" lIns="0" tIns="0" rIns="0" bIns="0" anchor="t">
            <a:noAutofit/>
          </a:bodyPr>
          <a:lstStyle/>
          <a:p>
            <a:pPr algn="l">
              <a:lnSpc>
                <a:spcPct val="100000"/>
              </a:lnSpc>
              <a:buNone/>
              <a:defRPr sz="3000" b="1" i="0">
                <a:solidFill>
                  <a:srgbClr val="FFFFFF"/>
                </a:solidFill>
                <a:latin typeface="Georgia"/>
                <a:ea typeface="Georgia"/>
                <a:cs typeface="Georgia"/>
              </a:defRPr>
            </a:pPr>
            <a:r>
              <a:rPr sz="3000" b="1" i="0">
                <a:solidFill>
                  <a:srgbClr val="FFFFFF"/>
                </a:solidFill>
                <a:latin typeface="Georgia"/>
                <a:ea typeface="Georgia"/>
                <a:cs typeface="Georgia"/>
              </a:rPr>
              <a:t>Repeated warnings are invitations to return.</a:t>
            </a:r>
          </a:p>
        </p:txBody>
      </p:sp>
      <p:sp>
        <p:nvSpPr>
          <p:cNvPr id="10" name="take-number-4">
            <a:extLst>
              <a:ext uri="{FF2B5EF4-FFF2-40B4-BE49-F238E27FC236}">
                <a16:creationId xmlns:a16="http://schemas.microsoft.com/office/drawing/2014/main" id="{79D1ABB2-8A56-499B-8B21-BC29D6B02C1A}"/>
              </a:ext>
            </a:extLst>
          </p:cNvPr>
          <p:cNvSpPr>
            <a:spLocks noGrp="1"/>
          </p:cNvSpPr>
          <p:nvPr/>
        </p:nvSpPr>
        <p:spPr>
          <a:xfrm>
            <a:off x="742950" y="5143500"/>
            <a:ext cx="857250" cy="742950"/>
          </a:xfrm>
          <a:prstGeom prst="rect">
            <a:avLst/>
          </a:prstGeom>
          <a:noFill/>
          <a:ln w="0">
            <a:noFill/>
            <a:prstDash val="solid"/>
          </a:ln>
        </p:spPr>
        <p:txBody>
          <a:bodyPr wrap="square" lIns="0" tIns="0" rIns="0" bIns="0" anchor="t">
            <a:noAutofit/>
          </a:bodyPr>
          <a:lstStyle/>
          <a:p>
            <a:pPr algn="ctr">
              <a:lnSpc>
                <a:spcPct val="100000"/>
              </a:lnSpc>
              <a:buNone/>
              <a:defRPr sz="4800" b="1" i="0">
                <a:solidFill>
                  <a:srgbClr val="E3A229"/>
                </a:solidFill>
                <a:latin typeface="Georgia"/>
                <a:ea typeface="Georgia"/>
                <a:cs typeface="Georgia"/>
              </a:defRPr>
            </a:pPr>
            <a:r>
              <a:rPr sz="4800" b="1" i="0">
                <a:solidFill>
                  <a:srgbClr val="E3A229"/>
                </a:solidFill>
                <a:latin typeface="Georgia"/>
                <a:ea typeface="Georgia"/>
                <a:cs typeface="Georgia"/>
              </a:rPr>
              <a:t>4</a:t>
            </a:r>
          </a:p>
        </p:txBody>
      </p:sp>
      <p:sp>
        <p:nvSpPr>
          <p:cNvPr id="11" name="fade-point-take-4">
            <a:extLst>
              <a:ext uri="{FF2B5EF4-FFF2-40B4-BE49-F238E27FC236}">
                <a16:creationId xmlns:a16="http://schemas.microsoft.com/office/drawing/2014/main" id="{AA1BA404-256C-4A22-9AE5-8C3DE31EC9DE}"/>
              </a:ext>
            </a:extLst>
          </p:cNvPr>
          <p:cNvSpPr>
            <a:spLocks noGrp="1"/>
          </p:cNvSpPr>
          <p:nvPr/>
        </p:nvSpPr>
        <p:spPr>
          <a:xfrm>
            <a:off x="1809750" y="5181600"/>
            <a:ext cx="9144000" cy="742950"/>
          </a:xfrm>
          <a:prstGeom prst="rect">
            <a:avLst/>
          </a:prstGeom>
          <a:noFill/>
          <a:ln w="0">
            <a:noFill/>
            <a:prstDash val="solid"/>
          </a:ln>
        </p:spPr>
        <p:txBody>
          <a:bodyPr wrap="square" lIns="0" tIns="0" rIns="0" bIns="0" anchor="t">
            <a:noAutofit/>
          </a:bodyPr>
          <a:lstStyle/>
          <a:p>
            <a:pPr algn="l">
              <a:lnSpc>
                <a:spcPct val="100000"/>
              </a:lnSpc>
              <a:buNone/>
              <a:defRPr sz="3000" b="1" i="0">
                <a:solidFill>
                  <a:srgbClr val="FFFFFF"/>
                </a:solidFill>
                <a:latin typeface="Georgia"/>
                <a:ea typeface="Georgia"/>
                <a:cs typeface="Georgia"/>
              </a:defRPr>
            </a:pPr>
            <a:r>
              <a:rPr sz="3000" b="1" i="0">
                <a:solidFill>
                  <a:srgbClr val="FFFFFF"/>
                </a:solidFill>
                <a:latin typeface="Georgia"/>
                <a:ea typeface="Georgia"/>
                <a:cs typeface="Georgia"/>
              </a:rPr>
              <a:t>God’s story moves through judgment toward restoration.</a:t>
            </a:r>
          </a:p>
        </p:txBody>
      </p:sp>
      <p:sp>
        <p:nvSpPr>
          <p:cNvPr id="12" name="bottom-rule">
            <a:extLst>
              <a:ext uri="{FF2B5EF4-FFF2-40B4-BE49-F238E27FC236}">
                <a16:creationId xmlns:a16="http://schemas.microsoft.com/office/drawing/2014/main" id="{3DD455E1-5425-4B79-AAFA-A45A6AF03F7D}"/>
              </a:ext>
            </a:extLst>
          </p:cNvPr>
          <p:cNvSpPr>
            <a:spLocks noGrp="1"/>
          </p:cNvSpPr>
          <p:nvPr/>
        </p:nvSpPr>
        <p:spPr>
          <a:xfrm>
            <a:off x="723900" y="6496050"/>
            <a:ext cx="10744200" cy="76200"/>
          </a:xfrm>
          <a:prstGeom prst="rect">
            <a:avLst/>
          </a:prstGeom>
          <a:solidFill>
            <a:srgbClr val="E3A229"/>
          </a:solidFill>
          <a:ln w="0">
            <a:noFill/>
            <a:prstDash val="solid"/>
          </a:ln>
        </p:spPr>
        <p:txBody>
          <a:bodyPr/>
          <a:lstStyle/>
          <a:p>
            <a:endParaRPr lang="en-US"/>
          </a:p>
        </p:txBody>
      </p:sp>
    </p:spTree>
    <p:extLst>
      <p:ext uri="{BB962C8B-B14F-4D97-AF65-F5344CB8AC3E}">
        <p14:creationId xmlns:p14="http://schemas.microsoft.com/office/powerpoint/2010/main" val="1494373430"/>
      </p:ext>
    </p:extLst>
  </p:cSld>
  <p:clrMapOvr>
    <a:masterClrMapping/>
  </p:clrMapOvr>
  <p:transition spd="med">
    <p:fade/>
  </p:transition>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0B3D78"/>
        </a:solidFill>
        <a:effectLst/>
      </p:bgPr>
    </p:bg>
    <p:spTree>
      <p:nvGrpSpPr>
        <p:cNvPr id="1" name=""/>
        <p:cNvGrpSpPr/>
        <p:nvPr/>
      </p:nvGrpSpPr>
      <p:grpSpPr>
        <a:xfrm>
          <a:off x="0" y="0"/>
          <a:ext cx="0" cy="0"/>
          <a:chOff x="0" y="0"/>
          <a:chExt cx="0" cy="0"/>
        </a:xfrm>
      </p:grpSpPr>
      <p:pic>
        <p:nvPicPr>
          <p:cNvPr id="9" name="Picture 8"/>
          <p:cNvPicPr>
            <a:picLocks noChangeAspect="1"/>
          </p:cNvPicPr>
          <p:nvPr/>
        </p:nvPicPr>
        <p:blipFill>
          <a:blip r:embed="rId3"/>
          <a:srcRect t="34766" b="34766"/>
          <a:stretch>
            <a:fillRect/>
          </a:stretch>
        </p:blipFill>
        <p:spPr>
          <a:xfrm>
            <a:off x="0" y="0"/>
            <a:ext cx="12192000" cy="2476500"/>
          </a:xfrm>
          <a:prstGeom prst="rect">
            <a:avLst/>
          </a:prstGeom>
        </p:spPr>
      </p:pic>
      <p:sp>
        <p:nvSpPr>
          <p:cNvPr id="2" name="closing-seam">
            <a:extLst>
              <a:ext uri="{FF2B5EF4-FFF2-40B4-BE49-F238E27FC236}">
                <a16:creationId xmlns:a16="http://schemas.microsoft.com/office/drawing/2014/main" id="{9DAF0B88-33EB-4DDE-B76A-90C3775CD99E}"/>
              </a:ext>
            </a:extLst>
          </p:cNvPr>
          <p:cNvSpPr>
            <a:spLocks noGrp="1"/>
          </p:cNvSpPr>
          <p:nvPr/>
        </p:nvSpPr>
        <p:spPr>
          <a:xfrm>
            <a:off x="0" y="2362200"/>
            <a:ext cx="12192000" cy="133350"/>
          </a:xfrm>
          <a:prstGeom prst="rect">
            <a:avLst/>
          </a:prstGeom>
          <a:solidFill>
            <a:srgbClr val="E3A229"/>
          </a:solidFill>
          <a:ln w="0">
            <a:noFill/>
            <a:prstDash val="solid"/>
          </a:ln>
        </p:spPr>
        <p:txBody>
          <a:bodyPr/>
          <a:lstStyle/>
          <a:p>
            <a:endParaRPr lang="en-US"/>
          </a:p>
        </p:txBody>
      </p:sp>
      <p:sp>
        <p:nvSpPr>
          <p:cNvPr id="3" name="closing-title">
            <a:extLst>
              <a:ext uri="{FF2B5EF4-FFF2-40B4-BE49-F238E27FC236}">
                <a16:creationId xmlns:a16="http://schemas.microsoft.com/office/drawing/2014/main" id="{3B7A4E9B-DAE8-4A01-9AD7-0F60EB34CDE2}"/>
              </a:ext>
            </a:extLst>
          </p:cNvPr>
          <p:cNvSpPr>
            <a:spLocks noGrp="1"/>
          </p:cNvSpPr>
          <p:nvPr/>
        </p:nvSpPr>
        <p:spPr>
          <a:xfrm>
            <a:off x="685800" y="2724150"/>
            <a:ext cx="10820400" cy="609600"/>
          </a:xfrm>
          <a:prstGeom prst="rect">
            <a:avLst/>
          </a:prstGeom>
          <a:noFill/>
          <a:ln w="0">
            <a:noFill/>
            <a:prstDash val="solid"/>
          </a:ln>
        </p:spPr>
        <p:txBody>
          <a:bodyPr wrap="square" lIns="0" tIns="0" rIns="0" bIns="0" anchor="t">
            <a:noAutofit/>
          </a:bodyPr>
          <a:lstStyle/>
          <a:p>
            <a:pPr algn="ctr">
              <a:lnSpc>
                <a:spcPct val="100000"/>
              </a:lnSpc>
              <a:buNone/>
              <a:defRPr sz="3900" b="1" i="0">
                <a:solidFill>
                  <a:srgbClr val="E3A229"/>
                </a:solidFill>
                <a:latin typeface="Georgia"/>
                <a:ea typeface="Georgia"/>
                <a:cs typeface="Georgia"/>
              </a:defRPr>
            </a:pPr>
            <a:r>
              <a:rPr lang="en-US" sz="3900" b="1" i="0" dirty="0">
                <a:solidFill>
                  <a:srgbClr val="E3A229"/>
                </a:solidFill>
                <a:latin typeface="Georgia"/>
                <a:ea typeface="Georgia"/>
                <a:cs typeface="Georgia"/>
              </a:rPr>
              <a:t>PICKING THE CRUMBS</a:t>
            </a:r>
            <a:endParaRPr sz="3900" b="1" i="0" dirty="0">
              <a:solidFill>
                <a:srgbClr val="E3A229"/>
              </a:solidFill>
              <a:latin typeface="Georgia"/>
              <a:ea typeface="Georgia"/>
              <a:cs typeface="Georgia"/>
            </a:endParaRPr>
          </a:p>
        </p:txBody>
      </p:sp>
      <p:sp>
        <p:nvSpPr>
          <p:cNvPr id="4" name="fade-point-discussion-1">
            <a:extLst>
              <a:ext uri="{FF2B5EF4-FFF2-40B4-BE49-F238E27FC236}">
                <a16:creationId xmlns:a16="http://schemas.microsoft.com/office/drawing/2014/main" id="{DCC40B60-B29E-4CFE-867C-C6D582A7DA14}"/>
              </a:ext>
            </a:extLst>
          </p:cNvPr>
          <p:cNvSpPr>
            <a:spLocks noGrp="1"/>
          </p:cNvSpPr>
          <p:nvPr/>
        </p:nvSpPr>
        <p:spPr>
          <a:xfrm>
            <a:off x="781050" y="3676650"/>
            <a:ext cx="4953000" cy="723900"/>
          </a:xfrm>
          <a:prstGeom prst="rect">
            <a:avLst/>
          </a:prstGeom>
          <a:noFill/>
          <a:ln w="0">
            <a:noFill/>
            <a:prstDash val="solid"/>
          </a:ln>
        </p:spPr>
        <p:txBody>
          <a:bodyPr wrap="square" lIns="0" tIns="0" rIns="0" bIns="0" anchor="t">
            <a:noAutofit/>
          </a:bodyPr>
          <a:lstStyle/>
          <a:p>
            <a:pPr algn="l">
              <a:lnSpc>
                <a:spcPct val="100000"/>
              </a:lnSpc>
              <a:buNone/>
              <a:defRPr sz="2400" b="1" i="0">
                <a:solidFill>
                  <a:srgbClr val="FFFFFF"/>
                </a:solidFill>
                <a:latin typeface="Aptos"/>
                <a:ea typeface="Aptos"/>
                <a:cs typeface="Aptos"/>
              </a:defRPr>
            </a:pPr>
            <a:r>
              <a:rPr sz="2400" b="1" i="0" dirty="0">
                <a:solidFill>
                  <a:srgbClr val="FFFFFF"/>
                </a:solidFill>
                <a:latin typeface="Aptos"/>
                <a:ea typeface="Aptos"/>
                <a:cs typeface="Aptos"/>
              </a:rPr>
              <a:t>Where have we mistaken comfort for faithfulness?</a:t>
            </a:r>
          </a:p>
        </p:txBody>
      </p:sp>
      <p:sp>
        <p:nvSpPr>
          <p:cNvPr id="5" name="fade-point-discussion-2">
            <a:extLst>
              <a:ext uri="{FF2B5EF4-FFF2-40B4-BE49-F238E27FC236}">
                <a16:creationId xmlns:a16="http://schemas.microsoft.com/office/drawing/2014/main" id="{1F3AFA9B-9EC4-459E-AB27-7BA8EC423376}"/>
              </a:ext>
            </a:extLst>
          </p:cNvPr>
          <p:cNvSpPr>
            <a:spLocks noGrp="1"/>
          </p:cNvSpPr>
          <p:nvPr/>
        </p:nvSpPr>
        <p:spPr>
          <a:xfrm>
            <a:off x="6457950" y="3676650"/>
            <a:ext cx="4953000" cy="857250"/>
          </a:xfrm>
          <a:prstGeom prst="rect">
            <a:avLst/>
          </a:prstGeom>
          <a:noFill/>
          <a:ln w="0">
            <a:noFill/>
            <a:prstDash val="solid"/>
          </a:ln>
        </p:spPr>
        <p:txBody>
          <a:bodyPr wrap="square" lIns="0" tIns="0" rIns="0" bIns="0" anchor="t">
            <a:noAutofit/>
          </a:bodyPr>
          <a:lstStyle/>
          <a:p>
            <a:pPr algn="l">
              <a:lnSpc>
                <a:spcPct val="100000"/>
              </a:lnSpc>
              <a:buNone/>
              <a:defRPr sz="2400" b="1" i="0">
                <a:solidFill>
                  <a:srgbClr val="FFFFFF"/>
                </a:solidFill>
                <a:latin typeface="Aptos"/>
                <a:ea typeface="Aptos"/>
                <a:cs typeface="Aptos"/>
              </a:defRPr>
            </a:pPr>
            <a:r>
              <a:rPr sz="2400" b="1" i="0" dirty="0">
                <a:solidFill>
                  <a:srgbClr val="FFFFFF"/>
                </a:solidFill>
                <a:latin typeface="Aptos"/>
                <a:ea typeface="Aptos"/>
                <a:cs typeface="Aptos"/>
              </a:rPr>
              <a:t>What would justice “rolling like a river” look like here?</a:t>
            </a:r>
          </a:p>
        </p:txBody>
      </p:sp>
      <p:sp>
        <p:nvSpPr>
          <p:cNvPr id="6" name="fade-point-discussion-3">
            <a:extLst>
              <a:ext uri="{FF2B5EF4-FFF2-40B4-BE49-F238E27FC236}">
                <a16:creationId xmlns:a16="http://schemas.microsoft.com/office/drawing/2014/main" id="{68810E17-4421-4225-8C9E-238D56543C38}"/>
              </a:ext>
            </a:extLst>
          </p:cNvPr>
          <p:cNvSpPr>
            <a:spLocks noGrp="1"/>
          </p:cNvSpPr>
          <p:nvPr/>
        </p:nvSpPr>
        <p:spPr>
          <a:xfrm>
            <a:off x="781050" y="4857750"/>
            <a:ext cx="4953000" cy="723900"/>
          </a:xfrm>
          <a:prstGeom prst="rect">
            <a:avLst/>
          </a:prstGeom>
          <a:noFill/>
          <a:ln w="0">
            <a:noFill/>
            <a:prstDash val="solid"/>
          </a:ln>
        </p:spPr>
        <p:txBody>
          <a:bodyPr wrap="square" lIns="0" tIns="0" rIns="0" bIns="0" anchor="t">
            <a:noAutofit/>
          </a:bodyPr>
          <a:lstStyle/>
          <a:p>
            <a:pPr algn="l">
              <a:lnSpc>
                <a:spcPct val="100000"/>
              </a:lnSpc>
              <a:buNone/>
              <a:defRPr sz="2400" b="1" i="0">
                <a:solidFill>
                  <a:srgbClr val="FFFFFF"/>
                </a:solidFill>
                <a:latin typeface="Aptos"/>
                <a:ea typeface="Aptos"/>
                <a:cs typeface="Aptos"/>
              </a:defRPr>
            </a:pPr>
            <a:r>
              <a:rPr sz="2400" b="1" i="0" dirty="0">
                <a:solidFill>
                  <a:srgbClr val="FFFFFF"/>
                </a:solidFill>
                <a:latin typeface="Aptos"/>
                <a:ea typeface="Aptos"/>
                <a:cs typeface="Aptos"/>
              </a:rPr>
              <a:t>Which warning in Amos is easiest for us to ignore?</a:t>
            </a:r>
          </a:p>
        </p:txBody>
      </p:sp>
      <p:sp>
        <p:nvSpPr>
          <p:cNvPr id="7" name="fade-point-discussion-4">
            <a:extLst>
              <a:ext uri="{FF2B5EF4-FFF2-40B4-BE49-F238E27FC236}">
                <a16:creationId xmlns:a16="http://schemas.microsoft.com/office/drawing/2014/main" id="{9F6F38EA-9B58-4206-9445-6BC470FEDBC2}"/>
              </a:ext>
            </a:extLst>
          </p:cNvPr>
          <p:cNvSpPr>
            <a:spLocks noGrp="1"/>
          </p:cNvSpPr>
          <p:nvPr/>
        </p:nvSpPr>
        <p:spPr>
          <a:xfrm>
            <a:off x="6457950" y="4857750"/>
            <a:ext cx="4953000" cy="857250"/>
          </a:xfrm>
          <a:prstGeom prst="rect">
            <a:avLst/>
          </a:prstGeom>
          <a:noFill/>
          <a:ln w="0">
            <a:noFill/>
            <a:prstDash val="solid"/>
          </a:ln>
        </p:spPr>
        <p:txBody>
          <a:bodyPr wrap="square" lIns="0" tIns="0" rIns="0" bIns="0" anchor="t">
            <a:noAutofit/>
          </a:bodyPr>
          <a:lstStyle/>
          <a:p>
            <a:pPr algn="l">
              <a:lnSpc>
                <a:spcPct val="100000"/>
              </a:lnSpc>
              <a:buNone/>
              <a:defRPr sz="2400" b="1" i="0">
                <a:solidFill>
                  <a:srgbClr val="FFFFFF"/>
                </a:solidFill>
                <a:latin typeface="Aptos"/>
                <a:ea typeface="Aptos"/>
                <a:cs typeface="Aptos"/>
              </a:defRPr>
            </a:pPr>
            <a:r>
              <a:rPr sz="2400" b="1" i="0" dirty="0">
                <a:solidFill>
                  <a:srgbClr val="FFFFFF"/>
                </a:solidFill>
                <a:latin typeface="Aptos"/>
                <a:ea typeface="Aptos"/>
                <a:cs typeface="Aptos"/>
              </a:rPr>
              <a:t>Where do we see God’s promise to rebuild and restore?</a:t>
            </a:r>
          </a:p>
        </p:txBody>
      </p:sp>
      <p:sp>
        <p:nvSpPr>
          <p:cNvPr id="8" name="closing-reading">
            <a:extLst>
              <a:ext uri="{FF2B5EF4-FFF2-40B4-BE49-F238E27FC236}">
                <a16:creationId xmlns:a16="http://schemas.microsoft.com/office/drawing/2014/main" id="{772A8996-CA8D-49D3-8820-ECB3AD304817}"/>
              </a:ext>
            </a:extLst>
          </p:cNvPr>
          <p:cNvSpPr>
            <a:spLocks noGrp="1"/>
          </p:cNvSpPr>
          <p:nvPr/>
        </p:nvSpPr>
        <p:spPr>
          <a:xfrm>
            <a:off x="685800" y="6172200"/>
            <a:ext cx="10820400" cy="361950"/>
          </a:xfrm>
          <a:prstGeom prst="rect">
            <a:avLst/>
          </a:prstGeom>
          <a:noFill/>
          <a:ln w="0">
            <a:noFill/>
            <a:prstDash val="solid"/>
          </a:ln>
        </p:spPr>
        <p:txBody>
          <a:bodyPr wrap="square" lIns="0" tIns="0" rIns="0" bIns="0" anchor="t">
            <a:noAutofit/>
          </a:bodyPr>
          <a:lstStyle/>
          <a:p>
            <a:pPr algn="ctr">
              <a:lnSpc>
                <a:spcPct val="100000"/>
              </a:lnSpc>
              <a:buNone/>
              <a:defRPr sz="2250" b="1" i="0">
                <a:solidFill>
                  <a:srgbClr val="FFF2D2"/>
                </a:solidFill>
                <a:latin typeface="Aptos"/>
                <a:ea typeface="Aptos"/>
                <a:cs typeface="Aptos"/>
              </a:defRPr>
            </a:pPr>
            <a:r>
              <a:rPr sz="2250" b="1" i="0" dirty="0">
                <a:solidFill>
                  <a:srgbClr val="FFF2D2"/>
                </a:solidFill>
                <a:latin typeface="Aptos"/>
                <a:ea typeface="Aptos"/>
                <a:cs typeface="Aptos"/>
              </a:rPr>
              <a:t>Amos 5:14–24  •  Amos 9:11–15</a:t>
            </a:r>
          </a:p>
        </p:txBody>
      </p:sp>
    </p:spTree>
    <p:extLst>
      <p:ext uri="{BB962C8B-B14F-4D97-AF65-F5344CB8AC3E}">
        <p14:creationId xmlns:p14="http://schemas.microsoft.com/office/powerpoint/2010/main" val="2088250213"/>
      </p:ext>
    </p:extLst>
  </p:cSld>
  <p:clrMapOvr>
    <a:masterClrMapping/>
  </p:clrMapOvr>
  <p:transition spd="med">
    <p:fade/>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2D2"/>
        </a:solidFill>
        <a:effectLst/>
      </p:bgPr>
    </p:bg>
    <p:spTree>
      <p:nvGrpSpPr>
        <p:cNvPr id="1" name=""/>
        <p:cNvGrpSpPr/>
        <p:nvPr/>
      </p:nvGrpSpPr>
      <p:grpSpPr>
        <a:xfrm>
          <a:off x="0" y="0"/>
          <a:ext cx="0" cy="0"/>
          <a:chOff x="0" y="0"/>
          <a:chExt cx="0" cy="0"/>
        </a:xfrm>
      </p:grpSpPr>
      <p:pic>
        <p:nvPicPr>
          <p:cNvPr id="16" name="Picture 15"/>
          <p:cNvPicPr>
            <a:picLocks noChangeAspect="1"/>
          </p:cNvPicPr>
          <p:nvPr/>
        </p:nvPicPr>
        <p:blipFill>
          <a:blip r:embed="rId3"/>
          <a:srcRect/>
          <a:stretch>
            <a:fillRect/>
          </a:stretch>
        </p:blipFill>
        <p:spPr>
          <a:xfrm>
            <a:off x="0" y="0"/>
            <a:ext cx="4572000" cy="6858000"/>
          </a:xfrm>
          <a:prstGeom prst="rect">
            <a:avLst/>
          </a:prstGeom>
        </p:spPr>
      </p:pic>
      <p:sp>
        <p:nvSpPr>
          <p:cNvPr id="2" name="gold-seam">
            <a:extLst>
              <a:ext uri="{FF2B5EF4-FFF2-40B4-BE49-F238E27FC236}">
                <a16:creationId xmlns:a16="http://schemas.microsoft.com/office/drawing/2014/main" id="{A7C691B8-FCDD-47ED-91CC-5F768A55A3CD}"/>
              </a:ext>
            </a:extLst>
          </p:cNvPr>
          <p:cNvSpPr>
            <a:spLocks noGrp="1"/>
          </p:cNvSpPr>
          <p:nvPr/>
        </p:nvSpPr>
        <p:spPr>
          <a:xfrm>
            <a:off x="4343400" y="0"/>
            <a:ext cx="228600" cy="6858000"/>
          </a:xfrm>
          <a:prstGeom prst="rect">
            <a:avLst/>
          </a:prstGeom>
          <a:solidFill>
            <a:srgbClr val="E3A229"/>
          </a:solidFill>
          <a:ln w="0">
            <a:noFill/>
            <a:prstDash val="solid"/>
          </a:ln>
        </p:spPr>
        <p:txBody>
          <a:bodyPr/>
          <a:lstStyle/>
          <a:p>
            <a:endParaRPr lang="en-US"/>
          </a:p>
        </p:txBody>
      </p:sp>
      <p:sp>
        <p:nvSpPr>
          <p:cNvPr id="3" name="kicker">
            <a:extLst>
              <a:ext uri="{FF2B5EF4-FFF2-40B4-BE49-F238E27FC236}">
                <a16:creationId xmlns:a16="http://schemas.microsoft.com/office/drawing/2014/main" id="{C2D07150-35BD-4A76-9902-700D4181D248}"/>
              </a:ext>
            </a:extLst>
          </p:cNvPr>
          <p:cNvSpPr>
            <a:spLocks noGrp="1"/>
          </p:cNvSpPr>
          <p:nvPr/>
        </p:nvSpPr>
        <p:spPr>
          <a:xfrm>
            <a:off x="5086350" y="419100"/>
            <a:ext cx="4000500" cy="361950"/>
          </a:xfrm>
          <a:prstGeom prst="rect">
            <a:avLst/>
          </a:prstGeom>
          <a:noFill/>
          <a:ln w="0">
            <a:noFill/>
            <a:prstDash val="solid"/>
          </a:ln>
        </p:spPr>
        <p:txBody>
          <a:bodyPr wrap="square" lIns="0" tIns="0" rIns="0" bIns="0" anchor="t">
            <a:noAutofit/>
          </a:bodyPr>
          <a:lstStyle/>
          <a:p>
            <a:pPr algn="l">
              <a:lnSpc>
                <a:spcPct val="100000"/>
              </a:lnSpc>
              <a:buNone/>
              <a:defRPr sz="2250" b="1" i="0">
                <a:solidFill>
                  <a:srgbClr val="0756A4"/>
                </a:solidFill>
                <a:latin typeface="Aptos"/>
                <a:ea typeface="Aptos"/>
                <a:cs typeface="Aptos"/>
              </a:defRPr>
            </a:pPr>
            <a:r>
              <a:rPr sz="2250" b="1" i="0">
                <a:solidFill>
                  <a:srgbClr val="0756A4"/>
                </a:solidFill>
                <a:latin typeface="Aptos"/>
                <a:ea typeface="Aptos"/>
                <a:cs typeface="Aptos"/>
              </a:rPr>
              <a:t>MEET THE PROPHET</a:t>
            </a:r>
          </a:p>
        </p:txBody>
      </p:sp>
      <p:sp>
        <p:nvSpPr>
          <p:cNvPr id="4" name="chapter-tag">
            <a:extLst>
              <a:ext uri="{FF2B5EF4-FFF2-40B4-BE49-F238E27FC236}">
                <a16:creationId xmlns:a16="http://schemas.microsoft.com/office/drawing/2014/main" id="{9231BB8A-DD5A-4A16-83AB-0C8677B29BB4}"/>
              </a:ext>
            </a:extLst>
          </p:cNvPr>
          <p:cNvSpPr>
            <a:spLocks noGrp="1"/>
          </p:cNvSpPr>
          <p:nvPr/>
        </p:nvSpPr>
        <p:spPr>
          <a:xfrm>
            <a:off x="8858250" y="438150"/>
            <a:ext cx="2571750" cy="381000"/>
          </a:xfrm>
          <a:prstGeom prst="rect">
            <a:avLst/>
          </a:prstGeom>
          <a:noFill/>
          <a:ln w="0">
            <a:noFill/>
            <a:prstDash val="solid"/>
          </a:ln>
        </p:spPr>
        <p:txBody>
          <a:bodyPr wrap="square" lIns="0" tIns="0" rIns="0" bIns="0" anchor="t">
            <a:noAutofit/>
          </a:bodyPr>
          <a:lstStyle/>
          <a:p>
            <a:pPr algn="r">
              <a:lnSpc>
                <a:spcPct val="100000"/>
              </a:lnSpc>
              <a:buNone/>
              <a:defRPr sz="2250" b="1" i="0">
                <a:solidFill>
                  <a:srgbClr val="C9472E"/>
                </a:solidFill>
                <a:latin typeface="Aptos"/>
                <a:ea typeface="Aptos"/>
                <a:cs typeface="Aptos"/>
              </a:defRPr>
            </a:pPr>
            <a:r>
              <a:rPr sz="2250" b="1" i="0">
                <a:solidFill>
                  <a:srgbClr val="C9472E"/>
                </a:solidFill>
                <a:latin typeface="Aptos"/>
                <a:ea typeface="Aptos"/>
                <a:cs typeface="Aptos"/>
              </a:rPr>
              <a:t>INTRODUCTION</a:t>
            </a:r>
          </a:p>
        </p:txBody>
      </p:sp>
      <p:sp>
        <p:nvSpPr>
          <p:cNvPr id="5" name="slide-title">
            <a:extLst>
              <a:ext uri="{FF2B5EF4-FFF2-40B4-BE49-F238E27FC236}">
                <a16:creationId xmlns:a16="http://schemas.microsoft.com/office/drawing/2014/main" id="{A4D47072-7207-4B30-A1AB-10D994304A5E}"/>
              </a:ext>
            </a:extLst>
          </p:cNvPr>
          <p:cNvSpPr>
            <a:spLocks noGrp="1"/>
          </p:cNvSpPr>
          <p:nvPr/>
        </p:nvSpPr>
        <p:spPr>
          <a:xfrm>
            <a:off x="5086350" y="933450"/>
            <a:ext cx="6191250" cy="1257300"/>
          </a:xfrm>
          <a:prstGeom prst="rect">
            <a:avLst/>
          </a:prstGeom>
          <a:noFill/>
          <a:ln w="0">
            <a:noFill/>
            <a:prstDash val="solid"/>
          </a:ln>
        </p:spPr>
        <p:txBody>
          <a:bodyPr wrap="square" lIns="0" tIns="0" rIns="0" bIns="0" anchor="t">
            <a:noAutofit/>
          </a:bodyPr>
          <a:lstStyle/>
          <a:p>
            <a:pPr algn="l">
              <a:lnSpc>
                <a:spcPct val="92000"/>
              </a:lnSpc>
              <a:buNone/>
              <a:defRPr sz="3600" b="1" i="0">
                <a:solidFill>
                  <a:srgbClr val="4A281D"/>
                </a:solidFill>
                <a:latin typeface="Georgia"/>
                <a:ea typeface="Georgia"/>
                <a:cs typeface="Georgia"/>
              </a:defRPr>
            </a:pPr>
            <a:r>
              <a:rPr sz="3600" b="1" i="0">
                <a:solidFill>
                  <a:srgbClr val="4A281D"/>
                </a:solidFill>
                <a:latin typeface="Georgia"/>
                <a:ea typeface="Georgia"/>
                <a:cs typeface="Georgia"/>
              </a:rPr>
              <a:t>The shepherd who carried a heavy message</a:t>
            </a:r>
          </a:p>
        </p:txBody>
      </p:sp>
      <p:sp>
        <p:nvSpPr>
          <p:cNvPr id="6" name="point-number-1">
            <a:extLst>
              <a:ext uri="{FF2B5EF4-FFF2-40B4-BE49-F238E27FC236}">
                <a16:creationId xmlns:a16="http://schemas.microsoft.com/office/drawing/2014/main" id="{2006E28F-19EF-4ECB-B572-F8872EF8E66B}"/>
              </a:ext>
            </a:extLst>
          </p:cNvPr>
          <p:cNvSpPr>
            <a:spLocks noGrp="1"/>
          </p:cNvSpPr>
          <p:nvPr/>
        </p:nvSpPr>
        <p:spPr>
          <a:xfrm>
            <a:off x="5086350" y="2438400"/>
            <a:ext cx="552450" cy="495300"/>
          </a:xfrm>
          <a:prstGeom prst="rect">
            <a:avLst/>
          </a:prstGeom>
          <a:noFill/>
          <a:ln w="0">
            <a:noFill/>
            <a:prstDash val="solid"/>
          </a:ln>
        </p:spPr>
        <p:txBody>
          <a:bodyPr wrap="square" lIns="0" tIns="0" rIns="0" bIns="0" anchor="t">
            <a:noAutofit/>
          </a:bodyPr>
          <a:lstStyle/>
          <a:p>
            <a:pPr algn="l">
              <a:lnSpc>
                <a:spcPct val="100000"/>
              </a:lnSpc>
              <a:buNone/>
              <a:defRPr sz="2400" b="1" i="0">
                <a:solidFill>
                  <a:srgbClr val="E3A229"/>
                </a:solidFill>
                <a:latin typeface="Aptos"/>
                <a:ea typeface="Aptos"/>
                <a:cs typeface="Aptos"/>
              </a:defRPr>
            </a:pPr>
            <a:r>
              <a:rPr sz="2400" b="1" i="0">
                <a:solidFill>
                  <a:srgbClr val="E3A229"/>
                </a:solidFill>
                <a:latin typeface="Aptos"/>
                <a:ea typeface="Aptos"/>
                <a:cs typeface="Aptos"/>
              </a:rPr>
              <a:t>01</a:t>
            </a:r>
          </a:p>
        </p:txBody>
      </p:sp>
      <p:sp>
        <p:nvSpPr>
          <p:cNvPr id="7" name="fade-point-title-1">
            <a:extLst>
              <a:ext uri="{FF2B5EF4-FFF2-40B4-BE49-F238E27FC236}">
                <a16:creationId xmlns:a16="http://schemas.microsoft.com/office/drawing/2014/main" id="{DCCB0AAC-D45D-4DAD-A6D8-43232914A346}"/>
              </a:ext>
            </a:extLst>
          </p:cNvPr>
          <p:cNvSpPr>
            <a:spLocks noGrp="1"/>
          </p:cNvSpPr>
          <p:nvPr/>
        </p:nvSpPr>
        <p:spPr>
          <a:xfrm>
            <a:off x="5734050" y="2419350"/>
            <a:ext cx="5543550" cy="438150"/>
          </a:xfrm>
          <a:prstGeom prst="rect">
            <a:avLst/>
          </a:prstGeom>
          <a:noFill/>
          <a:ln w="0">
            <a:noFill/>
            <a:prstDash val="solid"/>
          </a:ln>
        </p:spPr>
        <p:txBody>
          <a:bodyPr wrap="square" lIns="0" tIns="0" rIns="0" bIns="0" anchor="t">
            <a:noAutofit/>
          </a:bodyPr>
          <a:lstStyle/>
          <a:p>
            <a:pPr algn="l">
              <a:lnSpc>
                <a:spcPct val="100000"/>
              </a:lnSpc>
              <a:buNone/>
              <a:defRPr sz="2550" b="1" i="0">
                <a:solidFill>
                  <a:srgbClr val="0756A4"/>
                </a:solidFill>
                <a:latin typeface="Georgia"/>
                <a:ea typeface="Georgia"/>
                <a:cs typeface="Georgia"/>
              </a:defRPr>
            </a:pPr>
            <a:r>
              <a:rPr sz="2550" b="1" i="0">
                <a:solidFill>
                  <a:srgbClr val="0756A4"/>
                </a:solidFill>
                <a:latin typeface="Georgia"/>
                <a:ea typeface="Georgia"/>
                <a:cs typeface="Georgia"/>
              </a:rPr>
              <a:t>From Tekoa</a:t>
            </a:r>
          </a:p>
        </p:txBody>
      </p:sp>
      <p:sp>
        <p:nvSpPr>
          <p:cNvPr id="8" name="fade-point-body-1">
            <a:extLst>
              <a:ext uri="{FF2B5EF4-FFF2-40B4-BE49-F238E27FC236}">
                <a16:creationId xmlns:a16="http://schemas.microsoft.com/office/drawing/2014/main" id="{4165FBBA-82FB-4191-8057-B1B3A0BD7FA6}"/>
              </a:ext>
            </a:extLst>
          </p:cNvPr>
          <p:cNvSpPr>
            <a:spLocks noGrp="1"/>
          </p:cNvSpPr>
          <p:nvPr/>
        </p:nvSpPr>
        <p:spPr>
          <a:xfrm>
            <a:off x="5734050" y="2876550"/>
            <a:ext cx="5543550" cy="666750"/>
          </a:xfrm>
          <a:prstGeom prst="rect">
            <a:avLst/>
          </a:prstGeom>
          <a:noFill/>
          <a:ln w="0">
            <a:noFill/>
            <a:prstDash val="solid"/>
          </a:ln>
        </p:spPr>
        <p:txBody>
          <a:bodyPr wrap="square" lIns="0" tIns="0" rIns="0" bIns="0" anchor="t">
            <a:noAutofit/>
          </a:bodyPr>
          <a:lstStyle/>
          <a:p>
            <a:pPr algn="l">
              <a:lnSpc>
                <a:spcPct val="102000"/>
              </a:lnSpc>
              <a:buNone/>
              <a:defRPr sz="2250" b="0" i="0">
                <a:solidFill>
                  <a:srgbClr val="291A16"/>
                </a:solidFill>
                <a:latin typeface="Aptos"/>
                <a:ea typeface="Aptos"/>
                <a:cs typeface="Aptos"/>
              </a:defRPr>
            </a:pPr>
            <a:r>
              <a:rPr sz="2250" b="0" i="0" dirty="0">
                <a:solidFill>
                  <a:srgbClr val="291A16"/>
                </a:solidFill>
                <a:latin typeface="Aptos"/>
                <a:ea typeface="Aptos"/>
                <a:cs typeface="Aptos"/>
              </a:rPr>
              <a:t>Six miles south of Bethlehem</a:t>
            </a:r>
            <a:r>
              <a:rPr lang="en-US" sz="2250" dirty="0">
                <a:solidFill>
                  <a:srgbClr val="291A16"/>
                </a:solidFill>
                <a:latin typeface="Aptos"/>
                <a:ea typeface="Aptos"/>
                <a:cs typeface="Aptos"/>
              </a:rPr>
              <a:t>. A place of wise people.</a:t>
            </a:r>
            <a:endParaRPr sz="2250" b="0" i="0" dirty="0">
              <a:solidFill>
                <a:srgbClr val="291A16"/>
              </a:solidFill>
              <a:latin typeface="Aptos"/>
              <a:ea typeface="Aptos"/>
              <a:cs typeface="Aptos"/>
            </a:endParaRPr>
          </a:p>
        </p:txBody>
      </p:sp>
      <p:sp>
        <p:nvSpPr>
          <p:cNvPr id="9" name="point-number-2">
            <a:extLst>
              <a:ext uri="{FF2B5EF4-FFF2-40B4-BE49-F238E27FC236}">
                <a16:creationId xmlns:a16="http://schemas.microsoft.com/office/drawing/2014/main" id="{991BFADE-D962-48DE-AA73-D970446F7916}"/>
              </a:ext>
            </a:extLst>
          </p:cNvPr>
          <p:cNvSpPr>
            <a:spLocks noGrp="1"/>
          </p:cNvSpPr>
          <p:nvPr/>
        </p:nvSpPr>
        <p:spPr>
          <a:xfrm>
            <a:off x="5086350" y="3657600"/>
            <a:ext cx="552450" cy="495300"/>
          </a:xfrm>
          <a:prstGeom prst="rect">
            <a:avLst/>
          </a:prstGeom>
          <a:noFill/>
          <a:ln w="0">
            <a:noFill/>
            <a:prstDash val="solid"/>
          </a:ln>
        </p:spPr>
        <p:txBody>
          <a:bodyPr wrap="square" lIns="0" tIns="0" rIns="0" bIns="0" anchor="t">
            <a:noAutofit/>
          </a:bodyPr>
          <a:lstStyle/>
          <a:p>
            <a:pPr algn="l">
              <a:lnSpc>
                <a:spcPct val="100000"/>
              </a:lnSpc>
              <a:buNone/>
              <a:defRPr sz="2400" b="1" i="0">
                <a:solidFill>
                  <a:srgbClr val="E3A229"/>
                </a:solidFill>
                <a:latin typeface="Aptos"/>
                <a:ea typeface="Aptos"/>
                <a:cs typeface="Aptos"/>
              </a:defRPr>
            </a:pPr>
            <a:r>
              <a:rPr sz="2400" b="1" i="0">
                <a:solidFill>
                  <a:srgbClr val="E3A229"/>
                </a:solidFill>
                <a:latin typeface="Aptos"/>
                <a:ea typeface="Aptos"/>
                <a:cs typeface="Aptos"/>
              </a:rPr>
              <a:t>02</a:t>
            </a:r>
          </a:p>
        </p:txBody>
      </p:sp>
      <p:sp>
        <p:nvSpPr>
          <p:cNvPr id="10" name="fade-point-title-2">
            <a:extLst>
              <a:ext uri="{FF2B5EF4-FFF2-40B4-BE49-F238E27FC236}">
                <a16:creationId xmlns:a16="http://schemas.microsoft.com/office/drawing/2014/main" id="{C17EB179-FDF3-449F-89B6-28442AE786BD}"/>
              </a:ext>
            </a:extLst>
          </p:cNvPr>
          <p:cNvSpPr>
            <a:spLocks noGrp="1"/>
          </p:cNvSpPr>
          <p:nvPr/>
        </p:nvSpPr>
        <p:spPr>
          <a:xfrm>
            <a:off x="5734050" y="3638550"/>
            <a:ext cx="5543550" cy="438150"/>
          </a:xfrm>
          <a:prstGeom prst="rect">
            <a:avLst/>
          </a:prstGeom>
          <a:noFill/>
          <a:ln w="0">
            <a:noFill/>
            <a:prstDash val="solid"/>
          </a:ln>
        </p:spPr>
        <p:txBody>
          <a:bodyPr wrap="square" lIns="0" tIns="0" rIns="0" bIns="0" anchor="t">
            <a:noAutofit/>
          </a:bodyPr>
          <a:lstStyle/>
          <a:p>
            <a:pPr algn="l">
              <a:lnSpc>
                <a:spcPct val="100000"/>
              </a:lnSpc>
              <a:buNone/>
              <a:defRPr sz="2550" b="1" i="0">
                <a:solidFill>
                  <a:srgbClr val="0756A4"/>
                </a:solidFill>
                <a:latin typeface="Georgia"/>
                <a:ea typeface="Georgia"/>
                <a:cs typeface="Georgia"/>
              </a:defRPr>
            </a:pPr>
            <a:r>
              <a:rPr lang="en-US" sz="2550" b="1" i="0" dirty="0">
                <a:solidFill>
                  <a:srgbClr val="0756A4"/>
                </a:solidFill>
                <a:latin typeface="Georgia"/>
                <a:ea typeface="Georgia"/>
                <a:cs typeface="Georgia"/>
              </a:rPr>
              <a:t>Herdsman + grower</a:t>
            </a:r>
            <a:endParaRPr sz="2550" b="1" i="0" dirty="0">
              <a:solidFill>
                <a:srgbClr val="0756A4"/>
              </a:solidFill>
              <a:latin typeface="Georgia"/>
              <a:ea typeface="Georgia"/>
              <a:cs typeface="Georgia"/>
            </a:endParaRPr>
          </a:p>
        </p:txBody>
      </p:sp>
      <p:sp>
        <p:nvSpPr>
          <p:cNvPr id="11" name="fade-point-body-2">
            <a:extLst>
              <a:ext uri="{FF2B5EF4-FFF2-40B4-BE49-F238E27FC236}">
                <a16:creationId xmlns:a16="http://schemas.microsoft.com/office/drawing/2014/main" id="{64B06090-89E8-4DC5-BEE2-557B6062D699}"/>
              </a:ext>
            </a:extLst>
          </p:cNvPr>
          <p:cNvSpPr>
            <a:spLocks noGrp="1"/>
          </p:cNvSpPr>
          <p:nvPr/>
        </p:nvSpPr>
        <p:spPr>
          <a:xfrm>
            <a:off x="5734050" y="4095750"/>
            <a:ext cx="5543550" cy="723900"/>
          </a:xfrm>
          <a:prstGeom prst="rect">
            <a:avLst/>
          </a:prstGeom>
          <a:noFill/>
          <a:ln w="0">
            <a:noFill/>
            <a:prstDash val="solid"/>
          </a:ln>
        </p:spPr>
        <p:txBody>
          <a:bodyPr wrap="square" lIns="0" tIns="0" rIns="0" bIns="0" anchor="t">
            <a:noAutofit/>
          </a:bodyPr>
          <a:lstStyle/>
          <a:p>
            <a:pPr algn="l">
              <a:lnSpc>
                <a:spcPct val="102000"/>
              </a:lnSpc>
              <a:buNone/>
              <a:defRPr sz="2250" b="0" i="0">
                <a:solidFill>
                  <a:srgbClr val="291A16"/>
                </a:solidFill>
                <a:latin typeface="Aptos"/>
                <a:ea typeface="Aptos"/>
                <a:cs typeface="Aptos"/>
              </a:defRPr>
            </a:pPr>
            <a:r>
              <a:rPr lang="en-US" sz="2000" b="0" i="0" dirty="0">
                <a:solidFill>
                  <a:srgbClr val="291A16"/>
                </a:solidFill>
                <a:latin typeface="Aptos"/>
                <a:ea typeface="Aptos"/>
                <a:cs typeface="Aptos"/>
              </a:rPr>
              <a:t> </a:t>
            </a:r>
            <a:r>
              <a:rPr lang="en-US" sz="2000" b="0" i="0" dirty="0" err="1">
                <a:solidFill>
                  <a:srgbClr val="291A16"/>
                </a:solidFill>
                <a:latin typeface="Aptos"/>
                <a:ea typeface="Aptos"/>
                <a:cs typeface="Aptos"/>
              </a:rPr>
              <a:t>Sheepbreeder</a:t>
            </a:r>
            <a:r>
              <a:rPr lang="en-US" sz="2000" b="0" i="0" dirty="0">
                <a:solidFill>
                  <a:srgbClr val="291A16"/>
                </a:solidFill>
                <a:latin typeface="Aptos"/>
                <a:ea typeface="Aptos"/>
                <a:cs typeface="Aptos"/>
              </a:rPr>
              <a:t> and tender of sycamore fruit – Amos 7:14.</a:t>
            </a:r>
          </a:p>
        </p:txBody>
      </p:sp>
      <p:sp>
        <p:nvSpPr>
          <p:cNvPr id="12" name="point-number-3">
            <a:extLst>
              <a:ext uri="{FF2B5EF4-FFF2-40B4-BE49-F238E27FC236}">
                <a16:creationId xmlns:a16="http://schemas.microsoft.com/office/drawing/2014/main" id="{0DBF7B14-9F06-4708-A02D-7558EABAF600}"/>
              </a:ext>
            </a:extLst>
          </p:cNvPr>
          <p:cNvSpPr>
            <a:spLocks noGrp="1"/>
          </p:cNvSpPr>
          <p:nvPr/>
        </p:nvSpPr>
        <p:spPr>
          <a:xfrm>
            <a:off x="5086350" y="4953000"/>
            <a:ext cx="552450" cy="495300"/>
          </a:xfrm>
          <a:prstGeom prst="rect">
            <a:avLst/>
          </a:prstGeom>
          <a:noFill/>
          <a:ln w="0">
            <a:noFill/>
            <a:prstDash val="solid"/>
          </a:ln>
        </p:spPr>
        <p:txBody>
          <a:bodyPr wrap="square" lIns="0" tIns="0" rIns="0" bIns="0" anchor="t">
            <a:noAutofit/>
          </a:bodyPr>
          <a:lstStyle/>
          <a:p>
            <a:pPr algn="l">
              <a:lnSpc>
                <a:spcPct val="100000"/>
              </a:lnSpc>
              <a:buNone/>
              <a:defRPr sz="2400" b="1" i="0">
                <a:solidFill>
                  <a:srgbClr val="E3A229"/>
                </a:solidFill>
                <a:latin typeface="Aptos"/>
                <a:ea typeface="Aptos"/>
                <a:cs typeface="Aptos"/>
              </a:defRPr>
            </a:pPr>
            <a:r>
              <a:rPr sz="2400" b="1" i="0">
                <a:solidFill>
                  <a:srgbClr val="E3A229"/>
                </a:solidFill>
                <a:latin typeface="Aptos"/>
                <a:ea typeface="Aptos"/>
                <a:cs typeface="Aptos"/>
              </a:rPr>
              <a:t>03</a:t>
            </a:r>
          </a:p>
        </p:txBody>
      </p:sp>
      <p:sp>
        <p:nvSpPr>
          <p:cNvPr id="13" name="fade-point-title-3">
            <a:extLst>
              <a:ext uri="{FF2B5EF4-FFF2-40B4-BE49-F238E27FC236}">
                <a16:creationId xmlns:a16="http://schemas.microsoft.com/office/drawing/2014/main" id="{51200496-492A-480A-AB4A-5AF61A864B1E}"/>
              </a:ext>
            </a:extLst>
          </p:cNvPr>
          <p:cNvSpPr>
            <a:spLocks noGrp="1"/>
          </p:cNvSpPr>
          <p:nvPr/>
        </p:nvSpPr>
        <p:spPr>
          <a:xfrm>
            <a:off x="5734050" y="4933950"/>
            <a:ext cx="5543550" cy="438150"/>
          </a:xfrm>
          <a:prstGeom prst="rect">
            <a:avLst/>
          </a:prstGeom>
          <a:noFill/>
          <a:ln w="0">
            <a:noFill/>
            <a:prstDash val="solid"/>
          </a:ln>
        </p:spPr>
        <p:txBody>
          <a:bodyPr wrap="square" lIns="0" tIns="0" rIns="0" bIns="0" anchor="t">
            <a:noAutofit/>
          </a:bodyPr>
          <a:lstStyle/>
          <a:p>
            <a:pPr algn="l">
              <a:lnSpc>
                <a:spcPct val="100000"/>
              </a:lnSpc>
              <a:buNone/>
              <a:defRPr sz="2550" b="1" i="0">
                <a:solidFill>
                  <a:srgbClr val="0756A4"/>
                </a:solidFill>
                <a:latin typeface="Georgia"/>
                <a:ea typeface="Georgia"/>
                <a:cs typeface="Georgia"/>
              </a:defRPr>
            </a:pPr>
            <a:r>
              <a:rPr sz="2550" b="1" i="0" dirty="0">
                <a:solidFill>
                  <a:srgbClr val="0756A4"/>
                </a:solidFill>
                <a:latin typeface="Georgia"/>
                <a:ea typeface="Georgia"/>
                <a:cs typeface="Georgia"/>
              </a:rPr>
              <a:t>A name with weight</a:t>
            </a:r>
          </a:p>
        </p:txBody>
      </p:sp>
      <p:sp>
        <p:nvSpPr>
          <p:cNvPr id="14" name="fade-point-body-3">
            <a:extLst>
              <a:ext uri="{FF2B5EF4-FFF2-40B4-BE49-F238E27FC236}">
                <a16:creationId xmlns:a16="http://schemas.microsoft.com/office/drawing/2014/main" id="{6390659D-9C6E-429A-AEF5-6545FB31B95D}"/>
              </a:ext>
            </a:extLst>
          </p:cNvPr>
          <p:cNvSpPr>
            <a:spLocks noGrp="1"/>
          </p:cNvSpPr>
          <p:nvPr/>
        </p:nvSpPr>
        <p:spPr>
          <a:xfrm>
            <a:off x="5734050" y="5391150"/>
            <a:ext cx="5543550" cy="704850"/>
          </a:xfrm>
          <a:prstGeom prst="rect">
            <a:avLst/>
          </a:prstGeom>
          <a:noFill/>
          <a:ln w="0">
            <a:noFill/>
            <a:prstDash val="solid"/>
          </a:ln>
        </p:spPr>
        <p:txBody>
          <a:bodyPr wrap="square" lIns="0" tIns="0" rIns="0" bIns="0" anchor="t">
            <a:noAutofit/>
          </a:bodyPr>
          <a:lstStyle/>
          <a:p>
            <a:pPr algn="l">
              <a:lnSpc>
                <a:spcPct val="102000"/>
              </a:lnSpc>
              <a:buNone/>
              <a:defRPr sz="2250" b="0" i="0">
                <a:solidFill>
                  <a:srgbClr val="291A16"/>
                </a:solidFill>
                <a:latin typeface="Aptos"/>
                <a:ea typeface="Aptos"/>
                <a:cs typeface="Aptos"/>
              </a:defRPr>
            </a:pPr>
            <a:r>
              <a:rPr sz="2250" b="0" i="0" dirty="0">
                <a:solidFill>
                  <a:srgbClr val="291A16"/>
                </a:solidFill>
                <a:latin typeface="Aptos"/>
                <a:ea typeface="Aptos"/>
                <a:cs typeface="Aptos"/>
              </a:rPr>
              <a:t>“Amos” </a:t>
            </a:r>
            <a:r>
              <a:rPr lang="en-US" sz="2250" b="0" i="0" dirty="0">
                <a:solidFill>
                  <a:srgbClr val="291A16"/>
                </a:solidFill>
                <a:latin typeface="Aptos"/>
                <a:ea typeface="Aptos"/>
                <a:cs typeface="Aptos"/>
              </a:rPr>
              <a:t>means “to bear,” “to place a load upon,” or “burden-bearer.”</a:t>
            </a:r>
            <a:endParaRPr sz="2250" b="0" i="0" dirty="0">
              <a:solidFill>
                <a:srgbClr val="291A16"/>
              </a:solidFill>
              <a:latin typeface="Aptos"/>
              <a:ea typeface="Aptos"/>
              <a:cs typeface="Aptos"/>
            </a:endParaRPr>
          </a:p>
        </p:txBody>
      </p:sp>
      <p:sp>
        <p:nvSpPr>
          <p:cNvPr id="15" name="bottom-rule">
            <a:extLst>
              <a:ext uri="{FF2B5EF4-FFF2-40B4-BE49-F238E27FC236}">
                <a16:creationId xmlns:a16="http://schemas.microsoft.com/office/drawing/2014/main" id="{EF5222A4-5354-4303-8A83-8F4D7EEBC086}"/>
              </a:ext>
            </a:extLst>
          </p:cNvPr>
          <p:cNvSpPr>
            <a:spLocks noGrp="1"/>
          </p:cNvSpPr>
          <p:nvPr/>
        </p:nvSpPr>
        <p:spPr>
          <a:xfrm>
            <a:off x="723900" y="6496050"/>
            <a:ext cx="10744200" cy="76200"/>
          </a:xfrm>
          <a:prstGeom prst="rect">
            <a:avLst/>
          </a:prstGeom>
          <a:solidFill>
            <a:srgbClr val="0756A4"/>
          </a:solidFill>
          <a:ln w="0">
            <a:noFill/>
            <a:prstDash val="solid"/>
          </a:ln>
        </p:spPr>
        <p:txBody>
          <a:bodyPr/>
          <a:lstStyle/>
          <a:p>
            <a:endParaRPr lang="en-US"/>
          </a:p>
        </p:txBody>
      </p:sp>
    </p:spTree>
    <p:extLst>
      <p:ext uri="{BB962C8B-B14F-4D97-AF65-F5344CB8AC3E}">
        <p14:creationId xmlns:p14="http://schemas.microsoft.com/office/powerpoint/2010/main" val="237083774"/>
      </p:ext>
    </p:extLst>
  </p:cSld>
  <p:clrMapOvr>
    <a:masterClrMapping/>
  </p:clrMapOvr>
  <p:transition spd="med">
    <p:fade/>
  </p:transition>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2D2"/>
        </a:solidFill>
        <a:effectLst/>
      </p:bgPr>
    </p:bg>
    <p:spTree>
      <p:nvGrpSpPr>
        <p:cNvPr id="1" name=""/>
        <p:cNvGrpSpPr/>
        <p:nvPr/>
      </p:nvGrpSpPr>
      <p:grpSpPr>
        <a:xfrm>
          <a:off x="0" y="0"/>
          <a:ext cx="0" cy="0"/>
          <a:chOff x="0" y="0"/>
          <a:chExt cx="0" cy="0"/>
        </a:xfrm>
      </p:grpSpPr>
      <p:sp>
        <p:nvSpPr>
          <p:cNvPr id="2" name="kicker"/>
          <p:cNvSpPr txBox="1"/>
          <p:nvPr/>
        </p:nvSpPr>
        <p:spPr>
          <a:xfrm>
            <a:off x="722376" y="420624"/>
            <a:ext cx="5669280" cy="365760"/>
          </a:xfrm>
          <a:prstGeom prst="rect">
            <a:avLst/>
          </a:prstGeom>
          <a:noFill/>
        </p:spPr>
        <p:txBody>
          <a:bodyPr wrap="square" lIns="0" tIns="0" rIns="0" bIns="0" anchor="t">
            <a:spAutoFit/>
          </a:bodyPr>
          <a:lstStyle/>
          <a:p>
            <a:pPr algn="l">
              <a:lnSpc>
                <a:spcPct val="100000"/>
              </a:lnSpc>
              <a:spcBef>
                <a:spcPts val="0"/>
              </a:spcBef>
              <a:spcAft>
                <a:spcPts val="0"/>
              </a:spcAft>
            </a:pPr>
            <a:r>
              <a:rPr sz="2250" b="1">
                <a:solidFill>
                  <a:srgbClr val="C9472E"/>
                </a:solidFill>
                <a:latin typeface="Aptos"/>
              </a:rPr>
              <a:t>THE HISTORICAL BATCH</a:t>
            </a:r>
          </a:p>
        </p:txBody>
      </p:sp>
      <p:sp>
        <p:nvSpPr>
          <p:cNvPr id="3" name="chapter-tag"/>
          <p:cNvSpPr txBox="1"/>
          <p:nvPr/>
        </p:nvSpPr>
        <p:spPr>
          <a:xfrm>
            <a:off x="9528048" y="438912"/>
            <a:ext cx="1938528" cy="384048"/>
          </a:xfrm>
          <a:prstGeom prst="rect">
            <a:avLst/>
          </a:prstGeom>
          <a:noFill/>
        </p:spPr>
        <p:txBody>
          <a:bodyPr wrap="square" lIns="0" tIns="0" rIns="0" bIns="0" anchor="t">
            <a:spAutoFit/>
          </a:bodyPr>
          <a:lstStyle/>
          <a:p>
            <a:pPr algn="r">
              <a:lnSpc>
                <a:spcPct val="100000"/>
              </a:lnSpc>
              <a:spcBef>
                <a:spcPts val="0"/>
              </a:spcBef>
              <a:spcAft>
                <a:spcPts val="0"/>
              </a:spcAft>
            </a:pPr>
            <a:r>
              <a:rPr sz="2250" b="1">
                <a:solidFill>
                  <a:srgbClr val="0756A4"/>
                </a:solidFill>
                <a:latin typeface="Aptos"/>
              </a:rPr>
              <a:t>931–586 BC</a:t>
            </a:r>
          </a:p>
        </p:txBody>
      </p:sp>
      <p:sp>
        <p:nvSpPr>
          <p:cNvPr id="4" name="slide-title"/>
          <p:cNvSpPr txBox="1"/>
          <p:nvPr/>
        </p:nvSpPr>
        <p:spPr>
          <a:xfrm>
            <a:off x="722376" y="950976"/>
            <a:ext cx="10744200" cy="822960"/>
          </a:xfrm>
          <a:prstGeom prst="rect">
            <a:avLst/>
          </a:prstGeom>
          <a:noFill/>
        </p:spPr>
        <p:txBody>
          <a:bodyPr wrap="square" lIns="0" tIns="0" rIns="0" bIns="0" anchor="ctr">
            <a:spAutoFit/>
          </a:bodyPr>
          <a:lstStyle/>
          <a:p>
            <a:pPr algn="ctr">
              <a:lnSpc>
                <a:spcPct val="100000"/>
              </a:lnSpc>
              <a:spcBef>
                <a:spcPts val="0"/>
              </a:spcBef>
              <a:spcAft>
                <a:spcPts val="0"/>
              </a:spcAft>
            </a:pPr>
            <a:r>
              <a:rPr sz="3150" b="1">
                <a:solidFill>
                  <a:srgbClr val="4A281D"/>
                </a:solidFill>
                <a:latin typeface="Georgia"/>
              </a:rPr>
              <a:t>Amos speaks during a boom—just before collapse</a:t>
            </a:r>
          </a:p>
        </p:txBody>
      </p:sp>
      <p:sp>
        <p:nvSpPr>
          <p:cNvPr id="5" name="timeline-rule"/>
          <p:cNvSpPr/>
          <p:nvPr/>
        </p:nvSpPr>
        <p:spPr>
          <a:xfrm>
            <a:off x="1024128" y="2862072"/>
            <a:ext cx="10131552" cy="54864"/>
          </a:xfrm>
          <a:prstGeom prst="rect">
            <a:avLst/>
          </a:prstGeom>
          <a:solidFill>
            <a:srgbClr val="E3A229"/>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date-1"/>
          <p:cNvSpPr txBox="1"/>
          <p:nvPr/>
        </p:nvSpPr>
        <p:spPr>
          <a:xfrm>
            <a:off x="219456" y="2286000"/>
            <a:ext cx="1993392" cy="384048"/>
          </a:xfrm>
          <a:prstGeom prst="rect">
            <a:avLst/>
          </a:prstGeom>
          <a:noFill/>
        </p:spPr>
        <p:txBody>
          <a:bodyPr wrap="square" lIns="0" tIns="0" rIns="0" bIns="0" anchor="ctr">
            <a:spAutoFit/>
          </a:bodyPr>
          <a:lstStyle/>
          <a:p>
            <a:pPr algn="ctr">
              <a:lnSpc>
                <a:spcPct val="100000"/>
              </a:lnSpc>
              <a:spcBef>
                <a:spcPts val="0"/>
              </a:spcBef>
              <a:spcAft>
                <a:spcPts val="0"/>
              </a:spcAft>
            </a:pPr>
            <a:r>
              <a:rPr sz="1800" b="1">
                <a:solidFill>
                  <a:srgbClr val="0756A4"/>
                </a:solidFill>
                <a:latin typeface="Aptos"/>
              </a:rPr>
              <a:t>931 BC</a:t>
            </a:r>
          </a:p>
        </p:txBody>
      </p:sp>
      <p:sp>
        <p:nvSpPr>
          <p:cNvPr id="7" name="timeline-marker-1"/>
          <p:cNvSpPr/>
          <p:nvPr/>
        </p:nvSpPr>
        <p:spPr>
          <a:xfrm>
            <a:off x="1097280" y="2770632"/>
            <a:ext cx="237744" cy="237744"/>
          </a:xfrm>
          <a:prstGeom prst="ellipse">
            <a:avLst/>
          </a:prstGeom>
          <a:solidFill>
            <a:srgbClr val="0756A4"/>
          </a:solidFill>
          <a:ln w="19050">
            <a:solidFill>
              <a:srgbClr val="FFF2D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milestone-title-1"/>
          <p:cNvSpPr txBox="1"/>
          <p:nvPr/>
        </p:nvSpPr>
        <p:spPr>
          <a:xfrm>
            <a:off x="278892" y="3273552"/>
            <a:ext cx="1874519" cy="402336"/>
          </a:xfrm>
          <a:prstGeom prst="rect">
            <a:avLst/>
          </a:prstGeom>
          <a:noFill/>
        </p:spPr>
        <p:txBody>
          <a:bodyPr wrap="square" lIns="0" tIns="0" rIns="0" bIns="0" anchor="ctr">
            <a:spAutoFit/>
          </a:bodyPr>
          <a:lstStyle/>
          <a:p>
            <a:pPr algn="ctr">
              <a:lnSpc>
                <a:spcPct val="100000"/>
              </a:lnSpc>
              <a:spcBef>
                <a:spcPts val="0"/>
              </a:spcBef>
              <a:spcAft>
                <a:spcPts val="0"/>
              </a:spcAft>
            </a:pPr>
            <a:r>
              <a:rPr sz="1850" b="1">
                <a:solidFill>
                  <a:srgbClr val="0756A4"/>
                </a:solidFill>
                <a:latin typeface="Georgia"/>
              </a:rPr>
              <a:t>THE GREAT SPLIT</a:t>
            </a:r>
          </a:p>
        </p:txBody>
      </p:sp>
      <p:sp>
        <p:nvSpPr>
          <p:cNvPr id="9" name="milestone-detail-1"/>
          <p:cNvSpPr txBox="1"/>
          <p:nvPr/>
        </p:nvSpPr>
        <p:spPr>
          <a:xfrm>
            <a:off x="278892" y="3721608"/>
            <a:ext cx="1874519" cy="960120"/>
          </a:xfrm>
          <a:prstGeom prst="rect">
            <a:avLst/>
          </a:prstGeom>
          <a:noFill/>
        </p:spPr>
        <p:txBody>
          <a:bodyPr wrap="square" lIns="18288" tIns="18288" rIns="18288" bIns="18288" anchor="t">
            <a:spAutoFit/>
          </a:bodyPr>
          <a:lstStyle/>
          <a:p>
            <a:pPr algn="ctr">
              <a:lnSpc>
                <a:spcPct val="100000"/>
              </a:lnSpc>
              <a:spcBef>
                <a:spcPts val="0"/>
              </a:spcBef>
              <a:spcAft>
                <a:spcPts val="0"/>
              </a:spcAft>
            </a:pPr>
            <a:r>
              <a:rPr sz="1500" b="0">
                <a:solidFill>
                  <a:srgbClr val="291A16"/>
                </a:solidFill>
                <a:latin typeface="Aptos"/>
              </a:rPr>
              <a:t>Israel and Judah divide.</a:t>
            </a:r>
          </a:p>
        </p:txBody>
      </p:sp>
      <p:sp>
        <p:nvSpPr>
          <p:cNvPr id="10" name="date-2"/>
          <p:cNvSpPr txBox="1"/>
          <p:nvPr/>
        </p:nvSpPr>
        <p:spPr>
          <a:xfrm>
            <a:off x="2459735" y="2286000"/>
            <a:ext cx="1993392" cy="384048"/>
          </a:xfrm>
          <a:prstGeom prst="rect">
            <a:avLst/>
          </a:prstGeom>
          <a:noFill/>
        </p:spPr>
        <p:txBody>
          <a:bodyPr wrap="square" lIns="0" tIns="0" rIns="0" bIns="0" anchor="ctr">
            <a:spAutoFit/>
          </a:bodyPr>
          <a:lstStyle/>
          <a:p>
            <a:pPr algn="ctr">
              <a:lnSpc>
                <a:spcPct val="100000"/>
              </a:lnSpc>
              <a:spcBef>
                <a:spcPts val="0"/>
              </a:spcBef>
              <a:spcAft>
                <a:spcPts val="0"/>
              </a:spcAft>
            </a:pPr>
            <a:r>
              <a:rPr sz="1800" b="1">
                <a:solidFill>
                  <a:srgbClr val="C9472E"/>
                </a:solidFill>
                <a:latin typeface="Aptos"/>
              </a:rPr>
              <a:t>874 BC</a:t>
            </a:r>
          </a:p>
        </p:txBody>
      </p:sp>
      <p:sp>
        <p:nvSpPr>
          <p:cNvPr id="11" name="timeline-marker-2"/>
          <p:cNvSpPr/>
          <p:nvPr/>
        </p:nvSpPr>
        <p:spPr>
          <a:xfrm>
            <a:off x="3337560" y="2770632"/>
            <a:ext cx="237744" cy="237744"/>
          </a:xfrm>
          <a:prstGeom prst="ellipse">
            <a:avLst/>
          </a:prstGeom>
          <a:solidFill>
            <a:srgbClr val="C9472E"/>
          </a:solidFill>
          <a:ln w="19050">
            <a:solidFill>
              <a:srgbClr val="FFF2D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milestone-title-2"/>
          <p:cNvSpPr txBox="1"/>
          <p:nvPr/>
        </p:nvSpPr>
        <p:spPr>
          <a:xfrm>
            <a:off x="2519172" y="3273552"/>
            <a:ext cx="1874519" cy="402336"/>
          </a:xfrm>
          <a:prstGeom prst="rect">
            <a:avLst/>
          </a:prstGeom>
          <a:noFill/>
        </p:spPr>
        <p:txBody>
          <a:bodyPr wrap="square" lIns="0" tIns="0" rIns="0" bIns="0" anchor="ctr">
            <a:spAutoFit/>
          </a:bodyPr>
          <a:lstStyle/>
          <a:p>
            <a:pPr algn="ctr">
              <a:lnSpc>
                <a:spcPct val="100000"/>
              </a:lnSpc>
              <a:spcBef>
                <a:spcPts val="0"/>
              </a:spcBef>
              <a:spcAft>
                <a:spcPts val="0"/>
              </a:spcAft>
            </a:pPr>
            <a:r>
              <a:rPr sz="1850" b="1">
                <a:solidFill>
                  <a:srgbClr val="C9472E"/>
                </a:solidFill>
                <a:latin typeface="Georgia"/>
              </a:rPr>
              <a:t>AHAB + ELIJAH</a:t>
            </a:r>
          </a:p>
        </p:txBody>
      </p:sp>
      <p:sp>
        <p:nvSpPr>
          <p:cNvPr id="13" name="milestone-detail-2"/>
          <p:cNvSpPr txBox="1"/>
          <p:nvPr/>
        </p:nvSpPr>
        <p:spPr>
          <a:xfrm>
            <a:off x="2519172" y="3721608"/>
            <a:ext cx="1874519" cy="960120"/>
          </a:xfrm>
          <a:prstGeom prst="rect">
            <a:avLst/>
          </a:prstGeom>
          <a:noFill/>
        </p:spPr>
        <p:txBody>
          <a:bodyPr wrap="square" lIns="18288" tIns="18288" rIns="18288" bIns="18288" anchor="t">
            <a:spAutoFit/>
          </a:bodyPr>
          <a:lstStyle/>
          <a:p>
            <a:pPr algn="ctr">
              <a:lnSpc>
                <a:spcPct val="100000"/>
              </a:lnSpc>
              <a:spcBef>
                <a:spcPts val="0"/>
              </a:spcBef>
              <a:spcAft>
                <a:spcPts val="0"/>
              </a:spcAft>
            </a:pPr>
            <a:r>
              <a:rPr sz="1500" b="0">
                <a:solidFill>
                  <a:srgbClr val="291A16"/>
                </a:solidFill>
                <a:latin typeface="Aptos"/>
              </a:rPr>
              <a:t>Baal worship brings a prophetic crisis.</a:t>
            </a:r>
          </a:p>
        </p:txBody>
      </p:sp>
      <p:sp>
        <p:nvSpPr>
          <p:cNvPr id="14" name="date-3"/>
          <p:cNvSpPr txBox="1"/>
          <p:nvPr/>
        </p:nvSpPr>
        <p:spPr>
          <a:xfrm>
            <a:off x="4924044" y="2286000"/>
            <a:ext cx="2331720" cy="384048"/>
          </a:xfrm>
          <a:prstGeom prst="rect">
            <a:avLst/>
          </a:prstGeom>
          <a:noFill/>
        </p:spPr>
        <p:txBody>
          <a:bodyPr wrap="square" lIns="0" tIns="0" rIns="0" bIns="0" anchor="ctr">
            <a:spAutoFit/>
          </a:bodyPr>
          <a:lstStyle/>
          <a:p>
            <a:pPr algn="ctr">
              <a:lnSpc>
                <a:spcPct val="100000"/>
              </a:lnSpc>
              <a:spcBef>
                <a:spcPts val="0"/>
              </a:spcBef>
              <a:spcAft>
                <a:spcPts val="0"/>
              </a:spcAft>
            </a:pPr>
            <a:r>
              <a:rPr sz="1900" b="1">
                <a:solidFill>
                  <a:srgbClr val="C9472E"/>
                </a:solidFill>
                <a:latin typeface="Aptos"/>
              </a:rPr>
              <a:t>c. 765–750 BC</a:t>
            </a:r>
          </a:p>
        </p:txBody>
      </p:sp>
      <p:sp>
        <p:nvSpPr>
          <p:cNvPr id="15" name="timeline-marker-3"/>
          <p:cNvSpPr/>
          <p:nvPr/>
        </p:nvSpPr>
        <p:spPr>
          <a:xfrm>
            <a:off x="5879592" y="2679192"/>
            <a:ext cx="420624" cy="420624"/>
          </a:xfrm>
          <a:prstGeom prst="ellipse">
            <a:avLst/>
          </a:prstGeom>
          <a:solidFill>
            <a:srgbClr val="E3A229"/>
          </a:solidFill>
          <a:ln w="38100">
            <a:solidFill>
              <a:srgbClr val="0756A4"/>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6" name="milestone-title-3"/>
          <p:cNvSpPr txBox="1"/>
          <p:nvPr/>
        </p:nvSpPr>
        <p:spPr>
          <a:xfrm>
            <a:off x="4956048" y="3273552"/>
            <a:ext cx="2267712" cy="402336"/>
          </a:xfrm>
          <a:prstGeom prst="rect">
            <a:avLst/>
          </a:prstGeom>
          <a:noFill/>
        </p:spPr>
        <p:txBody>
          <a:bodyPr wrap="square" lIns="0" tIns="0" rIns="0" bIns="0" anchor="ctr">
            <a:spAutoFit/>
          </a:bodyPr>
          <a:lstStyle/>
          <a:p>
            <a:pPr algn="ctr">
              <a:lnSpc>
                <a:spcPct val="100000"/>
              </a:lnSpc>
              <a:spcBef>
                <a:spcPts val="0"/>
              </a:spcBef>
              <a:spcAft>
                <a:spcPts val="0"/>
              </a:spcAft>
            </a:pPr>
            <a:r>
              <a:rPr sz="2100" b="1">
                <a:solidFill>
                  <a:srgbClr val="0756A4"/>
                </a:solidFill>
                <a:latin typeface="Georgia"/>
              </a:rPr>
              <a:t>AMOS WARNS</a:t>
            </a:r>
          </a:p>
        </p:txBody>
      </p:sp>
      <p:sp>
        <p:nvSpPr>
          <p:cNvPr id="17" name="milestone-detail-3"/>
          <p:cNvSpPr txBox="1"/>
          <p:nvPr/>
        </p:nvSpPr>
        <p:spPr>
          <a:xfrm>
            <a:off x="4956048" y="3721608"/>
            <a:ext cx="2267712" cy="960120"/>
          </a:xfrm>
          <a:prstGeom prst="rect">
            <a:avLst/>
          </a:prstGeom>
          <a:noFill/>
        </p:spPr>
        <p:txBody>
          <a:bodyPr wrap="square" lIns="18288" tIns="18288" rIns="18288" bIns="18288" anchor="t">
            <a:spAutoFit/>
          </a:bodyPr>
          <a:lstStyle/>
          <a:p>
            <a:pPr algn="ctr">
              <a:lnSpc>
                <a:spcPct val="100000"/>
              </a:lnSpc>
              <a:spcBef>
                <a:spcPts val="0"/>
              </a:spcBef>
              <a:spcAft>
                <a:spcPts val="0"/>
              </a:spcAft>
            </a:pPr>
            <a:r>
              <a:rPr sz="1500" b="0">
                <a:solidFill>
                  <a:srgbClr val="291A16"/>
                </a:solidFill>
                <a:latin typeface="Aptos"/>
              </a:rPr>
              <a:t>Prosperity masks injustice and hollow worship.</a:t>
            </a:r>
          </a:p>
        </p:txBody>
      </p:sp>
      <p:sp>
        <p:nvSpPr>
          <p:cNvPr id="18" name="date-4"/>
          <p:cNvSpPr txBox="1"/>
          <p:nvPr/>
        </p:nvSpPr>
        <p:spPr>
          <a:xfrm>
            <a:off x="7708392" y="2286000"/>
            <a:ext cx="1993392" cy="384048"/>
          </a:xfrm>
          <a:prstGeom prst="rect">
            <a:avLst/>
          </a:prstGeom>
          <a:noFill/>
        </p:spPr>
        <p:txBody>
          <a:bodyPr wrap="square" lIns="0" tIns="0" rIns="0" bIns="0" anchor="ctr">
            <a:spAutoFit/>
          </a:bodyPr>
          <a:lstStyle/>
          <a:p>
            <a:pPr algn="ctr">
              <a:lnSpc>
                <a:spcPct val="100000"/>
              </a:lnSpc>
              <a:spcBef>
                <a:spcPts val="0"/>
              </a:spcBef>
              <a:spcAft>
                <a:spcPts val="0"/>
              </a:spcAft>
            </a:pPr>
            <a:r>
              <a:rPr sz="1800" b="1">
                <a:solidFill>
                  <a:srgbClr val="C9472E"/>
                </a:solidFill>
                <a:latin typeface="Aptos"/>
              </a:rPr>
              <a:t>722 BC</a:t>
            </a:r>
          </a:p>
        </p:txBody>
      </p:sp>
      <p:sp>
        <p:nvSpPr>
          <p:cNvPr id="19" name="timeline-marker-4"/>
          <p:cNvSpPr/>
          <p:nvPr/>
        </p:nvSpPr>
        <p:spPr>
          <a:xfrm>
            <a:off x="8586215" y="2770632"/>
            <a:ext cx="237744" cy="237744"/>
          </a:xfrm>
          <a:prstGeom prst="ellipse">
            <a:avLst/>
          </a:prstGeom>
          <a:solidFill>
            <a:srgbClr val="C9472E"/>
          </a:solidFill>
          <a:ln w="19050">
            <a:solidFill>
              <a:srgbClr val="FFF2D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0" name="milestone-title-4"/>
          <p:cNvSpPr txBox="1"/>
          <p:nvPr/>
        </p:nvSpPr>
        <p:spPr>
          <a:xfrm>
            <a:off x="7767827" y="3273552"/>
            <a:ext cx="1874519" cy="402336"/>
          </a:xfrm>
          <a:prstGeom prst="rect">
            <a:avLst/>
          </a:prstGeom>
          <a:noFill/>
        </p:spPr>
        <p:txBody>
          <a:bodyPr wrap="square" lIns="0" tIns="0" rIns="0" bIns="0" anchor="ctr">
            <a:spAutoFit/>
          </a:bodyPr>
          <a:lstStyle/>
          <a:p>
            <a:pPr algn="ctr">
              <a:lnSpc>
                <a:spcPct val="100000"/>
              </a:lnSpc>
              <a:spcBef>
                <a:spcPts val="0"/>
              </a:spcBef>
              <a:spcAft>
                <a:spcPts val="0"/>
              </a:spcAft>
            </a:pPr>
            <a:r>
              <a:rPr sz="1850" b="1">
                <a:solidFill>
                  <a:srgbClr val="C9472E"/>
                </a:solidFill>
                <a:latin typeface="Georgia"/>
              </a:rPr>
              <a:t>ISRAEL FALLS</a:t>
            </a:r>
          </a:p>
        </p:txBody>
      </p:sp>
      <p:sp>
        <p:nvSpPr>
          <p:cNvPr id="21" name="milestone-detail-4"/>
          <p:cNvSpPr txBox="1"/>
          <p:nvPr/>
        </p:nvSpPr>
        <p:spPr>
          <a:xfrm>
            <a:off x="7767827" y="3721608"/>
            <a:ext cx="1874519" cy="960120"/>
          </a:xfrm>
          <a:prstGeom prst="rect">
            <a:avLst/>
          </a:prstGeom>
          <a:noFill/>
        </p:spPr>
        <p:txBody>
          <a:bodyPr wrap="square" lIns="18288" tIns="18288" rIns="18288" bIns="18288" anchor="t">
            <a:spAutoFit/>
          </a:bodyPr>
          <a:lstStyle/>
          <a:p>
            <a:pPr algn="ctr">
              <a:lnSpc>
                <a:spcPct val="100000"/>
              </a:lnSpc>
              <a:spcBef>
                <a:spcPts val="0"/>
              </a:spcBef>
              <a:spcAft>
                <a:spcPts val="0"/>
              </a:spcAft>
            </a:pPr>
            <a:r>
              <a:rPr sz="1500" b="0">
                <a:solidFill>
                  <a:srgbClr val="291A16"/>
                </a:solidFill>
                <a:latin typeface="Aptos"/>
              </a:rPr>
              <a:t>Assyria takes Samaria; exile begins.</a:t>
            </a:r>
          </a:p>
        </p:txBody>
      </p:sp>
      <p:sp>
        <p:nvSpPr>
          <p:cNvPr id="22" name="date-5"/>
          <p:cNvSpPr txBox="1"/>
          <p:nvPr/>
        </p:nvSpPr>
        <p:spPr>
          <a:xfrm>
            <a:off x="9930384" y="2286000"/>
            <a:ext cx="1993392" cy="384048"/>
          </a:xfrm>
          <a:prstGeom prst="rect">
            <a:avLst/>
          </a:prstGeom>
          <a:noFill/>
        </p:spPr>
        <p:txBody>
          <a:bodyPr wrap="square" lIns="0" tIns="0" rIns="0" bIns="0" anchor="ctr">
            <a:spAutoFit/>
          </a:bodyPr>
          <a:lstStyle/>
          <a:p>
            <a:pPr algn="ctr">
              <a:lnSpc>
                <a:spcPct val="100000"/>
              </a:lnSpc>
              <a:spcBef>
                <a:spcPts val="0"/>
              </a:spcBef>
              <a:spcAft>
                <a:spcPts val="0"/>
              </a:spcAft>
            </a:pPr>
            <a:r>
              <a:rPr sz="1800" b="1">
                <a:solidFill>
                  <a:srgbClr val="4A281D"/>
                </a:solidFill>
                <a:latin typeface="Aptos"/>
              </a:rPr>
              <a:t>586 BC</a:t>
            </a:r>
          </a:p>
        </p:txBody>
      </p:sp>
      <p:sp>
        <p:nvSpPr>
          <p:cNvPr id="23" name="timeline-marker-5"/>
          <p:cNvSpPr/>
          <p:nvPr/>
        </p:nvSpPr>
        <p:spPr>
          <a:xfrm>
            <a:off x="10808207" y="2770632"/>
            <a:ext cx="237744" cy="237744"/>
          </a:xfrm>
          <a:prstGeom prst="ellipse">
            <a:avLst/>
          </a:prstGeom>
          <a:solidFill>
            <a:srgbClr val="4A281D"/>
          </a:solidFill>
          <a:ln w="19050">
            <a:solidFill>
              <a:srgbClr val="FFF2D2"/>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4" name="milestone-title-5"/>
          <p:cNvSpPr txBox="1"/>
          <p:nvPr/>
        </p:nvSpPr>
        <p:spPr>
          <a:xfrm>
            <a:off x="9989819" y="3273552"/>
            <a:ext cx="1874519" cy="402336"/>
          </a:xfrm>
          <a:prstGeom prst="rect">
            <a:avLst/>
          </a:prstGeom>
          <a:noFill/>
        </p:spPr>
        <p:txBody>
          <a:bodyPr wrap="square" lIns="0" tIns="0" rIns="0" bIns="0" anchor="ctr">
            <a:spAutoFit/>
          </a:bodyPr>
          <a:lstStyle/>
          <a:p>
            <a:pPr algn="ctr">
              <a:lnSpc>
                <a:spcPct val="100000"/>
              </a:lnSpc>
              <a:spcBef>
                <a:spcPts val="0"/>
              </a:spcBef>
              <a:spcAft>
                <a:spcPts val="0"/>
              </a:spcAft>
            </a:pPr>
            <a:r>
              <a:rPr sz="1850" b="1">
                <a:solidFill>
                  <a:srgbClr val="4A281D"/>
                </a:solidFill>
                <a:latin typeface="Georgia"/>
              </a:rPr>
              <a:t>JUDAH FALLS</a:t>
            </a:r>
          </a:p>
        </p:txBody>
      </p:sp>
      <p:sp>
        <p:nvSpPr>
          <p:cNvPr id="25" name="milestone-detail-5"/>
          <p:cNvSpPr txBox="1"/>
          <p:nvPr/>
        </p:nvSpPr>
        <p:spPr>
          <a:xfrm>
            <a:off x="9989819" y="3721608"/>
            <a:ext cx="1874519" cy="960120"/>
          </a:xfrm>
          <a:prstGeom prst="rect">
            <a:avLst/>
          </a:prstGeom>
          <a:noFill/>
        </p:spPr>
        <p:txBody>
          <a:bodyPr wrap="square" lIns="18288" tIns="18288" rIns="18288" bIns="18288" anchor="t">
            <a:spAutoFit/>
          </a:bodyPr>
          <a:lstStyle/>
          <a:p>
            <a:pPr algn="ctr">
              <a:lnSpc>
                <a:spcPct val="100000"/>
              </a:lnSpc>
              <a:spcBef>
                <a:spcPts val="0"/>
              </a:spcBef>
              <a:spcAft>
                <a:spcPts val="0"/>
              </a:spcAft>
            </a:pPr>
            <a:r>
              <a:rPr sz="1500" b="0">
                <a:solidFill>
                  <a:srgbClr val="291A16"/>
                </a:solidFill>
                <a:latin typeface="Aptos"/>
              </a:rPr>
              <a:t>Babylon destroys Jerusalem and the Temple.</a:t>
            </a:r>
          </a:p>
        </p:txBody>
      </p:sp>
      <p:sp>
        <p:nvSpPr>
          <p:cNvPr id="26" name="timeline-takeaway"/>
          <p:cNvSpPr txBox="1"/>
          <p:nvPr/>
        </p:nvSpPr>
        <p:spPr>
          <a:xfrm>
            <a:off x="1143000" y="5193792"/>
            <a:ext cx="9902952" cy="658368"/>
          </a:xfrm>
          <a:prstGeom prst="rect">
            <a:avLst/>
          </a:prstGeom>
          <a:noFill/>
        </p:spPr>
        <p:txBody>
          <a:bodyPr wrap="square" lIns="0" tIns="0" rIns="0" bIns="0" anchor="ctr">
            <a:spAutoFit/>
          </a:bodyPr>
          <a:lstStyle/>
          <a:p>
            <a:pPr algn="ctr">
              <a:lnSpc>
                <a:spcPct val="100000"/>
              </a:lnSpc>
              <a:spcBef>
                <a:spcPts val="0"/>
              </a:spcBef>
              <a:spcAft>
                <a:spcPts val="0"/>
              </a:spcAft>
            </a:pPr>
            <a:r>
              <a:rPr sz="2300" b="1">
                <a:solidFill>
                  <a:srgbClr val="4A281D"/>
                </a:solidFill>
                <a:latin typeface="Georgia"/>
              </a:rPr>
              <a:t>The warning lands before exile: prosperity cannot cover injustice.</a:t>
            </a:r>
          </a:p>
        </p:txBody>
      </p:sp>
      <p:sp>
        <p:nvSpPr>
          <p:cNvPr id="27" name="bottom-rule"/>
          <p:cNvSpPr/>
          <p:nvPr/>
        </p:nvSpPr>
        <p:spPr>
          <a:xfrm>
            <a:off x="722376" y="6492240"/>
            <a:ext cx="10744200" cy="73152"/>
          </a:xfrm>
          <a:prstGeom prst="rect">
            <a:avLst/>
          </a:prstGeom>
          <a:solidFill>
            <a:srgbClr val="0756A4"/>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2D2"/>
        </a:solidFill>
        <a:effectLst/>
      </p:bgPr>
    </p:bg>
    <p:spTree>
      <p:nvGrpSpPr>
        <p:cNvPr id="1" name=""/>
        <p:cNvGrpSpPr/>
        <p:nvPr/>
      </p:nvGrpSpPr>
      <p:grpSpPr>
        <a:xfrm>
          <a:off x="0" y="0"/>
          <a:ext cx="0" cy="0"/>
          <a:chOff x="0" y="0"/>
          <a:chExt cx="0" cy="0"/>
        </a:xfrm>
      </p:grpSpPr>
      <p:sp>
        <p:nvSpPr>
          <p:cNvPr id="11" name="kicker">
            <a:extLst>
              <a:ext uri="{FF2B5EF4-FFF2-40B4-BE49-F238E27FC236}">
                <a16:creationId xmlns:a16="http://schemas.microsoft.com/office/drawing/2014/main" id="{C4487D0C-7A4E-424A-B178-2B6F46D8D06E}"/>
              </a:ext>
            </a:extLst>
          </p:cNvPr>
          <p:cNvSpPr>
            <a:spLocks noGrp="1"/>
          </p:cNvSpPr>
          <p:nvPr/>
        </p:nvSpPr>
        <p:spPr>
          <a:xfrm>
            <a:off x="723900" y="419100"/>
            <a:ext cx="5619750" cy="361950"/>
          </a:xfrm>
          <a:prstGeom prst="rect">
            <a:avLst/>
          </a:prstGeom>
          <a:noFill/>
          <a:ln w="0">
            <a:noFill/>
            <a:prstDash val="solid"/>
          </a:ln>
        </p:spPr>
        <p:txBody>
          <a:bodyPr wrap="square" lIns="0" tIns="0" rIns="0" bIns="0" anchor="t">
            <a:noAutofit/>
          </a:bodyPr>
          <a:lstStyle/>
          <a:p>
            <a:pPr algn="l">
              <a:lnSpc>
                <a:spcPct val="100000"/>
              </a:lnSpc>
              <a:buNone/>
              <a:defRPr sz="2250" b="1" i="0">
                <a:solidFill>
                  <a:srgbClr val="C9472E"/>
                </a:solidFill>
                <a:latin typeface="Aptos"/>
                <a:ea typeface="Aptos"/>
                <a:cs typeface="Aptos"/>
              </a:defRPr>
            </a:pPr>
            <a:r>
              <a:rPr sz="2250" b="1" i="0">
                <a:solidFill>
                  <a:srgbClr val="C9472E"/>
                </a:solidFill>
                <a:latin typeface="Aptos"/>
                <a:ea typeface="Aptos"/>
                <a:cs typeface="Aptos"/>
              </a:rPr>
              <a:t>AMOS IN ONE BITE</a:t>
            </a:r>
          </a:p>
        </p:txBody>
      </p:sp>
      <p:sp>
        <p:nvSpPr>
          <p:cNvPr id="3" name="hero-justice">
            <a:extLst>
              <a:ext uri="{FF2B5EF4-FFF2-40B4-BE49-F238E27FC236}">
                <a16:creationId xmlns:a16="http://schemas.microsoft.com/office/drawing/2014/main" id="{862EA724-FF1E-497A-B960-CE0D652DDF74}"/>
              </a:ext>
            </a:extLst>
          </p:cNvPr>
          <p:cNvSpPr>
            <a:spLocks noGrp="1"/>
          </p:cNvSpPr>
          <p:nvPr/>
        </p:nvSpPr>
        <p:spPr>
          <a:xfrm>
            <a:off x="662940" y="605198"/>
            <a:ext cx="10863072" cy="1097280"/>
          </a:xfrm>
          <a:prstGeom prst="rect">
            <a:avLst/>
          </a:prstGeom>
          <a:noFill/>
          <a:ln w="0">
            <a:noFill/>
            <a:prstDash val="solid"/>
          </a:ln>
        </p:spPr>
        <p:txBody>
          <a:bodyPr wrap="square" lIns="0" tIns="0" rIns="0" bIns="0" anchor="ctr">
            <a:noAutofit/>
          </a:bodyPr>
          <a:lstStyle/>
          <a:p>
            <a:pPr algn="ctr">
              <a:lnSpc>
                <a:spcPct val="100000"/>
              </a:lnSpc>
              <a:buNone/>
              <a:defRPr sz="9600" b="1" i="0">
                <a:solidFill>
                  <a:srgbClr val="0756A4"/>
                </a:solidFill>
                <a:latin typeface="Georgia"/>
                <a:ea typeface="Georgia"/>
                <a:cs typeface="Georgia"/>
              </a:defRPr>
            </a:pPr>
            <a:r>
              <a:rPr lang="en-US" sz="6400" b="1" i="0" dirty="0">
                <a:solidFill>
                  <a:srgbClr val="0756A4"/>
                </a:solidFill>
                <a:latin typeface="Georgia"/>
                <a:ea typeface="Georgia"/>
                <a:cs typeface="Georgia"/>
              </a:rPr>
              <a:t>JUSTICE</a:t>
            </a:r>
          </a:p>
        </p:txBody>
      </p:sp>
      <p:sp>
        <p:nvSpPr>
          <p:cNvPr id="4" name="justice-rule">
            <a:extLst>
              <a:ext uri="{FF2B5EF4-FFF2-40B4-BE49-F238E27FC236}">
                <a16:creationId xmlns:a16="http://schemas.microsoft.com/office/drawing/2014/main" id="{460AEE63-70BF-4161-98F3-0522BE59C532}"/>
              </a:ext>
            </a:extLst>
          </p:cNvPr>
          <p:cNvSpPr>
            <a:spLocks noGrp="1"/>
          </p:cNvSpPr>
          <p:nvPr/>
        </p:nvSpPr>
        <p:spPr>
          <a:xfrm>
            <a:off x="1719072" y="2660904"/>
            <a:ext cx="8759952" cy="0"/>
          </a:xfrm>
          <a:prstGeom prst="line">
            <a:avLst/>
          </a:prstGeom>
          <a:noFill/>
          <a:ln w="95250">
            <a:solidFill>
              <a:srgbClr val="E3A229"/>
            </a:solidFill>
            <a:prstDash val="solid"/>
          </a:ln>
        </p:spPr>
        <p:txBody>
          <a:bodyPr/>
          <a:lstStyle/>
          <a:p>
            <a:endParaRPr lang="en-US"/>
          </a:p>
        </p:txBody>
      </p:sp>
      <p:sp>
        <p:nvSpPr>
          <p:cNvPr id="5" name="fade-point-core">
            <a:extLst>
              <a:ext uri="{FF2B5EF4-FFF2-40B4-BE49-F238E27FC236}">
                <a16:creationId xmlns:a16="http://schemas.microsoft.com/office/drawing/2014/main" id="{879F576A-70C3-4006-8E9D-4CEF86B76081}"/>
              </a:ext>
            </a:extLst>
          </p:cNvPr>
          <p:cNvSpPr>
            <a:spLocks noGrp="1"/>
          </p:cNvSpPr>
          <p:nvPr/>
        </p:nvSpPr>
        <p:spPr>
          <a:xfrm>
            <a:off x="1143000" y="1702478"/>
            <a:ext cx="9902952" cy="640080"/>
          </a:xfrm>
          <a:prstGeom prst="rect">
            <a:avLst/>
          </a:prstGeom>
          <a:noFill/>
          <a:ln w="0">
            <a:noFill/>
            <a:prstDash val="solid"/>
          </a:ln>
        </p:spPr>
        <p:txBody>
          <a:bodyPr wrap="square" lIns="0" tIns="0" rIns="0" bIns="0" anchor="t">
            <a:noAutofit/>
          </a:bodyPr>
          <a:lstStyle/>
          <a:p>
            <a:pPr algn="ctr">
              <a:lnSpc>
                <a:spcPct val="102000"/>
              </a:lnSpc>
              <a:buNone/>
              <a:defRPr sz="2850" b="1" i="0">
                <a:solidFill>
                  <a:srgbClr val="4A281D"/>
                </a:solidFill>
                <a:latin typeface="Georgia"/>
                <a:ea typeface="Georgia"/>
                <a:cs typeface="Georgia"/>
              </a:defRPr>
            </a:pPr>
            <a:r>
              <a:rPr lang="en-US" sz="2400" b="1" i="0" dirty="0">
                <a:solidFill>
                  <a:srgbClr val="4A281D"/>
                </a:solidFill>
                <a:latin typeface="Georgia"/>
                <a:ea typeface="Georgia"/>
                <a:cs typeface="Georgia"/>
              </a:rPr>
              <a:t>Prosperity and worship mean little when the poor are crushed and truth is traded away.</a:t>
            </a:r>
          </a:p>
        </p:txBody>
      </p:sp>
      <p:sp>
        <p:nvSpPr>
          <p:cNvPr id="6" name="fade-point-map-1">
            <a:extLst>
              <a:ext uri="{FF2B5EF4-FFF2-40B4-BE49-F238E27FC236}">
                <a16:creationId xmlns:a16="http://schemas.microsoft.com/office/drawing/2014/main" id="{B37544BA-A233-4EE2-9B89-27086EEC96B8}"/>
              </a:ext>
            </a:extLst>
          </p:cNvPr>
          <p:cNvSpPr>
            <a:spLocks noGrp="1"/>
          </p:cNvSpPr>
          <p:nvPr/>
        </p:nvSpPr>
        <p:spPr>
          <a:xfrm>
            <a:off x="941832" y="2944368"/>
            <a:ext cx="10305288" cy="521207"/>
          </a:xfrm>
          <a:prstGeom prst="rect">
            <a:avLst/>
          </a:prstGeom>
          <a:noFill/>
          <a:ln w="0">
            <a:noFill/>
            <a:prstDash val="solid"/>
          </a:ln>
        </p:spPr>
        <p:txBody>
          <a:bodyPr wrap="square" lIns="18288" tIns="0" rIns="18288" bIns="0" anchor="ctr">
            <a:noAutofit/>
          </a:bodyPr>
          <a:lstStyle/>
          <a:p>
            <a:pPr marL="2286000" indent="-2286000" algn="l">
              <a:lnSpc>
                <a:spcPct val="100000"/>
              </a:lnSpc>
              <a:spcBef>
                <a:spcPts val="0"/>
              </a:spcBef>
              <a:spcAft>
                <a:spcPts val="0"/>
              </a:spcAft>
              <a:buNone/>
              <a:defRPr sz="2550" b="1" i="0">
                <a:solidFill>
                  <a:srgbClr val="C9472E"/>
                </a:solidFill>
                <a:latin typeface="Georgia"/>
                <a:ea typeface="Georgia"/>
                <a:cs typeface="Georgia"/>
              </a:defRPr>
            </a:pPr>
            <a:r>
              <a:rPr lang="en-US" sz="2800" b="1" dirty="0">
                <a:solidFill>
                  <a:srgbClr val="C9472E"/>
                </a:solidFill>
                <a:latin typeface="Aptos"/>
              </a:rPr>
              <a:t>I  ·  1:3–2:16    		</a:t>
            </a:r>
            <a:r>
              <a:rPr lang="en-US" sz="2800" b="1" dirty="0">
                <a:solidFill>
                  <a:srgbClr val="4A281D"/>
                </a:solidFill>
                <a:latin typeface="Georgia"/>
              </a:rPr>
              <a:t>JUSTICE AGAINST THE NATIONS</a:t>
            </a:r>
          </a:p>
        </p:txBody>
      </p:sp>
      <p:sp>
        <p:nvSpPr>
          <p:cNvPr id="7" name="fade-point-map-2">
            <a:extLst>
              <a:ext uri="{FF2B5EF4-FFF2-40B4-BE49-F238E27FC236}">
                <a16:creationId xmlns:a16="http://schemas.microsoft.com/office/drawing/2014/main" id="{73BE3A5B-D66E-4137-B4C3-61CA0466C76E}"/>
              </a:ext>
            </a:extLst>
          </p:cNvPr>
          <p:cNvSpPr>
            <a:spLocks noGrp="1"/>
          </p:cNvSpPr>
          <p:nvPr/>
        </p:nvSpPr>
        <p:spPr>
          <a:xfrm>
            <a:off x="941832" y="3575304"/>
            <a:ext cx="10305288" cy="521207"/>
          </a:xfrm>
          <a:prstGeom prst="rect">
            <a:avLst/>
          </a:prstGeom>
          <a:noFill/>
          <a:ln w="0">
            <a:noFill/>
            <a:prstDash val="solid"/>
          </a:ln>
        </p:spPr>
        <p:txBody>
          <a:bodyPr wrap="square" lIns="18288" tIns="0" rIns="18288" bIns="0" anchor="ctr">
            <a:noAutofit/>
          </a:bodyPr>
          <a:lstStyle/>
          <a:p>
            <a:pPr algn="l">
              <a:lnSpc>
                <a:spcPct val="100000"/>
              </a:lnSpc>
              <a:spcBef>
                <a:spcPts val="0"/>
              </a:spcBef>
              <a:spcAft>
                <a:spcPts val="0"/>
              </a:spcAft>
              <a:buNone/>
              <a:defRPr sz="2550" b="1" i="0">
                <a:solidFill>
                  <a:srgbClr val="0756A4"/>
                </a:solidFill>
                <a:latin typeface="Georgia"/>
                <a:ea typeface="Georgia"/>
                <a:cs typeface="Georgia"/>
              </a:defRPr>
            </a:pPr>
            <a:r>
              <a:rPr lang="en-US" sz="2800" b="1" dirty="0">
                <a:solidFill>
                  <a:srgbClr val="0756A4"/>
                </a:solidFill>
                <a:latin typeface="Aptos"/>
              </a:rPr>
              <a:t>II  ·  3:1–5:27   	</a:t>
            </a:r>
            <a:r>
              <a:rPr lang="en-US" sz="2800" b="1" dirty="0">
                <a:solidFill>
                  <a:srgbClr val="4A281D"/>
                </a:solidFill>
                <a:latin typeface="Georgia"/>
              </a:rPr>
              <a:t>JUSTICE AGAINST ISRAEL</a:t>
            </a:r>
          </a:p>
        </p:txBody>
      </p:sp>
      <p:sp>
        <p:nvSpPr>
          <p:cNvPr id="8" name="fade-point-map-3">
            <a:extLst>
              <a:ext uri="{FF2B5EF4-FFF2-40B4-BE49-F238E27FC236}">
                <a16:creationId xmlns:a16="http://schemas.microsoft.com/office/drawing/2014/main" id="{4EE49E7E-F361-438B-83BF-694595401A19}"/>
              </a:ext>
            </a:extLst>
          </p:cNvPr>
          <p:cNvSpPr>
            <a:spLocks noGrp="1"/>
          </p:cNvSpPr>
          <p:nvPr/>
        </p:nvSpPr>
        <p:spPr>
          <a:xfrm>
            <a:off x="941832" y="4206240"/>
            <a:ext cx="10305288" cy="521207"/>
          </a:xfrm>
          <a:prstGeom prst="rect">
            <a:avLst/>
          </a:prstGeom>
          <a:noFill/>
          <a:ln w="0">
            <a:noFill/>
            <a:prstDash val="solid"/>
          </a:ln>
        </p:spPr>
        <p:txBody>
          <a:bodyPr wrap="square" lIns="18288" tIns="0" rIns="18288" bIns="0" anchor="ctr">
            <a:noAutofit/>
          </a:bodyPr>
          <a:lstStyle/>
          <a:p>
            <a:pPr algn="l">
              <a:lnSpc>
                <a:spcPct val="100000"/>
              </a:lnSpc>
              <a:spcBef>
                <a:spcPts val="0"/>
              </a:spcBef>
              <a:spcAft>
                <a:spcPts val="0"/>
              </a:spcAft>
              <a:buNone/>
              <a:defRPr sz="2550" b="1" i="0">
                <a:solidFill>
                  <a:srgbClr val="E3A229"/>
                </a:solidFill>
                <a:latin typeface="Georgia"/>
                <a:ea typeface="Georgia"/>
                <a:cs typeface="Georgia"/>
              </a:defRPr>
            </a:pPr>
            <a:r>
              <a:rPr lang="en-US" sz="2800" b="1" dirty="0">
                <a:solidFill>
                  <a:srgbClr val="4A281D"/>
                </a:solidFill>
                <a:latin typeface="Aptos"/>
              </a:rPr>
              <a:t>III  ·  6:1–6:14   	</a:t>
            </a:r>
            <a:r>
              <a:rPr lang="en-US" sz="2800" b="1" dirty="0">
                <a:solidFill>
                  <a:srgbClr val="4A281D"/>
                </a:solidFill>
                <a:latin typeface="Georgia"/>
              </a:rPr>
              <a:t>WOES TO ZION AND SAMARIA</a:t>
            </a:r>
          </a:p>
        </p:txBody>
      </p:sp>
      <p:sp>
        <p:nvSpPr>
          <p:cNvPr id="9" name="fade-point-map-4">
            <a:extLst>
              <a:ext uri="{FF2B5EF4-FFF2-40B4-BE49-F238E27FC236}">
                <a16:creationId xmlns:a16="http://schemas.microsoft.com/office/drawing/2014/main" id="{CBB9E392-13A8-4AEC-A388-80A1828E8B90}"/>
              </a:ext>
            </a:extLst>
          </p:cNvPr>
          <p:cNvSpPr>
            <a:spLocks noGrp="1"/>
          </p:cNvSpPr>
          <p:nvPr/>
        </p:nvSpPr>
        <p:spPr>
          <a:xfrm>
            <a:off x="941832" y="4837176"/>
            <a:ext cx="10305288" cy="521207"/>
          </a:xfrm>
          <a:prstGeom prst="rect">
            <a:avLst/>
          </a:prstGeom>
          <a:noFill/>
          <a:ln w="0">
            <a:noFill/>
            <a:prstDash val="solid"/>
          </a:ln>
        </p:spPr>
        <p:txBody>
          <a:bodyPr wrap="square" lIns="18288" tIns="0" rIns="18288" bIns="0" anchor="ctr">
            <a:noAutofit/>
          </a:bodyPr>
          <a:lstStyle/>
          <a:p>
            <a:pPr algn="l">
              <a:lnSpc>
                <a:spcPct val="100000"/>
              </a:lnSpc>
              <a:spcBef>
                <a:spcPts val="0"/>
              </a:spcBef>
              <a:spcAft>
                <a:spcPts val="0"/>
              </a:spcAft>
              <a:buNone/>
              <a:defRPr sz="2250" b="0" i="0">
                <a:solidFill>
                  <a:srgbClr val="291A16"/>
                </a:solidFill>
                <a:latin typeface="Aptos"/>
                <a:ea typeface="Aptos"/>
                <a:cs typeface="Aptos"/>
              </a:defRPr>
            </a:pPr>
            <a:r>
              <a:rPr lang="en-US" sz="2800" b="1" dirty="0">
                <a:solidFill>
                  <a:srgbClr val="0756A4"/>
                </a:solidFill>
                <a:latin typeface="Aptos"/>
              </a:rPr>
              <a:t>IV  ·  7:1–9:10    	</a:t>
            </a:r>
            <a:r>
              <a:rPr lang="en-US" sz="2800" b="1" dirty="0">
                <a:solidFill>
                  <a:srgbClr val="4A281D"/>
                </a:solidFill>
                <a:latin typeface="Georgia"/>
              </a:rPr>
              <a:t>VISIONS OF AMOS</a:t>
            </a:r>
          </a:p>
        </p:txBody>
      </p:sp>
      <p:sp>
        <p:nvSpPr>
          <p:cNvPr id="10" name="bottom-rule">
            <a:extLst>
              <a:ext uri="{FF2B5EF4-FFF2-40B4-BE49-F238E27FC236}">
                <a16:creationId xmlns:a16="http://schemas.microsoft.com/office/drawing/2014/main" id="{D60DBED8-AB66-458E-A251-DEEA8D0E0CE1}"/>
              </a:ext>
            </a:extLst>
          </p:cNvPr>
          <p:cNvSpPr>
            <a:spLocks noGrp="1"/>
          </p:cNvSpPr>
          <p:nvPr/>
        </p:nvSpPr>
        <p:spPr>
          <a:xfrm>
            <a:off x="723900" y="6496050"/>
            <a:ext cx="10744200" cy="76200"/>
          </a:xfrm>
          <a:prstGeom prst="rect">
            <a:avLst/>
          </a:prstGeom>
          <a:solidFill>
            <a:srgbClr val="4A281D"/>
          </a:solidFill>
          <a:ln w="0">
            <a:noFill/>
            <a:prstDash val="solid"/>
          </a:ln>
        </p:spPr>
        <p:txBody>
          <a:bodyPr/>
          <a:lstStyle/>
          <a:p>
            <a:endParaRPr lang="en-US"/>
          </a:p>
        </p:txBody>
      </p:sp>
      <p:sp>
        <p:nvSpPr>
          <p:cNvPr id="12" name="fade-point-map-5"/>
          <p:cNvSpPr txBox="1"/>
          <p:nvPr/>
        </p:nvSpPr>
        <p:spPr>
          <a:xfrm>
            <a:off x="941832" y="5513272"/>
            <a:ext cx="10305288" cy="430887"/>
          </a:xfrm>
          <a:prstGeom prst="rect">
            <a:avLst/>
          </a:prstGeom>
          <a:noFill/>
        </p:spPr>
        <p:txBody>
          <a:bodyPr wrap="square" lIns="18288" tIns="0" rIns="18288" bIns="0" anchor="ctr">
            <a:spAutoFit/>
          </a:bodyPr>
          <a:lstStyle/>
          <a:p>
            <a:pPr algn="l">
              <a:spcBef>
                <a:spcPts val="0"/>
              </a:spcBef>
              <a:spcAft>
                <a:spcPts val="0"/>
              </a:spcAft>
            </a:pPr>
            <a:r>
              <a:rPr lang="en-US" sz="2800" b="1" dirty="0">
                <a:solidFill>
                  <a:srgbClr val="C9472E"/>
                </a:solidFill>
                <a:latin typeface="Aptos"/>
              </a:rPr>
              <a:t>V  ·  9:11–15    	</a:t>
            </a:r>
            <a:r>
              <a:rPr lang="en-US" sz="2800" b="1" dirty="0">
                <a:solidFill>
                  <a:srgbClr val="4A281D"/>
                </a:solidFill>
                <a:latin typeface="Georgia"/>
              </a:rPr>
              <a:t>ORACLES OF HOPE</a:t>
            </a:r>
          </a:p>
        </p:txBody>
      </p:sp>
    </p:spTree>
    <p:extLst>
      <p:ext uri="{BB962C8B-B14F-4D97-AF65-F5344CB8AC3E}">
        <p14:creationId xmlns:p14="http://schemas.microsoft.com/office/powerpoint/2010/main" val="1826176990"/>
      </p:ext>
    </p:extLst>
  </p:cSld>
  <p:clrMapOvr>
    <a:masterClrMapping/>
  </p:clrMapOvr>
  <p:transition spd="med">
    <p:fade/>
  </p:transition>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0756A4"/>
        </a:solidFill>
        <a:effectLst/>
      </p:bgPr>
    </p:bg>
    <p:spTree>
      <p:nvGrpSpPr>
        <p:cNvPr id="1" name=""/>
        <p:cNvGrpSpPr/>
        <p:nvPr/>
      </p:nvGrpSpPr>
      <p:grpSpPr>
        <a:xfrm>
          <a:off x="0" y="0"/>
          <a:ext cx="0" cy="0"/>
          <a:chOff x="0" y="0"/>
          <a:chExt cx="0" cy="0"/>
        </a:xfrm>
      </p:grpSpPr>
      <p:sp>
        <p:nvSpPr>
          <p:cNvPr id="11" name="kicker">
            <a:extLst>
              <a:ext uri="{FF2B5EF4-FFF2-40B4-BE49-F238E27FC236}">
                <a16:creationId xmlns:a16="http://schemas.microsoft.com/office/drawing/2014/main" id="{F93E4606-B063-4C96-A0A5-7FBBEF0FED20}"/>
              </a:ext>
            </a:extLst>
          </p:cNvPr>
          <p:cNvSpPr>
            <a:spLocks noGrp="1"/>
          </p:cNvSpPr>
          <p:nvPr/>
        </p:nvSpPr>
        <p:spPr>
          <a:xfrm>
            <a:off x="723900" y="419100"/>
            <a:ext cx="5619750" cy="361950"/>
          </a:xfrm>
          <a:prstGeom prst="rect">
            <a:avLst/>
          </a:prstGeom>
          <a:noFill/>
          <a:ln w="0">
            <a:noFill/>
            <a:prstDash val="solid"/>
          </a:ln>
        </p:spPr>
        <p:txBody>
          <a:bodyPr wrap="square" lIns="0" tIns="0" rIns="0" bIns="0" anchor="t">
            <a:noAutofit/>
          </a:bodyPr>
          <a:lstStyle/>
          <a:p>
            <a:pPr algn="l">
              <a:lnSpc>
                <a:spcPct val="100000"/>
              </a:lnSpc>
              <a:buNone/>
              <a:defRPr sz="2250" b="1" i="0">
                <a:solidFill>
                  <a:srgbClr val="E3A229"/>
                </a:solidFill>
                <a:latin typeface="Aptos"/>
                <a:ea typeface="Aptos"/>
                <a:cs typeface="Aptos"/>
              </a:defRPr>
            </a:pPr>
            <a:r>
              <a:rPr sz="2250" b="1" i="0">
                <a:solidFill>
                  <a:srgbClr val="E3A229"/>
                </a:solidFill>
                <a:latin typeface="Aptos"/>
                <a:ea typeface="Aptos"/>
                <a:cs typeface="Aptos"/>
              </a:rPr>
              <a:t>THE OPENING SWEEP</a:t>
            </a:r>
          </a:p>
        </p:txBody>
      </p:sp>
      <p:sp>
        <p:nvSpPr>
          <p:cNvPr id="2" name="chapter-tag">
            <a:extLst>
              <a:ext uri="{FF2B5EF4-FFF2-40B4-BE49-F238E27FC236}">
                <a16:creationId xmlns:a16="http://schemas.microsoft.com/office/drawing/2014/main" id="{99A29292-4FBF-4DE7-A680-92A7B6BF2FCC}"/>
              </a:ext>
            </a:extLst>
          </p:cNvPr>
          <p:cNvSpPr>
            <a:spLocks noGrp="1"/>
          </p:cNvSpPr>
          <p:nvPr/>
        </p:nvSpPr>
        <p:spPr>
          <a:xfrm>
            <a:off x="8896350" y="419100"/>
            <a:ext cx="2571750" cy="381000"/>
          </a:xfrm>
          <a:prstGeom prst="rect">
            <a:avLst/>
          </a:prstGeom>
          <a:noFill/>
          <a:ln w="0">
            <a:noFill/>
            <a:prstDash val="solid"/>
          </a:ln>
        </p:spPr>
        <p:txBody>
          <a:bodyPr wrap="square" lIns="0" tIns="0" rIns="0" bIns="0" anchor="t">
            <a:noAutofit/>
          </a:bodyPr>
          <a:lstStyle/>
          <a:p>
            <a:pPr algn="r">
              <a:lnSpc>
                <a:spcPct val="100000"/>
              </a:lnSpc>
              <a:buNone/>
              <a:defRPr sz="2250" b="1" i="0">
                <a:solidFill>
                  <a:srgbClr val="FFF2D2"/>
                </a:solidFill>
                <a:latin typeface="Aptos"/>
                <a:ea typeface="Aptos"/>
                <a:cs typeface="Aptos"/>
              </a:defRPr>
            </a:pPr>
            <a:r>
              <a:rPr sz="2250" b="1" i="0" dirty="0">
                <a:solidFill>
                  <a:srgbClr val="FFF2D2"/>
                </a:solidFill>
                <a:latin typeface="Aptos"/>
                <a:ea typeface="Aptos"/>
                <a:cs typeface="Aptos"/>
              </a:rPr>
              <a:t>AMOS 1–2</a:t>
            </a:r>
          </a:p>
        </p:txBody>
      </p:sp>
      <p:sp>
        <p:nvSpPr>
          <p:cNvPr id="3" name="slide-title">
            <a:extLst>
              <a:ext uri="{FF2B5EF4-FFF2-40B4-BE49-F238E27FC236}">
                <a16:creationId xmlns:a16="http://schemas.microsoft.com/office/drawing/2014/main" id="{14A4F598-C751-4478-9564-FE4D1C9A8496}"/>
              </a:ext>
            </a:extLst>
          </p:cNvPr>
          <p:cNvSpPr>
            <a:spLocks noGrp="1"/>
          </p:cNvSpPr>
          <p:nvPr/>
        </p:nvSpPr>
        <p:spPr>
          <a:xfrm>
            <a:off x="723900" y="876300"/>
            <a:ext cx="10668000" cy="1095375"/>
          </a:xfrm>
          <a:prstGeom prst="rect">
            <a:avLst/>
          </a:prstGeom>
          <a:noFill/>
          <a:ln w="0">
            <a:noFill/>
            <a:prstDash val="solid"/>
          </a:ln>
        </p:spPr>
        <p:txBody>
          <a:bodyPr wrap="square" lIns="0" tIns="0" rIns="0" bIns="0" anchor="t">
            <a:noAutofit/>
          </a:bodyPr>
          <a:lstStyle/>
          <a:p>
            <a:pPr algn="l">
              <a:lnSpc>
                <a:spcPct val="92000"/>
              </a:lnSpc>
              <a:buNone/>
              <a:defRPr sz="3900" b="1" i="0">
                <a:solidFill>
                  <a:srgbClr val="FFFFFF"/>
                </a:solidFill>
                <a:latin typeface="Georgia"/>
                <a:ea typeface="Georgia"/>
                <a:cs typeface="Georgia"/>
              </a:defRPr>
            </a:pPr>
            <a:r>
              <a:rPr sz="3900" b="1" i="0">
                <a:solidFill>
                  <a:srgbClr val="FFFFFF"/>
                </a:solidFill>
                <a:latin typeface="Georgia"/>
                <a:ea typeface="Georgia"/>
                <a:cs typeface="Georgia"/>
              </a:rPr>
              <a:t>Judgment starts far away—and lands at home</a:t>
            </a:r>
          </a:p>
        </p:txBody>
      </p:sp>
      <p:sp>
        <p:nvSpPr>
          <p:cNvPr id="4" name="fade-point-nations">
            <a:extLst>
              <a:ext uri="{FF2B5EF4-FFF2-40B4-BE49-F238E27FC236}">
                <a16:creationId xmlns:a16="http://schemas.microsoft.com/office/drawing/2014/main" id="{26796CE7-E581-4482-B650-CAEA5185D65C}"/>
              </a:ext>
            </a:extLst>
          </p:cNvPr>
          <p:cNvSpPr>
            <a:spLocks noGrp="1"/>
          </p:cNvSpPr>
          <p:nvPr/>
        </p:nvSpPr>
        <p:spPr>
          <a:xfrm>
            <a:off x="952500" y="2324100"/>
            <a:ext cx="10287000" cy="533400"/>
          </a:xfrm>
          <a:prstGeom prst="rect">
            <a:avLst/>
          </a:prstGeom>
          <a:noFill/>
          <a:ln w="0">
            <a:noFill/>
            <a:prstDash val="solid"/>
          </a:ln>
        </p:spPr>
        <p:txBody>
          <a:bodyPr wrap="square" lIns="0" tIns="0" rIns="0" bIns="0" anchor="t">
            <a:noAutofit/>
          </a:bodyPr>
          <a:lstStyle/>
          <a:p>
            <a:pPr algn="ctr">
              <a:lnSpc>
                <a:spcPct val="100000"/>
              </a:lnSpc>
              <a:buNone/>
              <a:defRPr sz="2250" b="1" i="0">
                <a:solidFill>
                  <a:srgbClr val="FFF2D2"/>
                </a:solidFill>
                <a:latin typeface="Aptos"/>
                <a:ea typeface="Aptos"/>
                <a:cs typeface="Aptos"/>
              </a:defRPr>
            </a:pPr>
            <a:r>
              <a:rPr sz="2250" b="1" i="0">
                <a:solidFill>
                  <a:srgbClr val="FFF2D2"/>
                </a:solidFill>
                <a:latin typeface="Aptos"/>
                <a:ea typeface="Aptos"/>
                <a:cs typeface="Aptos"/>
              </a:rPr>
              <a:t>DAMASCUS  •  GAZA  •  TYRE  •  EDOM  •  AMMON  •  MOAB</a:t>
            </a:r>
          </a:p>
        </p:txBody>
      </p:sp>
      <p:sp>
        <p:nvSpPr>
          <p:cNvPr id="5" name="sweep-line-1">
            <a:extLst>
              <a:ext uri="{FF2B5EF4-FFF2-40B4-BE49-F238E27FC236}">
                <a16:creationId xmlns:a16="http://schemas.microsoft.com/office/drawing/2014/main" id="{C2B08749-7546-40E0-939B-CD16F0D3B439}"/>
              </a:ext>
            </a:extLst>
          </p:cNvPr>
          <p:cNvSpPr>
            <a:spLocks noGrp="1"/>
          </p:cNvSpPr>
          <p:nvPr/>
        </p:nvSpPr>
        <p:spPr>
          <a:xfrm>
            <a:off x="1714500" y="3086100"/>
            <a:ext cx="8763000" cy="0"/>
          </a:xfrm>
          <a:prstGeom prst="line">
            <a:avLst/>
          </a:prstGeom>
          <a:noFill/>
          <a:ln w="76200">
            <a:solidFill>
              <a:srgbClr val="E3A229"/>
            </a:solidFill>
            <a:prstDash val="solid"/>
          </a:ln>
        </p:spPr>
        <p:txBody>
          <a:bodyPr/>
          <a:lstStyle/>
          <a:p>
            <a:endParaRPr lang="en-US"/>
          </a:p>
        </p:txBody>
      </p:sp>
      <p:sp>
        <p:nvSpPr>
          <p:cNvPr id="6" name="fade-point-judah">
            <a:extLst>
              <a:ext uri="{FF2B5EF4-FFF2-40B4-BE49-F238E27FC236}">
                <a16:creationId xmlns:a16="http://schemas.microsoft.com/office/drawing/2014/main" id="{94E7DD85-0808-4329-B85E-B87AE6C8ED83}"/>
              </a:ext>
            </a:extLst>
          </p:cNvPr>
          <p:cNvSpPr>
            <a:spLocks noGrp="1"/>
          </p:cNvSpPr>
          <p:nvPr/>
        </p:nvSpPr>
        <p:spPr>
          <a:xfrm>
            <a:off x="952500" y="3352800"/>
            <a:ext cx="10287000" cy="628650"/>
          </a:xfrm>
          <a:prstGeom prst="rect">
            <a:avLst/>
          </a:prstGeom>
          <a:noFill/>
          <a:ln w="0">
            <a:noFill/>
            <a:prstDash val="solid"/>
          </a:ln>
        </p:spPr>
        <p:txBody>
          <a:bodyPr wrap="square" lIns="0" tIns="0" rIns="0" bIns="0" anchor="t">
            <a:noAutofit/>
          </a:bodyPr>
          <a:lstStyle/>
          <a:p>
            <a:pPr algn="ctr">
              <a:lnSpc>
                <a:spcPct val="100000"/>
              </a:lnSpc>
              <a:buNone/>
              <a:defRPr sz="3600" b="1" i="0">
                <a:solidFill>
                  <a:srgbClr val="E3A229"/>
                </a:solidFill>
                <a:latin typeface="Georgia"/>
                <a:ea typeface="Georgia"/>
                <a:cs typeface="Georgia"/>
              </a:defRPr>
            </a:pPr>
            <a:r>
              <a:rPr sz="3600" b="1" i="0">
                <a:solidFill>
                  <a:srgbClr val="E3A229"/>
                </a:solidFill>
                <a:latin typeface="Georgia"/>
                <a:ea typeface="Georgia"/>
                <a:cs typeface="Georgia"/>
              </a:rPr>
              <a:t>JUDAH</a:t>
            </a:r>
          </a:p>
        </p:txBody>
      </p:sp>
      <p:sp>
        <p:nvSpPr>
          <p:cNvPr id="7" name="sweep-line-2">
            <a:extLst>
              <a:ext uri="{FF2B5EF4-FFF2-40B4-BE49-F238E27FC236}">
                <a16:creationId xmlns:a16="http://schemas.microsoft.com/office/drawing/2014/main" id="{AF9A6D02-0847-4A0E-BB18-7B4D240144B6}"/>
              </a:ext>
            </a:extLst>
          </p:cNvPr>
          <p:cNvSpPr>
            <a:spLocks noGrp="1"/>
          </p:cNvSpPr>
          <p:nvPr/>
        </p:nvSpPr>
        <p:spPr>
          <a:xfrm>
            <a:off x="3238500" y="4171950"/>
            <a:ext cx="5715000" cy="0"/>
          </a:xfrm>
          <a:prstGeom prst="line">
            <a:avLst/>
          </a:prstGeom>
          <a:noFill/>
          <a:ln w="57150">
            <a:solidFill>
              <a:srgbClr val="FFF2D2"/>
            </a:solidFill>
            <a:prstDash val="solid"/>
          </a:ln>
        </p:spPr>
        <p:txBody>
          <a:bodyPr/>
          <a:lstStyle/>
          <a:p>
            <a:endParaRPr lang="en-US"/>
          </a:p>
        </p:txBody>
      </p:sp>
      <p:sp>
        <p:nvSpPr>
          <p:cNvPr id="8" name="fade-point-israel">
            <a:extLst>
              <a:ext uri="{FF2B5EF4-FFF2-40B4-BE49-F238E27FC236}">
                <a16:creationId xmlns:a16="http://schemas.microsoft.com/office/drawing/2014/main" id="{4B1A9AE9-4628-45C0-8F1B-724F327ECCD2}"/>
              </a:ext>
            </a:extLst>
          </p:cNvPr>
          <p:cNvSpPr>
            <a:spLocks noGrp="1"/>
          </p:cNvSpPr>
          <p:nvPr/>
        </p:nvSpPr>
        <p:spPr>
          <a:xfrm>
            <a:off x="952500" y="4400550"/>
            <a:ext cx="10287000" cy="1009650"/>
          </a:xfrm>
          <a:prstGeom prst="rect">
            <a:avLst/>
          </a:prstGeom>
          <a:noFill/>
          <a:ln w="0">
            <a:noFill/>
            <a:prstDash val="solid"/>
          </a:ln>
        </p:spPr>
        <p:txBody>
          <a:bodyPr wrap="square" lIns="0" tIns="0" rIns="0" bIns="0" anchor="t">
            <a:noAutofit/>
          </a:bodyPr>
          <a:lstStyle/>
          <a:p>
            <a:pPr algn="ctr">
              <a:lnSpc>
                <a:spcPct val="100000"/>
              </a:lnSpc>
              <a:buNone/>
              <a:defRPr sz="6300" b="1" i="0">
                <a:solidFill>
                  <a:srgbClr val="FFFFFF"/>
                </a:solidFill>
                <a:latin typeface="Georgia"/>
                <a:ea typeface="Georgia"/>
                <a:cs typeface="Georgia"/>
              </a:defRPr>
            </a:pPr>
            <a:r>
              <a:rPr sz="6300" b="1" i="0">
                <a:solidFill>
                  <a:srgbClr val="FFFFFF"/>
                </a:solidFill>
                <a:latin typeface="Georgia"/>
                <a:ea typeface="Georgia"/>
                <a:cs typeface="Georgia"/>
              </a:rPr>
              <a:t>ISRAEL</a:t>
            </a:r>
          </a:p>
        </p:txBody>
      </p:sp>
      <p:sp>
        <p:nvSpPr>
          <p:cNvPr id="9" name="fade-point-twist">
            <a:extLst>
              <a:ext uri="{FF2B5EF4-FFF2-40B4-BE49-F238E27FC236}">
                <a16:creationId xmlns:a16="http://schemas.microsoft.com/office/drawing/2014/main" id="{D11D7442-3CE0-4588-A38D-75B19AD9F581}"/>
              </a:ext>
            </a:extLst>
          </p:cNvPr>
          <p:cNvSpPr>
            <a:spLocks noGrp="1"/>
          </p:cNvSpPr>
          <p:nvPr/>
        </p:nvSpPr>
        <p:spPr>
          <a:xfrm>
            <a:off x="1714500" y="5734050"/>
            <a:ext cx="8763000" cy="495300"/>
          </a:xfrm>
          <a:prstGeom prst="rect">
            <a:avLst/>
          </a:prstGeom>
          <a:noFill/>
          <a:ln w="0">
            <a:noFill/>
            <a:prstDash val="solid"/>
          </a:ln>
        </p:spPr>
        <p:txBody>
          <a:bodyPr wrap="square" lIns="0" tIns="0" rIns="0" bIns="0" anchor="t">
            <a:noAutofit/>
          </a:bodyPr>
          <a:lstStyle/>
          <a:p>
            <a:pPr algn="ctr">
              <a:lnSpc>
                <a:spcPct val="100000"/>
              </a:lnSpc>
              <a:buNone/>
              <a:defRPr sz="2400" b="1" i="0">
                <a:solidFill>
                  <a:srgbClr val="FFF2D2"/>
                </a:solidFill>
                <a:latin typeface="Aptos"/>
                <a:ea typeface="Aptos"/>
                <a:cs typeface="Aptos"/>
              </a:defRPr>
            </a:pPr>
            <a:r>
              <a:rPr sz="2400" b="1" i="0">
                <a:solidFill>
                  <a:srgbClr val="FFF2D2"/>
                </a:solidFill>
                <a:latin typeface="Aptos"/>
                <a:ea typeface="Aptos"/>
                <a:cs typeface="Aptos"/>
              </a:rPr>
              <a:t>The audience agrees with every verdict—until Amos names their own injustice.</a:t>
            </a:r>
          </a:p>
        </p:txBody>
      </p:sp>
      <p:sp>
        <p:nvSpPr>
          <p:cNvPr id="10" name="bottom-rule">
            <a:extLst>
              <a:ext uri="{FF2B5EF4-FFF2-40B4-BE49-F238E27FC236}">
                <a16:creationId xmlns:a16="http://schemas.microsoft.com/office/drawing/2014/main" id="{1C020B2D-2DE2-4C90-BCD2-8B1CF8344B33}"/>
              </a:ext>
            </a:extLst>
          </p:cNvPr>
          <p:cNvSpPr>
            <a:spLocks noGrp="1"/>
          </p:cNvSpPr>
          <p:nvPr/>
        </p:nvSpPr>
        <p:spPr>
          <a:xfrm>
            <a:off x="723900" y="6496050"/>
            <a:ext cx="10744200" cy="76200"/>
          </a:xfrm>
          <a:prstGeom prst="rect">
            <a:avLst/>
          </a:prstGeom>
          <a:solidFill>
            <a:srgbClr val="E3A229"/>
          </a:solidFill>
          <a:ln w="0">
            <a:noFill/>
            <a:prstDash val="solid"/>
          </a:ln>
        </p:spPr>
        <p:txBody>
          <a:bodyPr/>
          <a:lstStyle/>
          <a:p>
            <a:endParaRPr lang="en-US"/>
          </a:p>
        </p:txBody>
      </p:sp>
    </p:spTree>
    <p:extLst>
      <p:ext uri="{BB962C8B-B14F-4D97-AF65-F5344CB8AC3E}">
        <p14:creationId xmlns:p14="http://schemas.microsoft.com/office/powerpoint/2010/main" val="1268706130"/>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2D2"/>
        </a:solidFill>
        <a:effectLst/>
      </p:bgPr>
    </p:bg>
    <p:spTree>
      <p:nvGrpSpPr>
        <p:cNvPr id="1" name=""/>
        <p:cNvGrpSpPr/>
        <p:nvPr/>
      </p:nvGrpSpPr>
      <p:grpSpPr>
        <a:xfrm>
          <a:off x="0" y="0"/>
          <a:ext cx="0" cy="0"/>
          <a:chOff x="0" y="0"/>
          <a:chExt cx="0" cy="0"/>
        </a:xfrm>
      </p:grpSpPr>
      <p:sp>
        <p:nvSpPr>
          <p:cNvPr id="16" name="kicker">
            <a:extLst>
              <a:ext uri="{FF2B5EF4-FFF2-40B4-BE49-F238E27FC236}">
                <a16:creationId xmlns:a16="http://schemas.microsoft.com/office/drawing/2014/main" id="{F4EB992A-0CB6-4DEA-9A6D-87C5B0552F3F}"/>
              </a:ext>
            </a:extLst>
          </p:cNvPr>
          <p:cNvSpPr>
            <a:spLocks noGrp="1"/>
          </p:cNvSpPr>
          <p:nvPr/>
        </p:nvSpPr>
        <p:spPr>
          <a:xfrm>
            <a:off x="723900" y="419100"/>
            <a:ext cx="5619750" cy="361950"/>
          </a:xfrm>
          <a:prstGeom prst="rect">
            <a:avLst/>
          </a:prstGeom>
          <a:noFill/>
          <a:ln w="0">
            <a:noFill/>
            <a:prstDash val="solid"/>
          </a:ln>
        </p:spPr>
        <p:txBody>
          <a:bodyPr wrap="square" lIns="0" tIns="0" rIns="0" bIns="0" anchor="t">
            <a:noAutofit/>
          </a:bodyPr>
          <a:lstStyle/>
          <a:p>
            <a:pPr algn="l">
              <a:lnSpc>
                <a:spcPct val="100000"/>
              </a:lnSpc>
              <a:buNone/>
              <a:defRPr sz="2250" b="1" i="0">
                <a:solidFill>
                  <a:srgbClr val="C9472E"/>
                </a:solidFill>
                <a:latin typeface="Aptos"/>
                <a:ea typeface="Aptos"/>
                <a:cs typeface="Aptos"/>
              </a:defRPr>
            </a:pPr>
            <a:r>
              <a:rPr sz="2250" b="1" i="0">
                <a:solidFill>
                  <a:srgbClr val="C9472E"/>
                </a:solidFill>
                <a:latin typeface="Aptos"/>
                <a:ea typeface="Aptos"/>
                <a:cs typeface="Aptos"/>
              </a:rPr>
              <a:t>CAUSE AND CONSEQUENCE</a:t>
            </a:r>
          </a:p>
        </p:txBody>
      </p:sp>
      <p:sp>
        <p:nvSpPr>
          <p:cNvPr id="2" name="chapter-tag">
            <a:extLst>
              <a:ext uri="{FF2B5EF4-FFF2-40B4-BE49-F238E27FC236}">
                <a16:creationId xmlns:a16="http://schemas.microsoft.com/office/drawing/2014/main" id="{FD1C014A-AE8D-4D23-B149-FB5DAB1E148F}"/>
              </a:ext>
            </a:extLst>
          </p:cNvPr>
          <p:cNvSpPr>
            <a:spLocks noGrp="1"/>
          </p:cNvSpPr>
          <p:nvPr/>
        </p:nvSpPr>
        <p:spPr>
          <a:xfrm>
            <a:off x="8896350" y="419100"/>
            <a:ext cx="2571750" cy="381000"/>
          </a:xfrm>
          <a:prstGeom prst="rect">
            <a:avLst/>
          </a:prstGeom>
          <a:noFill/>
          <a:ln w="0">
            <a:noFill/>
            <a:prstDash val="solid"/>
          </a:ln>
        </p:spPr>
        <p:txBody>
          <a:bodyPr wrap="square" lIns="0" tIns="0" rIns="0" bIns="0" anchor="t">
            <a:noAutofit/>
          </a:bodyPr>
          <a:lstStyle/>
          <a:p>
            <a:pPr algn="r">
              <a:lnSpc>
                <a:spcPct val="100000"/>
              </a:lnSpc>
              <a:buNone/>
              <a:defRPr sz="2250" b="1" i="0">
                <a:solidFill>
                  <a:srgbClr val="0756A4"/>
                </a:solidFill>
                <a:latin typeface="Aptos"/>
                <a:ea typeface="Aptos"/>
                <a:cs typeface="Aptos"/>
              </a:defRPr>
            </a:pPr>
            <a:r>
              <a:rPr sz="2250" b="1" i="0" dirty="0">
                <a:solidFill>
                  <a:srgbClr val="0756A4"/>
                </a:solidFill>
                <a:latin typeface="Aptos"/>
                <a:ea typeface="Aptos"/>
                <a:cs typeface="Aptos"/>
              </a:rPr>
              <a:t>AMOS 3</a:t>
            </a:r>
          </a:p>
        </p:txBody>
      </p:sp>
      <p:sp>
        <p:nvSpPr>
          <p:cNvPr id="3" name="slide-title">
            <a:extLst>
              <a:ext uri="{FF2B5EF4-FFF2-40B4-BE49-F238E27FC236}">
                <a16:creationId xmlns:a16="http://schemas.microsoft.com/office/drawing/2014/main" id="{8C09B695-0E32-4315-B6D1-A1DC102A4B66}"/>
              </a:ext>
            </a:extLst>
          </p:cNvPr>
          <p:cNvSpPr>
            <a:spLocks noGrp="1"/>
          </p:cNvSpPr>
          <p:nvPr/>
        </p:nvSpPr>
        <p:spPr>
          <a:xfrm>
            <a:off x="723900" y="952500"/>
            <a:ext cx="10668000" cy="1095375"/>
          </a:xfrm>
          <a:prstGeom prst="rect">
            <a:avLst/>
          </a:prstGeom>
          <a:noFill/>
          <a:ln w="0">
            <a:noFill/>
            <a:prstDash val="solid"/>
          </a:ln>
        </p:spPr>
        <p:txBody>
          <a:bodyPr wrap="square" lIns="0" tIns="0" rIns="0" bIns="0" anchor="t">
            <a:noAutofit/>
          </a:bodyPr>
          <a:lstStyle/>
          <a:p>
            <a:pPr algn="l">
              <a:lnSpc>
                <a:spcPct val="92000"/>
              </a:lnSpc>
              <a:buNone/>
              <a:defRPr sz="3600" b="1" i="0">
                <a:solidFill>
                  <a:srgbClr val="4A281D"/>
                </a:solidFill>
                <a:latin typeface="Georgia"/>
                <a:ea typeface="Georgia"/>
                <a:cs typeface="Georgia"/>
              </a:defRPr>
            </a:pPr>
            <a:r>
              <a:rPr sz="3600" b="1" i="0">
                <a:solidFill>
                  <a:srgbClr val="4A281D"/>
                </a:solidFill>
                <a:latin typeface="Georgia"/>
                <a:ea typeface="Georgia"/>
                <a:cs typeface="Georgia"/>
              </a:rPr>
              <a:t>The lion roars: judgment has a cause</a:t>
            </a:r>
          </a:p>
        </p:txBody>
      </p:sp>
      <p:sp>
        <p:nvSpPr>
          <p:cNvPr id="4" name="fade-point-cause-1a">
            <a:extLst>
              <a:ext uri="{FF2B5EF4-FFF2-40B4-BE49-F238E27FC236}">
                <a16:creationId xmlns:a16="http://schemas.microsoft.com/office/drawing/2014/main" id="{EFBA96BC-8297-44CC-9A7F-DAEA88AC441E}"/>
              </a:ext>
            </a:extLst>
          </p:cNvPr>
          <p:cNvSpPr>
            <a:spLocks noGrp="1"/>
          </p:cNvSpPr>
          <p:nvPr/>
        </p:nvSpPr>
        <p:spPr>
          <a:xfrm>
            <a:off x="819150" y="2343150"/>
            <a:ext cx="2667000" cy="533400"/>
          </a:xfrm>
          <a:prstGeom prst="rect">
            <a:avLst/>
          </a:prstGeom>
          <a:noFill/>
          <a:ln w="0">
            <a:noFill/>
            <a:prstDash val="solid"/>
          </a:ln>
        </p:spPr>
        <p:txBody>
          <a:bodyPr wrap="square" lIns="0" tIns="0" rIns="0" bIns="0" anchor="t">
            <a:noAutofit/>
          </a:bodyPr>
          <a:lstStyle/>
          <a:p>
            <a:pPr algn="l">
              <a:lnSpc>
                <a:spcPct val="100000"/>
              </a:lnSpc>
              <a:buNone/>
              <a:defRPr sz="2850" b="1" i="0">
                <a:solidFill>
                  <a:srgbClr val="0756A4"/>
                </a:solidFill>
                <a:latin typeface="Georgia"/>
                <a:ea typeface="Georgia"/>
                <a:cs typeface="Georgia"/>
              </a:defRPr>
            </a:pPr>
            <a:r>
              <a:rPr sz="2850" b="1" i="0">
                <a:solidFill>
                  <a:srgbClr val="0756A4"/>
                </a:solidFill>
                <a:latin typeface="Georgia"/>
                <a:ea typeface="Georgia"/>
                <a:cs typeface="Georgia"/>
              </a:rPr>
              <a:t>LION ROARS</a:t>
            </a:r>
          </a:p>
        </p:txBody>
      </p:sp>
      <p:sp>
        <p:nvSpPr>
          <p:cNvPr id="5" name="arrow-1">
            <a:extLst>
              <a:ext uri="{FF2B5EF4-FFF2-40B4-BE49-F238E27FC236}">
                <a16:creationId xmlns:a16="http://schemas.microsoft.com/office/drawing/2014/main" id="{82C78A67-C285-4A74-A427-A8DE53BBBC3D}"/>
              </a:ext>
            </a:extLst>
          </p:cNvPr>
          <p:cNvSpPr>
            <a:spLocks noGrp="1"/>
          </p:cNvSpPr>
          <p:nvPr/>
        </p:nvSpPr>
        <p:spPr>
          <a:xfrm>
            <a:off x="3638550" y="2286000"/>
            <a:ext cx="666750" cy="609600"/>
          </a:xfrm>
          <a:prstGeom prst="rect">
            <a:avLst/>
          </a:prstGeom>
          <a:noFill/>
          <a:ln w="0">
            <a:noFill/>
            <a:prstDash val="solid"/>
          </a:ln>
        </p:spPr>
        <p:txBody>
          <a:bodyPr wrap="square" lIns="0" tIns="0" rIns="0" bIns="0" anchor="t">
            <a:noAutofit/>
          </a:bodyPr>
          <a:lstStyle/>
          <a:p>
            <a:pPr algn="ctr">
              <a:lnSpc>
                <a:spcPct val="100000"/>
              </a:lnSpc>
              <a:buNone/>
              <a:defRPr sz="3600" b="1" i="0">
                <a:solidFill>
                  <a:srgbClr val="E3A229"/>
                </a:solidFill>
                <a:latin typeface="Aptos"/>
                <a:ea typeface="Aptos"/>
                <a:cs typeface="Aptos"/>
              </a:defRPr>
            </a:pPr>
            <a:r>
              <a:rPr sz="3600" b="1" i="0">
                <a:solidFill>
                  <a:srgbClr val="E3A229"/>
                </a:solidFill>
                <a:latin typeface="Aptos"/>
                <a:ea typeface="Aptos"/>
                <a:cs typeface="Aptos"/>
              </a:rPr>
              <a:t>→</a:t>
            </a:r>
          </a:p>
        </p:txBody>
      </p:sp>
      <p:sp>
        <p:nvSpPr>
          <p:cNvPr id="6" name="fade-point-cause-1b">
            <a:extLst>
              <a:ext uri="{FF2B5EF4-FFF2-40B4-BE49-F238E27FC236}">
                <a16:creationId xmlns:a16="http://schemas.microsoft.com/office/drawing/2014/main" id="{C8DF9465-54FC-4474-B095-A0881119A197}"/>
              </a:ext>
            </a:extLst>
          </p:cNvPr>
          <p:cNvSpPr>
            <a:spLocks noGrp="1"/>
          </p:cNvSpPr>
          <p:nvPr/>
        </p:nvSpPr>
        <p:spPr>
          <a:xfrm>
            <a:off x="4476750" y="2343150"/>
            <a:ext cx="6667500" cy="533400"/>
          </a:xfrm>
          <a:prstGeom prst="rect">
            <a:avLst/>
          </a:prstGeom>
          <a:noFill/>
          <a:ln w="0">
            <a:noFill/>
            <a:prstDash val="solid"/>
          </a:ln>
        </p:spPr>
        <p:txBody>
          <a:bodyPr wrap="square" lIns="0" tIns="0" rIns="0" bIns="0" anchor="t">
            <a:noAutofit/>
          </a:bodyPr>
          <a:lstStyle/>
          <a:p>
            <a:pPr algn="l">
              <a:lnSpc>
                <a:spcPct val="100000"/>
              </a:lnSpc>
              <a:buNone/>
              <a:defRPr sz="2850" b="1" i="0">
                <a:solidFill>
                  <a:srgbClr val="4A281D"/>
                </a:solidFill>
                <a:latin typeface="Georgia"/>
                <a:ea typeface="Georgia"/>
                <a:cs typeface="Georgia"/>
              </a:defRPr>
            </a:pPr>
            <a:r>
              <a:rPr sz="2850" b="1" i="0">
                <a:solidFill>
                  <a:srgbClr val="4A281D"/>
                </a:solidFill>
                <a:latin typeface="Georgia"/>
                <a:ea typeface="Georgia"/>
                <a:cs typeface="Georgia"/>
              </a:rPr>
              <a:t>PREY IS NEAR</a:t>
            </a:r>
          </a:p>
        </p:txBody>
      </p:sp>
      <p:sp>
        <p:nvSpPr>
          <p:cNvPr id="7" name="fade-point-cause-2a">
            <a:extLst>
              <a:ext uri="{FF2B5EF4-FFF2-40B4-BE49-F238E27FC236}">
                <a16:creationId xmlns:a16="http://schemas.microsoft.com/office/drawing/2014/main" id="{3FCABFEA-D3D0-4128-AA11-BF93DB988CB8}"/>
              </a:ext>
            </a:extLst>
          </p:cNvPr>
          <p:cNvSpPr>
            <a:spLocks noGrp="1"/>
          </p:cNvSpPr>
          <p:nvPr/>
        </p:nvSpPr>
        <p:spPr>
          <a:xfrm>
            <a:off x="819150" y="3371850"/>
            <a:ext cx="2667000" cy="533400"/>
          </a:xfrm>
          <a:prstGeom prst="rect">
            <a:avLst/>
          </a:prstGeom>
          <a:noFill/>
          <a:ln w="0">
            <a:noFill/>
            <a:prstDash val="solid"/>
          </a:ln>
        </p:spPr>
        <p:txBody>
          <a:bodyPr wrap="square" lIns="0" tIns="0" rIns="0" bIns="0" anchor="t">
            <a:noAutofit/>
          </a:bodyPr>
          <a:lstStyle/>
          <a:p>
            <a:pPr algn="l">
              <a:lnSpc>
                <a:spcPct val="100000"/>
              </a:lnSpc>
              <a:buNone/>
              <a:defRPr sz="2850" b="1" i="0">
                <a:solidFill>
                  <a:srgbClr val="0756A4"/>
                </a:solidFill>
                <a:latin typeface="Georgia"/>
                <a:ea typeface="Georgia"/>
                <a:cs typeface="Georgia"/>
              </a:defRPr>
            </a:pPr>
            <a:r>
              <a:rPr sz="2850" b="1" i="0">
                <a:solidFill>
                  <a:srgbClr val="0756A4"/>
                </a:solidFill>
                <a:latin typeface="Georgia"/>
                <a:ea typeface="Georgia"/>
                <a:cs typeface="Georgia"/>
              </a:rPr>
              <a:t>TRAP SPRINGS</a:t>
            </a:r>
          </a:p>
        </p:txBody>
      </p:sp>
      <p:sp>
        <p:nvSpPr>
          <p:cNvPr id="8" name="arrow-2">
            <a:extLst>
              <a:ext uri="{FF2B5EF4-FFF2-40B4-BE49-F238E27FC236}">
                <a16:creationId xmlns:a16="http://schemas.microsoft.com/office/drawing/2014/main" id="{C63423E8-D655-4CFF-B3A5-DE5C641BDE7B}"/>
              </a:ext>
            </a:extLst>
          </p:cNvPr>
          <p:cNvSpPr>
            <a:spLocks noGrp="1"/>
          </p:cNvSpPr>
          <p:nvPr/>
        </p:nvSpPr>
        <p:spPr>
          <a:xfrm>
            <a:off x="3638550" y="3314700"/>
            <a:ext cx="666750" cy="609600"/>
          </a:xfrm>
          <a:prstGeom prst="rect">
            <a:avLst/>
          </a:prstGeom>
          <a:noFill/>
          <a:ln w="0">
            <a:noFill/>
            <a:prstDash val="solid"/>
          </a:ln>
        </p:spPr>
        <p:txBody>
          <a:bodyPr wrap="square" lIns="0" tIns="0" rIns="0" bIns="0" anchor="t">
            <a:noAutofit/>
          </a:bodyPr>
          <a:lstStyle/>
          <a:p>
            <a:pPr algn="ctr">
              <a:lnSpc>
                <a:spcPct val="100000"/>
              </a:lnSpc>
              <a:buNone/>
              <a:defRPr sz="3600" b="1" i="0">
                <a:solidFill>
                  <a:srgbClr val="E3A229"/>
                </a:solidFill>
                <a:latin typeface="Aptos"/>
                <a:ea typeface="Aptos"/>
                <a:cs typeface="Aptos"/>
              </a:defRPr>
            </a:pPr>
            <a:r>
              <a:rPr sz="3600" b="1" i="0">
                <a:solidFill>
                  <a:srgbClr val="E3A229"/>
                </a:solidFill>
                <a:latin typeface="Aptos"/>
                <a:ea typeface="Aptos"/>
                <a:cs typeface="Aptos"/>
              </a:rPr>
              <a:t>→</a:t>
            </a:r>
          </a:p>
        </p:txBody>
      </p:sp>
      <p:sp>
        <p:nvSpPr>
          <p:cNvPr id="9" name="fade-point-cause-2b">
            <a:extLst>
              <a:ext uri="{FF2B5EF4-FFF2-40B4-BE49-F238E27FC236}">
                <a16:creationId xmlns:a16="http://schemas.microsoft.com/office/drawing/2014/main" id="{8A9909FD-E302-4284-9309-EDBC392362D5}"/>
              </a:ext>
            </a:extLst>
          </p:cNvPr>
          <p:cNvSpPr>
            <a:spLocks noGrp="1"/>
          </p:cNvSpPr>
          <p:nvPr/>
        </p:nvSpPr>
        <p:spPr>
          <a:xfrm>
            <a:off x="4476750" y="3371850"/>
            <a:ext cx="6667500" cy="533400"/>
          </a:xfrm>
          <a:prstGeom prst="rect">
            <a:avLst/>
          </a:prstGeom>
          <a:noFill/>
          <a:ln w="0">
            <a:noFill/>
            <a:prstDash val="solid"/>
          </a:ln>
        </p:spPr>
        <p:txBody>
          <a:bodyPr wrap="square" lIns="0" tIns="0" rIns="0" bIns="0" anchor="t">
            <a:noAutofit/>
          </a:bodyPr>
          <a:lstStyle/>
          <a:p>
            <a:pPr algn="l">
              <a:lnSpc>
                <a:spcPct val="100000"/>
              </a:lnSpc>
              <a:buNone/>
              <a:defRPr sz="2850" b="1" i="0">
                <a:solidFill>
                  <a:srgbClr val="4A281D"/>
                </a:solidFill>
                <a:latin typeface="Georgia"/>
                <a:ea typeface="Georgia"/>
                <a:cs typeface="Georgia"/>
              </a:defRPr>
            </a:pPr>
            <a:r>
              <a:rPr sz="2850" b="1" i="0">
                <a:solidFill>
                  <a:srgbClr val="4A281D"/>
                </a:solidFill>
                <a:latin typeface="Georgia"/>
                <a:ea typeface="Georgia"/>
                <a:cs typeface="Georgia"/>
              </a:rPr>
              <a:t>THE SNARE WAS TRIGGERED</a:t>
            </a:r>
          </a:p>
        </p:txBody>
      </p:sp>
      <p:sp>
        <p:nvSpPr>
          <p:cNvPr id="10" name="fade-point-cause-3a">
            <a:extLst>
              <a:ext uri="{FF2B5EF4-FFF2-40B4-BE49-F238E27FC236}">
                <a16:creationId xmlns:a16="http://schemas.microsoft.com/office/drawing/2014/main" id="{34B4AF65-2E2C-4C51-BF99-87E264ED10F3}"/>
              </a:ext>
            </a:extLst>
          </p:cNvPr>
          <p:cNvSpPr>
            <a:spLocks noGrp="1"/>
          </p:cNvSpPr>
          <p:nvPr/>
        </p:nvSpPr>
        <p:spPr>
          <a:xfrm>
            <a:off x="819150" y="4400550"/>
            <a:ext cx="3048000" cy="533400"/>
          </a:xfrm>
          <a:prstGeom prst="rect">
            <a:avLst/>
          </a:prstGeom>
          <a:noFill/>
          <a:ln w="0">
            <a:noFill/>
            <a:prstDash val="solid"/>
          </a:ln>
        </p:spPr>
        <p:txBody>
          <a:bodyPr wrap="square" lIns="0" tIns="0" rIns="0" bIns="0" anchor="t">
            <a:noAutofit/>
          </a:bodyPr>
          <a:lstStyle/>
          <a:p>
            <a:pPr algn="l">
              <a:lnSpc>
                <a:spcPct val="100000"/>
              </a:lnSpc>
              <a:buNone/>
              <a:defRPr sz="2850" b="1" i="0">
                <a:solidFill>
                  <a:srgbClr val="0756A4"/>
                </a:solidFill>
                <a:latin typeface="Georgia"/>
                <a:ea typeface="Georgia"/>
                <a:cs typeface="Georgia"/>
              </a:defRPr>
            </a:pPr>
            <a:r>
              <a:rPr sz="2850" b="1" i="0">
                <a:solidFill>
                  <a:srgbClr val="0756A4"/>
                </a:solidFill>
                <a:latin typeface="Georgia"/>
                <a:ea typeface="Georgia"/>
                <a:cs typeface="Georgia"/>
              </a:rPr>
              <a:t>TRUMPET SOUNDS</a:t>
            </a:r>
          </a:p>
        </p:txBody>
      </p:sp>
      <p:sp>
        <p:nvSpPr>
          <p:cNvPr id="11" name="arrow-3">
            <a:extLst>
              <a:ext uri="{FF2B5EF4-FFF2-40B4-BE49-F238E27FC236}">
                <a16:creationId xmlns:a16="http://schemas.microsoft.com/office/drawing/2014/main" id="{CBD7A5AB-04D5-4B7D-8383-C5B9E2A91BCC}"/>
              </a:ext>
            </a:extLst>
          </p:cNvPr>
          <p:cNvSpPr>
            <a:spLocks noGrp="1"/>
          </p:cNvSpPr>
          <p:nvPr/>
        </p:nvSpPr>
        <p:spPr>
          <a:xfrm>
            <a:off x="3638550" y="4343400"/>
            <a:ext cx="666750" cy="609600"/>
          </a:xfrm>
          <a:prstGeom prst="rect">
            <a:avLst/>
          </a:prstGeom>
          <a:noFill/>
          <a:ln w="0">
            <a:noFill/>
            <a:prstDash val="solid"/>
          </a:ln>
        </p:spPr>
        <p:txBody>
          <a:bodyPr wrap="square" lIns="0" tIns="0" rIns="0" bIns="0" anchor="t">
            <a:noAutofit/>
          </a:bodyPr>
          <a:lstStyle/>
          <a:p>
            <a:pPr algn="ctr">
              <a:lnSpc>
                <a:spcPct val="100000"/>
              </a:lnSpc>
              <a:buNone/>
              <a:defRPr sz="3600" b="1" i="0">
                <a:solidFill>
                  <a:srgbClr val="E3A229"/>
                </a:solidFill>
                <a:latin typeface="Aptos"/>
                <a:ea typeface="Aptos"/>
                <a:cs typeface="Aptos"/>
              </a:defRPr>
            </a:pPr>
            <a:r>
              <a:rPr sz="3600" b="1" i="0">
                <a:solidFill>
                  <a:srgbClr val="E3A229"/>
                </a:solidFill>
                <a:latin typeface="Aptos"/>
                <a:ea typeface="Aptos"/>
                <a:cs typeface="Aptos"/>
              </a:rPr>
              <a:t>→</a:t>
            </a:r>
          </a:p>
        </p:txBody>
      </p:sp>
      <p:sp>
        <p:nvSpPr>
          <p:cNvPr id="12" name="fade-point-cause-3b">
            <a:extLst>
              <a:ext uri="{FF2B5EF4-FFF2-40B4-BE49-F238E27FC236}">
                <a16:creationId xmlns:a16="http://schemas.microsoft.com/office/drawing/2014/main" id="{A9EED6E8-5971-445A-BF9E-0A08C1483305}"/>
              </a:ext>
            </a:extLst>
          </p:cNvPr>
          <p:cNvSpPr>
            <a:spLocks noGrp="1"/>
          </p:cNvSpPr>
          <p:nvPr/>
        </p:nvSpPr>
        <p:spPr>
          <a:xfrm>
            <a:off x="4476750" y="4400550"/>
            <a:ext cx="6667500" cy="533400"/>
          </a:xfrm>
          <a:prstGeom prst="rect">
            <a:avLst/>
          </a:prstGeom>
          <a:noFill/>
          <a:ln w="0">
            <a:noFill/>
            <a:prstDash val="solid"/>
          </a:ln>
        </p:spPr>
        <p:txBody>
          <a:bodyPr wrap="square" lIns="0" tIns="0" rIns="0" bIns="0" anchor="t">
            <a:noAutofit/>
          </a:bodyPr>
          <a:lstStyle/>
          <a:p>
            <a:pPr algn="l">
              <a:lnSpc>
                <a:spcPct val="100000"/>
              </a:lnSpc>
              <a:buNone/>
              <a:defRPr sz="2850" b="1" i="0">
                <a:solidFill>
                  <a:srgbClr val="4A281D"/>
                </a:solidFill>
                <a:latin typeface="Georgia"/>
                <a:ea typeface="Georgia"/>
                <a:cs typeface="Georgia"/>
              </a:defRPr>
            </a:pPr>
            <a:r>
              <a:rPr sz="2850" b="1" i="0">
                <a:solidFill>
                  <a:srgbClr val="4A281D"/>
                </a:solidFill>
                <a:latin typeface="Georgia"/>
                <a:ea typeface="Georgia"/>
                <a:cs typeface="Georgia"/>
              </a:rPr>
              <a:t>DANGER IS REAL</a:t>
            </a:r>
          </a:p>
        </p:txBody>
      </p:sp>
      <p:sp>
        <p:nvSpPr>
          <p:cNvPr id="13" name="responsibility-band">
            <a:extLst>
              <a:ext uri="{FF2B5EF4-FFF2-40B4-BE49-F238E27FC236}">
                <a16:creationId xmlns:a16="http://schemas.microsoft.com/office/drawing/2014/main" id="{6F54D12B-E9FC-44C6-B607-ED7E67B19F8C}"/>
              </a:ext>
            </a:extLst>
          </p:cNvPr>
          <p:cNvSpPr>
            <a:spLocks noGrp="1"/>
          </p:cNvSpPr>
          <p:nvPr/>
        </p:nvSpPr>
        <p:spPr>
          <a:xfrm>
            <a:off x="819150" y="5448300"/>
            <a:ext cx="10382250" cy="647700"/>
          </a:xfrm>
          <a:prstGeom prst="rect">
            <a:avLst/>
          </a:prstGeom>
          <a:solidFill>
            <a:srgbClr val="0756A4"/>
          </a:solidFill>
          <a:ln w="0">
            <a:noFill/>
            <a:prstDash val="solid"/>
          </a:ln>
        </p:spPr>
        <p:txBody>
          <a:bodyPr/>
          <a:lstStyle/>
          <a:p>
            <a:endParaRPr lang="en-US"/>
          </a:p>
        </p:txBody>
      </p:sp>
      <p:sp>
        <p:nvSpPr>
          <p:cNvPr id="14" name="fade-point-responsibility">
            <a:extLst>
              <a:ext uri="{FF2B5EF4-FFF2-40B4-BE49-F238E27FC236}">
                <a16:creationId xmlns:a16="http://schemas.microsoft.com/office/drawing/2014/main" id="{540E6F4C-6E2A-4FBB-8F10-36A997173BD0}"/>
              </a:ext>
            </a:extLst>
          </p:cNvPr>
          <p:cNvSpPr>
            <a:spLocks noGrp="1"/>
          </p:cNvSpPr>
          <p:nvPr/>
        </p:nvSpPr>
        <p:spPr>
          <a:xfrm>
            <a:off x="1028700" y="5600700"/>
            <a:ext cx="9963150" cy="361950"/>
          </a:xfrm>
          <a:prstGeom prst="rect">
            <a:avLst/>
          </a:prstGeom>
          <a:noFill/>
          <a:ln w="0">
            <a:noFill/>
            <a:prstDash val="solid"/>
          </a:ln>
        </p:spPr>
        <p:txBody>
          <a:bodyPr wrap="square" lIns="0" tIns="0" rIns="0" bIns="0" anchor="t">
            <a:noAutofit/>
          </a:bodyPr>
          <a:lstStyle/>
          <a:p>
            <a:pPr algn="ctr">
              <a:lnSpc>
                <a:spcPct val="100000"/>
              </a:lnSpc>
              <a:buNone/>
              <a:defRPr sz="2400" b="1" i="0">
                <a:solidFill>
                  <a:srgbClr val="FFFFFF"/>
                </a:solidFill>
                <a:latin typeface="Aptos"/>
                <a:ea typeface="Aptos"/>
                <a:cs typeface="Aptos"/>
              </a:defRPr>
            </a:pPr>
            <a:r>
              <a:rPr sz="2400" b="1" i="0">
                <a:solidFill>
                  <a:srgbClr val="FFFFFF"/>
                </a:solidFill>
                <a:latin typeface="Aptos"/>
                <a:ea typeface="Aptos"/>
                <a:cs typeface="Aptos"/>
              </a:rPr>
              <a:t>Greater grace brings greater responsibility.  (Amos 3:2)</a:t>
            </a:r>
          </a:p>
        </p:txBody>
      </p:sp>
      <p:sp>
        <p:nvSpPr>
          <p:cNvPr id="15" name="bottom-rule">
            <a:extLst>
              <a:ext uri="{FF2B5EF4-FFF2-40B4-BE49-F238E27FC236}">
                <a16:creationId xmlns:a16="http://schemas.microsoft.com/office/drawing/2014/main" id="{F2DCAEB9-BFDE-41AE-9833-4BB5BF1ED515}"/>
              </a:ext>
            </a:extLst>
          </p:cNvPr>
          <p:cNvSpPr>
            <a:spLocks noGrp="1"/>
          </p:cNvSpPr>
          <p:nvPr/>
        </p:nvSpPr>
        <p:spPr>
          <a:xfrm>
            <a:off x="723900" y="6496050"/>
            <a:ext cx="10744200" cy="76200"/>
          </a:xfrm>
          <a:prstGeom prst="rect">
            <a:avLst/>
          </a:prstGeom>
          <a:solidFill>
            <a:srgbClr val="E3A229"/>
          </a:solidFill>
          <a:ln w="0">
            <a:noFill/>
            <a:prstDash val="solid"/>
          </a:ln>
        </p:spPr>
        <p:txBody>
          <a:bodyPr/>
          <a:lstStyle/>
          <a:p>
            <a:endParaRPr lang="en-US"/>
          </a:p>
        </p:txBody>
      </p:sp>
    </p:spTree>
    <p:extLst>
      <p:ext uri="{BB962C8B-B14F-4D97-AF65-F5344CB8AC3E}">
        <p14:creationId xmlns:p14="http://schemas.microsoft.com/office/powerpoint/2010/main" val="2127309234"/>
      </p:ext>
    </p:extLst>
  </p:cSld>
  <p:clrMapOvr>
    <a:masterClrMapping/>
  </p:clrMapOvr>
  <p:transition spd="med">
    <p:fade/>
  </p:transition>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2D2"/>
        </a:solidFill>
        <a:effectLst/>
      </p:bgPr>
    </p:bg>
    <p:spTree>
      <p:nvGrpSpPr>
        <p:cNvPr id="1" name=""/>
        <p:cNvGrpSpPr/>
        <p:nvPr/>
      </p:nvGrpSpPr>
      <p:grpSpPr>
        <a:xfrm>
          <a:off x="0" y="0"/>
          <a:ext cx="0" cy="0"/>
          <a:chOff x="0" y="0"/>
          <a:chExt cx="0" cy="0"/>
        </a:xfrm>
      </p:grpSpPr>
      <p:sp>
        <p:nvSpPr>
          <p:cNvPr id="26" name="kicker">
            <a:extLst>
              <a:ext uri="{FF2B5EF4-FFF2-40B4-BE49-F238E27FC236}">
                <a16:creationId xmlns:a16="http://schemas.microsoft.com/office/drawing/2014/main" id="{38B47651-1D2E-4EDB-BF5F-B29857FDBCB8}"/>
              </a:ext>
            </a:extLst>
          </p:cNvPr>
          <p:cNvSpPr>
            <a:spLocks noGrp="1"/>
          </p:cNvSpPr>
          <p:nvPr/>
        </p:nvSpPr>
        <p:spPr>
          <a:xfrm>
            <a:off x="723900" y="419100"/>
            <a:ext cx="5619750" cy="361950"/>
          </a:xfrm>
          <a:prstGeom prst="rect">
            <a:avLst/>
          </a:prstGeom>
          <a:noFill/>
          <a:ln w="0">
            <a:noFill/>
            <a:prstDash val="solid"/>
          </a:ln>
        </p:spPr>
        <p:txBody>
          <a:bodyPr wrap="square" lIns="0" tIns="0" rIns="0" bIns="0" anchor="t">
            <a:noAutofit/>
          </a:bodyPr>
          <a:lstStyle/>
          <a:p>
            <a:pPr algn="l">
              <a:lnSpc>
                <a:spcPct val="100000"/>
              </a:lnSpc>
              <a:buNone/>
              <a:defRPr sz="2250" b="1" i="0">
                <a:solidFill>
                  <a:srgbClr val="C9472E"/>
                </a:solidFill>
                <a:latin typeface="Aptos"/>
                <a:ea typeface="Aptos"/>
                <a:cs typeface="Aptos"/>
              </a:defRPr>
            </a:pPr>
            <a:r>
              <a:rPr sz="2250" b="1" i="0">
                <a:solidFill>
                  <a:srgbClr val="C9472E"/>
                </a:solidFill>
                <a:latin typeface="Aptos"/>
                <a:ea typeface="Aptos"/>
                <a:cs typeface="Aptos"/>
              </a:rPr>
              <a:t>THE REPEATED REFRAIN</a:t>
            </a:r>
          </a:p>
        </p:txBody>
      </p:sp>
      <p:sp>
        <p:nvSpPr>
          <p:cNvPr id="2" name="chapter-tag">
            <a:extLst>
              <a:ext uri="{FF2B5EF4-FFF2-40B4-BE49-F238E27FC236}">
                <a16:creationId xmlns:a16="http://schemas.microsoft.com/office/drawing/2014/main" id="{250FD251-8619-4670-AAAC-38E0A7D7A8E8}"/>
              </a:ext>
            </a:extLst>
          </p:cNvPr>
          <p:cNvSpPr>
            <a:spLocks noGrp="1"/>
          </p:cNvSpPr>
          <p:nvPr/>
        </p:nvSpPr>
        <p:spPr>
          <a:xfrm>
            <a:off x="8896350" y="419100"/>
            <a:ext cx="2571750" cy="381000"/>
          </a:xfrm>
          <a:prstGeom prst="rect">
            <a:avLst/>
          </a:prstGeom>
          <a:noFill/>
          <a:ln w="0">
            <a:noFill/>
            <a:prstDash val="solid"/>
          </a:ln>
        </p:spPr>
        <p:txBody>
          <a:bodyPr wrap="square" lIns="0" tIns="0" rIns="0" bIns="0" anchor="t">
            <a:noAutofit/>
          </a:bodyPr>
          <a:lstStyle/>
          <a:p>
            <a:pPr algn="r">
              <a:lnSpc>
                <a:spcPct val="100000"/>
              </a:lnSpc>
              <a:buNone/>
              <a:defRPr sz="2250" b="1" i="0">
                <a:solidFill>
                  <a:srgbClr val="0756A4"/>
                </a:solidFill>
                <a:latin typeface="Aptos"/>
                <a:ea typeface="Aptos"/>
                <a:cs typeface="Aptos"/>
              </a:defRPr>
            </a:pPr>
            <a:r>
              <a:rPr sz="2250" b="1" i="0" dirty="0">
                <a:solidFill>
                  <a:srgbClr val="0756A4"/>
                </a:solidFill>
                <a:latin typeface="Aptos"/>
                <a:ea typeface="Aptos"/>
                <a:cs typeface="Aptos"/>
              </a:rPr>
              <a:t>AMOS 4</a:t>
            </a:r>
          </a:p>
        </p:txBody>
      </p:sp>
      <p:sp>
        <p:nvSpPr>
          <p:cNvPr id="3" name="slide-title">
            <a:extLst>
              <a:ext uri="{FF2B5EF4-FFF2-40B4-BE49-F238E27FC236}">
                <a16:creationId xmlns:a16="http://schemas.microsoft.com/office/drawing/2014/main" id="{F1FE3AE7-0999-4BD4-A090-0838FE04BEA1}"/>
              </a:ext>
            </a:extLst>
          </p:cNvPr>
          <p:cNvSpPr>
            <a:spLocks noGrp="1"/>
          </p:cNvSpPr>
          <p:nvPr/>
        </p:nvSpPr>
        <p:spPr>
          <a:xfrm>
            <a:off x="723900" y="876300"/>
            <a:ext cx="10668000" cy="1095375"/>
          </a:xfrm>
          <a:prstGeom prst="rect">
            <a:avLst/>
          </a:prstGeom>
          <a:noFill/>
          <a:ln w="0">
            <a:noFill/>
            <a:prstDash val="solid"/>
          </a:ln>
        </p:spPr>
        <p:txBody>
          <a:bodyPr wrap="square" lIns="0" tIns="0" rIns="0" bIns="0" anchor="t">
            <a:noAutofit/>
          </a:bodyPr>
          <a:lstStyle/>
          <a:p>
            <a:pPr algn="l">
              <a:lnSpc>
                <a:spcPct val="92000"/>
              </a:lnSpc>
              <a:buNone/>
              <a:defRPr sz="3900" b="1" i="0">
                <a:solidFill>
                  <a:srgbClr val="4A281D"/>
                </a:solidFill>
                <a:latin typeface="Georgia"/>
                <a:ea typeface="Georgia"/>
                <a:cs typeface="Georgia"/>
              </a:defRPr>
            </a:pPr>
            <a:r>
              <a:rPr sz="3900" b="1" i="0">
                <a:solidFill>
                  <a:srgbClr val="4A281D"/>
                </a:solidFill>
                <a:latin typeface="Georgia"/>
                <a:ea typeface="Georgia"/>
                <a:cs typeface="Georgia"/>
              </a:rPr>
              <a:t>Five warnings; one unchanged response</a:t>
            </a:r>
          </a:p>
        </p:txBody>
      </p:sp>
      <p:sp>
        <p:nvSpPr>
          <p:cNvPr id="4" name="warning-number-1">
            <a:extLst>
              <a:ext uri="{FF2B5EF4-FFF2-40B4-BE49-F238E27FC236}">
                <a16:creationId xmlns:a16="http://schemas.microsoft.com/office/drawing/2014/main" id="{68EB4DC2-74C9-4042-8A35-B92FA0ED662A}"/>
              </a:ext>
            </a:extLst>
          </p:cNvPr>
          <p:cNvSpPr>
            <a:spLocks noGrp="1"/>
          </p:cNvSpPr>
          <p:nvPr/>
        </p:nvSpPr>
        <p:spPr>
          <a:xfrm>
            <a:off x="781050" y="2209800"/>
            <a:ext cx="438150" cy="457200"/>
          </a:xfrm>
          <a:prstGeom prst="rect">
            <a:avLst/>
          </a:prstGeom>
          <a:noFill/>
          <a:ln w="0">
            <a:noFill/>
            <a:prstDash val="solid"/>
          </a:ln>
        </p:spPr>
        <p:txBody>
          <a:bodyPr wrap="square" lIns="0" tIns="0" rIns="0" bIns="0" anchor="t">
            <a:noAutofit/>
          </a:bodyPr>
          <a:lstStyle/>
          <a:p>
            <a:pPr algn="ctr">
              <a:lnSpc>
                <a:spcPct val="100000"/>
              </a:lnSpc>
              <a:buNone/>
              <a:defRPr sz="2550" b="1" i="0">
                <a:solidFill>
                  <a:srgbClr val="E3A229"/>
                </a:solidFill>
                <a:latin typeface="Georgia"/>
                <a:ea typeface="Georgia"/>
                <a:cs typeface="Georgia"/>
              </a:defRPr>
            </a:pPr>
            <a:r>
              <a:rPr sz="2550" b="1" i="0">
                <a:solidFill>
                  <a:srgbClr val="E3A229"/>
                </a:solidFill>
                <a:latin typeface="Georgia"/>
                <a:ea typeface="Georgia"/>
                <a:cs typeface="Georgia"/>
              </a:rPr>
              <a:t>1</a:t>
            </a:r>
          </a:p>
        </p:txBody>
      </p:sp>
      <p:sp>
        <p:nvSpPr>
          <p:cNvPr id="5" name="fade-point-warning-1a">
            <a:extLst>
              <a:ext uri="{FF2B5EF4-FFF2-40B4-BE49-F238E27FC236}">
                <a16:creationId xmlns:a16="http://schemas.microsoft.com/office/drawing/2014/main" id="{007C1451-A4FB-4A21-A918-FF29E1FEFD0C}"/>
              </a:ext>
            </a:extLst>
          </p:cNvPr>
          <p:cNvSpPr>
            <a:spLocks noGrp="1"/>
          </p:cNvSpPr>
          <p:nvPr/>
        </p:nvSpPr>
        <p:spPr>
          <a:xfrm>
            <a:off x="1409700" y="2209800"/>
            <a:ext cx="2381250" cy="419100"/>
          </a:xfrm>
          <a:prstGeom prst="rect">
            <a:avLst/>
          </a:prstGeom>
          <a:noFill/>
          <a:ln w="0">
            <a:noFill/>
            <a:prstDash val="solid"/>
          </a:ln>
        </p:spPr>
        <p:txBody>
          <a:bodyPr wrap="square" lIns="0" tIns="0" rIns="0" bIns="0" anchor="t">
            <a:noAutofit/>
          </a:bodyPr>
          <a:lstStyle/>
          <a:p>
            <a:pPr algn="l">
              <a:lnSpc>
                <a:spcPct val="100000"/>
              </a:lnSpc>
              <a:buNone/>
              <a:defRPr sz="2550" b="1" i="0">
                <a:solidFill>
                  <a:srgbClr val="0756A4"/>
                </a:solidFill>
                <a:latin typeface="Georgia"/>
                <a:ea typeface="Georgia"/>
                <a:cs typeface="Georgia"/>
              </a:defRPr>
            </a:pPr>
            <a:r>
              <a:rPr sz="2400" b="1" i="0" dirty="0">
                <a:solidFill>
                  <a:srgbClr val="0756A4"/>
                </a:solidFill>
                <a:latin typeface="Georgia"/>
                <a:ea typeface="Georgia"/>
                <a:cs typeface="Georgia"/>
              </a:rPr>
              <a:t>FAMINE</a:t>
            </a:r>
          </a:p>
        </p:txBody>
      </p:sp>
      <p:sp>
        <p:nvSpPr>
          <p:cNvPr id="6" name="fade-point-warning-1b">
            <a:extLst>
              <a:ext uri="{FF2B5EF4-FFF2-40B4-BE49-F238E27FC236}">
                <a16:creationId xmlns:a16="http://schemas.microsoft.com/office/drawing/2014/main" id="{D2C31605-40EF-4038-B0ED-D8B4AF64EE8E}"/>
              </a:ext>
            </a:extLst>
          </p:cNvPr>
          <p:cNvSpPr>
            <a:spLocks noGrp="1"/>
          </p:cNvSpPr>
          <p:nvPr/>
        </p:nvSpPr>
        <p:spPr>
          <a:xfrm>
            <a:off x="3981450" y="2209800"/>
            <a:ext cx="7181850" cy="419100"/>
          </a:xfrm>
          <a:prstGeom prst="rect">
            <a:avLst/>
          </a:prstGeom>
          <a:noFill/>
          <a:ln w="0">
            <a:noFill/>
            <a:prstDash val="solid"/>
          </a:ln>
        </p:spPr>
        <p:txBody>
          <a:bodyPr wrap="square" lIns="0" tIns="0" rIns="0" bIns="0" anchor="t">
            <a:noAutofit/>
          </a:bodyPr>
          <a:lstStyle/>
          <a:p>
            <a:pPr algn="l">
              <a:lnSpc>
                <a:spcPct val="100000"/>
              </a:lnSpc>
              <a:buNone/>
              <a:defRPr sz="2250" b="0" i="0">
                <a:solidFill>
                  <a:srgbClr val="291A16"/>
                </a:solidFill>
                <a:latin typeface="Aptos"/>
                <a:ea typeface="Aptos"/>
                <a:cs typeface="Aptos"/>
              </a:defRPr>
            </a:pPr>
            <a:r>
              <a:rPr sz="2250" b="0" i="0">
                <a:solidFill>
                  <a:srgbClr val="291A16"/>
                </a:solidFill>
                <a:latin typeface="Aptos"/>
                <a:ea typeface="Aptos"/>
                <a:cs typeface="Aptos"/>
              </a:rPr>
              <a:t>“Cleanness of teeth” — nothing to eat.</a:t>
            </a:r>
          </a:p>
        </p:txBody>
      </p:sp>
      <p:sp>
        <p:nvSpPr>
          <p:cNvPr id="7" name="warning-rule-1">
            <a:extLst>
              <a:ext uri="{FF2B5EF4-FFF2-40B4-BE49-F238E27FC236}">
                <a16:creationId xmlns:a16="http://schemas.microsoft.com/office/drawing/2014/main" id="{3676C1D1-010D-4B04-9213-35C1969EE16C}"/>
              </a:ext>
            </a:extLst>
          </p:cNvPr>
          <p:cNvSpPr>
            <a:spLocks noGrp="1"/>
          </p:cNvSpPr>
          <p:nvPr/>
        </p:nvSpPr>
        <p:spPr>
          <a:xfrm>
            <a:off x="781050" y="2762250"/>
            <a:ext cx="10382250" cy="0"/>
          </a:xfrm>
          <a:prstGeom prst="line">
            <a:avLst/>
          </a:prstGeom>
          <a:noFill/>
          <a:ln w="28575">
            <a:solidFill>
              <a:srgbClr val="F8E2AF"/>
            </a:solidFill>
            <a:prstDash val="solid"/>
          </a:ln>
        </p:spPr>
        <p:txBody>
          <a:bodyPr/>
          <a:lstStyle/>
          <a:p>
            <a:endParaRPr lang="en-US"/>
          </a:p>
        </p:txBody>
      </p:sp>
      <p:sp>
        <p:nvSpPr>
          <p:cNvPr id="8" name="warning-number-2">
            <a:extLst>
              <a:ext uri="{FF2B5EF4-FFF2-40B4-BE49-F238E27FC236}">
                <a16:creationId xmlns:a16="http://schemas.microsoft.com/office/drawing/2014/main" id="{F62F8198-ACD0-43CC-B390-AB8B2B697D95}"/>
              </a:ext>
            </a:extLst>
          </p:cNvPr>
          <p:cNvSpPr>
            <a:spLocks noGrp="1"/>
          </p:cNvSpPr>
          <p:nvPr/>
        </p:nvSpPr>
        <p:spPr>
          <a:xfrm>
            <a:off x="781050" y="2895600"/>
            <a:ext cx="438150" cy="457200"/>
          </a:xfrm>
          <a:prstGeom prst="rect">
            <a:avLst/>
          </a:prstGeom>
          <a:noFill/>
          <a:ln w="0">
            <a:noFill/>
            <a:prstDash val="solid"/>
          </a:ln>
        </p:spPr>
        <p:txBody>
          <a:bodyPr wrap="square" lIns="0" tIns="0" rIns="0" bIns="0" anchor="t">
            <a:noAutofit/>
          </a:bodyPr>
          <a:lstStyle/>
          <a:p>
            <a:pPr algn="ctr">
              <a:lnSpc>
                <a:spcPct val="100000"/>
              </a:lnSpc>
              <a:buNone/>
              <a:defRPr sz="2550" b="1" i="0">
                <a:solidFill>
                  <a:srgbClr val="E3A229"/>
                </a:solidFill>
                <a:latin typeface="Georgia"/>
                <a:ea typeface="Georgia"/>
                <a:cs typeface="Georgia"/>
              </a:defRPr>
            </a:pPr>
            <a:r>
              <a:rPr sz="2550" b="1" i="0">
                <a:solidFill>
                  <a:srgbClr val="E3A229"/>
                </a:solidFill>
                <a:latin typeface="Georgia"/>
                <a:ea typeface="Georgia"/>
                <a:cs typeface="Georgia"/>
              </a:rPr>
              <a:t>2</a:t>
            </a:r>
          </a:p>
        </p:txBody>
      </p:sp>
      <p:sp>
        <p:nvSpPr>
          <p:cNvPr id="9" name="fade-point-warning-2a">
            <a:extLst>
              <a:ext uri="{FF2B5EF4-FFF2-40B4-BE49-F238E27FC236}">
                <a16:creationId xmlns:a16="http://schemas.microsoft.com/office/drawing/2014/main" id="{FD12C7A4-44E2-45EF-8CDE-96DF61076070}"/>
              </a:ext>
            </a:extLst>
          </p:cNvPr>
          <p:cNvSpPr>
            <a:spLocks noGrp="1"/>
          </p:cNvSpPr>
          <p:nvPr/>
        </p:nvSpPr>
        <p:spPr>
          <a:xfrm>
            <a:off x="1409700" y="2895600"/>
            <a:ext cx="2381250" cy="419100"/>
          </a:xfrm>
          <a:prstGeom prst="rect">
            <a:avLst/>
          </a:prstGeom>
          <a:noFill/>
          <a:ln w="0">
            <a:noFill/>
            <a:prstDash val="solid"/>
          </a:ln>
        </p:spPr>
        <p:txBody>
          <a:bodyPr wrap="square" lIns="0" tIns="0" rIns="0" bIns="0" anchor="t">
            <a:noAutofit/>
          </a:bodyPr>
          <a:lstStyle/>
          <a:p>
            <a:pPr algn="l">
              <a:lnSpc>
                <a:spcPct val="100000"/>
              </a:lnSpc>
              <a:buNone/>
              <a:defRPr sz="2550" b="1" i="0">
                <a:solidFill>
                  <a:srgbClr val="0756A4"/>
                </a:solidFill>
                <a:latin typeface="Georgia"/>
                <a:ea typeface="Georgia"/>
                <a:cs typeface="Georgia"/>
              </a:defRPr>
            </a:pPr>
            <a:r>
              <a:rPr sz="2400" b="1" i="0" dirty="0">
                <a:solidFill>
                  <a:srgbClr val="0756A4"/>
                </a:solidFill>
                <a:latin typeface="Georgia"/>
                <a:ea typeface="Georgia"/>
                <a:cs typeface="Georgia"/>
              </a:rPr>
              <a:t>DROUGHT</a:t>
            </a:r>
          </a:p>
        </p:txBody>
      </p:sp>
      <p:sp>
        <p:nvSpPr>
          <p:cNvPr id="10" name="fade-point-warning-2b">
            <a:extLst>
              <a:ext uri="{FF2B5EF4-FFF2-40B4-BE49-F238E27FC236}">
                <a16:creationId xmlns:a16="http://schemas.microsoft.com/office/drawing/2014/main" id="{738D833D-2164-4CEE-AE38-BAFAD274E1CA}"/>
              </a:ext>
            </a:extLst>
          </p:cNvPr>
          <p:cNvSpPr>
            <a:spLocks noGrp="1"/>
          </p:cNvSpPr>
          <p:nvPr/>
        </p:nvSpPr>
        <p:spPr>
          <a:xfrm>
            <a:off x="3981450" y="2895600"/>
            <a:ext cx="7181850" cy="419100"/>
          </a:xfrm>
          <a:prstGeom prst="rect">
            <a:avLst/>
          </a:prstGeom>
          <a:noFill/>
          <a:ln w="0">
            <a:noFill/>
            <a:prstDash val="solid"/>
          </a:ln>
        </p:spPr>
        <p:txBody>
          <a:bodyPr wrap="square" lIns="0" tIns="0" rIns="0" bIns="0" anchor="t">
            <a:noAutofit/>
          </a:bodyPr>
          <a:lstStyle/>
          <a:p>
            <a:pPr algn="l">
              <a:lnSpc>
                <a:spcPct val="100000"/>
              </a:lnSpc>
              <a:buNone/>
              <a:defRPr sz="2250" b="0" i="0">
                <a:solidFill>
                  <a:srgbClr val="291A16"/>
                </a:solidFill>
                <a:latin typeface="Aptos"/>
                <a:ea typeface="Aptos"/>
                <a:cs typeface="Aptos"/>
              </a:defRPr>
            </a:pPr>
            <a:r>
              <a:rPr sz="2250" b="0" i="0">
                <a:solidFill>
                  <a:srgbClr val="291A16"/>
                </a:solidFill>
                <a:latin typeface="Aptos"/>
                <a:ea typeface="Aptos"/>
                <a:cs typeface="Aptos"/>
              </a:rPr>
              <a:t>Rain withheld when the crops needed it most.</a:t>
            </a:r>
          </a:p>
        </p:txBody>
      </p:sp>
      <p:sp>
        <p:nvSpPr>
          <p:cNvPr id="11" name="warning-rule-2">
            <a:extLst>
              <a:ext uri="{FF2B5EF4-FFF2-40B4-BE49-F238E27FC236}">
                <a16:creationId xmlns:a16="http://schemas.microsoft.com/office/drawing/2014/main" id="{CD398345-B44D-4101-B77C-B15CD8DD9995}"/>
              </a:ext>
            </a:extLst>
          </p:cNvPr>
          <p:cNvSpPr>
            <a:spLocks noGrp="1"/>
          </p:cNvSpPr>
          <p:nvPr/>
        </p:nvSpPr>
        <p:spPr>
          <a:xfrm>
            <a:off x="781050" y="3448050"/>
            <a:ext cx="10382250" cy="0"/>
          </a:xfrm>
          <a:prstGeom prst="line">
            <a:avLst/>
          </a:prstGeom>
          <a:noFill/>
          <a:ln w="28575">
            <a:solidFill>
              <a:srgbClr val="F8E2AF"/>
            </a:solidFill>
            <a:prstDash val="solid"/>
          </a:ln>
        </p:spPr>
        <p:txBody>
          <a:bodyPr/>
          <a:lstStyle/>
          <a:p>
            <a:endParaRPr lang="en-US"/>
          </a:p>
        </p:txBody>
      </p:sp>
      <p:sp>
        <p:nvSpPr>
          <p:cNvPr id="12" name="warning-number-3">
            <a:extLst>
              <a:ext uri="{FF2B5EF4-FFF2-40B4-BE49-F238E27FC236}">
                <a16:creationId xmlns:a16="http://schemas.microsoft.com/office/drawing/2014/main" id="{64A2CEED-21C7-44D2-8B80-C41840DB349A}"/>
              </a:ext>
            </a:extLst>
          </p:cNvPr>
          <p:cNvSpPr>
            <a:spLocks noGrp="1"/>
          </p:cNvSpPr>
          <p:nvPr/>
        </p:nvSpPr>
        <p:spPr>
          <a:xfrm>
            <a:off x="781050" y="3581400"/>
            <a:ext cx="438150" cy="457200"/>
          </a:xfrm>
          <a:prstGeom prst="rect">
            <a:avLst/>
          </a:prstGeom>
          <a:noFill/>
          <a:ln w="0">
            <a:noFill/>
            <a:prstDash val="solid"/>
          </a:ln>
        </p:spPr>
        <p:txBody>
          <a:bodyPr wrap="square" lIns="0" tIns="0" rIns="0" bIns="0" anchor="t">
            <a:noAutofit/>
          </a:bodyPr>
          <a:lstStyle/>
          <a:p>
            <a:pPr algn="ctr">
              <a:lnSpc>
                <a:spcPct val="100000"/>
              </a:lnSpc>
              <a:buNone/>
              <a:defRPr sz="2550" b="1" i="0">
                <a:solidFill>
                  <a:srgbClr val="E3A229"/>
                </a:solidFill>
                <a:latin typeface="Georgia"/>
                <a:ea typeface="Georgia"/>
                <a:cs typeface="Georgia"/>
              </a:defRPr>
            </a:pPr>
            <a:r>
              <a:rPr sz="2550" b="1" i="0">
                <a:solidFill>
                  <a:srgbClr val="E3A229"/>
                </a:solidFill>
                <a:latin typeface="Georgia"/>
                <a:ea typeface="Georgia"/>
                <a:cs typeface="Georgia"/>
              </a:rPr>
              <a:t>3</a:t>
            </a:r>
          </a:p>
        </p:txBody>
      </p:sp>
      <p:sp>
        <p:nvSpPr>
          <p:cNvPr id="13" name="fade-point-warning-3a">
            <a:extLst>
              <a:ext uri="{FF2B5EF4-FFF2-40B4-BE49-F238E27FC236}">
                <a16:creationId xmlns:a16="http://schemas.microsoft.com/office/drawing/2014/main" id="{477656D6-FBBB-4910-8A03-057362EEE346}"/>
              </a:ext>
            </a:extLst>
          </p:cNvPr>
          <p:cNvSpPr>
            <a:spLocks noGrp="1"/>
          </p:cNvSpPr>
          <p:nvPr/>
        </p:nvSpPr>
        <p:spPr>
          <a:xfrm>
            <a:off x="1409700" y="3581400"/>
            <a:ext cx="2381250" cy="419100"/>
          </a:xfrm>
          <a:prstGeom prst="rect">
            <a:avLst/>
          </a:prstGeom>
          <a:noFill/>
          <a:ln w="0">
            <a:noFill/>
            <a:prstDash val="solid"/>
          </a:ln>
        </p:spPr>
        <p:txBody>
          <a:bodyPr wrap="square" lIns="0" tIns="0" rIns="0" bIns="0" anchor="t">
            <a:noAutofit/>
          </a:bodyPr>
          <a:lstStyle/>
          <a:p>
            <a:pPr algn="l">
              <a:lnSpc>
                <a:spcPct val="100000"/>
              </a:lnSpc>
              <a:buNone/>
              <a:defRPr sz="2550" b="1" i="0">
                <a:solidFill>
                  <a:srgbClr val="0756A4"/>
                </a:solidFill>
                <a:latin typeface="Georgia"/>
                <a:ea typeface="Georgia"/>
                <a:cs typeface="Georgia"/>
              </a:defRPr>
            </a:pPr>
            <a:r>
              <a:rPr sz="2400" b="1" i="0" dirty="0">
                <a:solidFill>
                  <a:srgbClr val="0756A4"/>
                </a:solidFill>
                <a:latin typeface="Georgia"/>
                <a:ea typeface="Georgia"/>
                <a:cs typeface="Georgia"/>
              </a:rPr>
              <a:t>BLIGHT</a:t>
            </a:r>
          </a:p>
        </p:txBody>
      </p:sp>
      <p:sp>
        <p:nvSpPr>
          <p:cNvPr id="14" name="fade-point-warning-3b">
            <a:extLst>
              <a:ext uri="{FF2B5EF4-FFF2-40B4-BE49-F238E27FC236}">
                <a16:creationId xmlns:a16="http://schemas.microsoft.com/office/drawing/2014/main" id="{36C4E876-E6E9-4B8A-9838-BD8EB7FB9017}"/>
              </a:ext>
            </a:extLst>
          </p:cNvPr>
          <p:cNvSpPr>
            <a:spLocks noGrp="1"/>
          </p:cNvSpPr>
          <p:nvPr/>
        </p:nvSpPr>
        <p:spPr>
          <a:xfrm>
            <a:off x="3981450" y="3581400"/>
            <a:ext cx="7181850" cy="419100"/>
          </a:xfrm>
          <a:prstGeom prst="rect">
            <a:avLst/>
          </a:prstGeom>
          <a:noFill/>
          <a:ln w="0">
            <a:noFill/>
            <a:prstDash val="solid"/>
          </a:ln>
        </p:spPr>
        <p:txBody>
          <a:bodyPr wrap="square" lIns="0" tIns="0" rIns="0" bIns="0" anchor="t">
            <a:noAutofit/>
          </a:bodyPr>
          <a:lstStyle/>
          <a:p>
            <a:pPr algn="l">
              <a:lnSpc>
                <a:spcPct val="100000"/>
              </a:lnSpc>
              <a:buNone/>
              <a:defRPr sz="2250" b="0" i="0">
                <a:solidFill>
                  <a:srgbClr val="291A16"/>
                </a:solidFill>
                <a:latin typeface="Aptos"/>
                <a:ea typeface="Aptos"/>
                <a:cs typeface="Aptos"/>
              </a:defRPr>
            </a:pPr>
            <a:r>
              <a:rPr sz="2250" b="0" i="0">
                <a:solidFill>
                  <a:srgbClr val="291A16"/>
                </a:solidFill>
                <a:latin typeface="Aptos"/>
                <a:ea typeface="Aptos"/>
                <a:cs typeface="Aptos"/>
              </a:rPr>
              <a:t>Scorching wind, mildew, and locusts.</a:t>
            </a:r>
          </a:p>
        </p:txBody>
      </p:sp>
      <p:sp>
        <p:nvSpPr>
          <p:cNvPr id="15" name="warning-rule-3">
            <a:extLst>
              <a:ext uri="{FF2B5EF4-FFF2-40B4-BE49-F238E27FC236}">
                <a16:creationId xmlns:a16="http://schemas.microsoft.com/office/drawing/2014/main" id="{6D0D9055-CA83-4381-947B-CA3365BC45BA}"/>
              </a:ext>
            </a:extLst>
          </p:cNvPr>
          <p:cNvSpPr>
            <a:spLocks noGrp="1"/>
          </p:cNvSpPr>
          <p:nvPr/>
        </p:nvSpPr>
        <p:spPr>
          <a:xfrm>
            <a:off x="781050" y="4133850"/>
            <a:ext cx="10382250" cy="0"/>
          </a:xfrm>
          <a:prstGeom prst="line">
            <a:avLst/>
          </a:prstGeom>
          <a:noFill/>
          <a:ln w="28575">
            <a:solidFill>
              <a:srgbClr val="F8E2AF"/>
            </a:solidFill>
            <a:prstDash val="solid"/>
          </a:ln>
        </p:spPr>
        <p:txBody>
          <a:bodyPr/>
          <a:lstStyle/>
          <a:p>
            <a:endParaRPr lang="en-US"/>
          </a:p>
        </p:txBody>
      </p:sp>
      <p:sp>
        <p:nvSpPr>
          <p:cNvPr id="16" name="warning-number-4">
            <a:extLst>
              <a:ext uri="{FF2B5EF4-FFF2-40B4-BE49-F238E27FC236}">
                <a16:creationId xmlns:a16="http://schemas.microsoft.com/office/drawing/2014/main" id="{195FEF85-7B74-4786-828D-0A11EB3E69A6}"/>
              </a:ext>
            </a:extLst>
          </p:cNvPr>
          <p:cNvSpPr>
            <a:spLocks noGrp="1"/>
          </p:cNvSpPr>
          <p:nvPr/>
        </p:nvSpPr>
        <p:spPr>
          <a:xfrm>
            <a:off x="781050" y="4267200"/>
            <a:ext cx="438150" cy="457200"/>
          </a:xfrm>
          <a:prstGeom prst="rect">
            <a:avLst/>
          </a:prstGeom>
          <a:noFill/>
          <a:ln w="0">
            <a:noFill/>
            <a:prstDash val="solid"/>
          </a:ln>
        </p:spPr>
        <p:txBody>
          <a:bodyPr wrap="square" lIns="0" tIns="0" rIns="0" bIns="0" anchor="t">
            <a:noAutofit/>
          </a:bodyPr>
          <a:lstStyle/>
          <a:p>
            <a:pPr algn="ctr">
              <a:lnSpc>
                <a:spcPct val="100000"/>
              </a:lnSpc>
              <a:buNone/>
              <a:defRPr sz="2550" b="1" i="0">
                <a:solidFill>
                  <a:srgbClr val="E3A229"/>
                </a:solidFill>
                <a:latin typeface="Georgia"/>
                <a:ea typeface="Georgia"/>
                <a:cs typeface="Georgia"/>
              </a:defRPr>
            </a:pPr>
            <a:r>
              <a:rPr sz="2550" b="1" i="0">
                <a:solidFill>
                  <a:srgbClr val="E3A229"/>
                </a:solidFill>
                <a:latin typeface="Georgia"/>
                <a:ea typeface="Georgia"/>
                <a:cs typeface="Georgia"/>
              </a:rPr>
              <a:t>4</a:t>
            </a:r>
          </a:p>
        </p:txBody>
      </p:sp>
      <p:sp>
        <p:nvSpPr>
          <p:cNvPr id="17" name="fade-point-warning-4a">
            <a:extLst>
              <a:ext uri="{FF2B5EF4-FFF2-40B4-BE49-F238E27FC236}">
                <a16:creationId xmlns:a16="http://schemas.microsoft.com/office/drawing/2014/main" id="{5A3DB1A9-0100-4376-BA78-325A015C434C}"/>
              </a:ext>
            </a:extLst>
          </p:cNvPr>
          <p:cNvSpPr>
            <a:spLocks noGrp="1"/>
          </p:cNvSpPr>
          <p:nvPr/>
        </p:nvSpPr>
        <p:spPr>
          <a:xfrm>
            <a:off x="1409700" y="4267200"/>
            <a:ext cx="2381250" cy="419100"/>
          </a:xfrm>
          <a:prstGeom prst="rect">
            <a:avLst/>
          </a:prstGeom>
          <a:noFill/>
          <a:ln w="0">
            <a:noFill/>
            <a:prstDash val="solid"/>
          </a:ln>
        </p:spPr>
        <p:txBody>
          <a:bodyPr wrap="square" lIns="0" tIns="0" rIns="0" bIns="0" anchor="t">
            <a:noAutofit/>
          </a:bodyPr>
          <a:lstStyle/>
          <a:p>
            <a:pPr algn="l">
              <a:lnSpc>
                <a:spcPct val="100000"/>
              </a:lnSpc>
              <a:buNone/>
              <a:defRPr sz="2550" b="1" i="0">
                <a:solidFill>
                  <a:srgbClr val="0756A4"/>
                </a:solidFill>
                <a:latin typeface="Georgia"/>
                <a:ea typeface="Georgia"/>
                <a:cs typeface="Georgia"/>
              </a:defRPr>
            </a:pPr>
            <a:r>
              <a:rPr sz="2400" b="1" i="0" dirty="0">
                <a:solidFill>
                  <a:srgbClr val="0756A4"/>
                </a:solidFill>
                <a:latin typeface="Georgia"/>
                <a:ea typeface="Georgia"/>
                <a:cs typeface="Georgia"/>
              </a:rPr>
              <a:t>PLAGUE</a:t>
            </a:r>
          </a:p>
        </p:txBody>
      </p:sp>
      <p:sp>
        <p:nvSpPr>
          <p:cNvPr id="18" name="fade-point-warning-4b">
            <a:extLst>
              <a:ext uri="{FF2B5EF4-FFF2-40B4-BE49-F238E27FC236}">
                <a16:creationId xmlns:a16="http://schemas.microsoft.com/office/drawing/2014/main" id="{7751313B-27A7-418F-A618-0E234887BB42}"/>
              </a:ext>
            </a:extLst>
          </p:cNvPr>
          <p:cNvSpPr>
            <a:spLocks noGrp="1"/>
          </p:cNvSpPr>
          <p:nvPr/>
        </p:nvSpPr>
        <p:spPr>
          <a:xfrm>
            <a:off x="3981450" y="4267200"/>
            <a:ext cx="7181850" cy="419100"/>
          </a:xfrm>
          <a:prstGeom prst="rect">
            <a:avLst/>
          </a:prstGeom>
          <a:noFill/>
          <a:ln w="0">
            <a:noFill/>
            <a:prstDash val="solid"/>
          </a:ln>
        </p:spPr>
        <p:txBody>
          <a:bodyPr wrap="square" lIns="0" tIns="0" rIns="0" bIns="0" anchor="t">
            <a:noAutofit/>
          </a:bodyPr>
          <a:lstStyle/>
          <a:p>
            <a:pPr algn="l">
              <a:lnSpc>
                <a:spcPct val="100000"/>
              </a:lnSpc>
              <a:buNone/>
              <a:defRPr sz="2250" b="0" i="0">
                <a:solidFill>
                  <a:srgbClr val="291A16"/>
                </a:solidFill>
                <a:latin typeface="Aptos"/>
                <a:ea typeface="Aptos"/>
                <a:cs typeface="Aptos"/>
              </a:defRPr>
            </a:pPr>
            <a:r>
              <a:rPr sz="2250" b="0" i="0">
                <a:solidFill>
                  <a:srgbClr val="291A16"/>
                </a:solidFill>
                <a:latin typeface="Aptos"/>
                <a:ea typeface="Aptos"/>
                <a:cs typeface="Aptos"/>
              </a:rPr>
              <a:t>Disease, war, sword, and the stench of loss.</a:t>
            </a:r>
          </a:p>
        </p:txBody>
      </p:sp>
      <p:sp>
        <p:nvSpPr>
          <p:cNvPr id="19" name="warning-rule-4">
            <a:extLst>
              <a:ext uri="{FF2B5EF4-FFF2-40B4-BE49-F238E27FC236}">
                <a16:creationId xmlns:a16="http://schemas.microsoft.com/office/drawing/2014/main" id="{9E68733C-C8D6-4270-82DF-9FD0DB217F78}"/>
              </a:ext>
            </a:extLst>
          </p:cNvPr>
          <p:cNvSpPr>
            <a:spLocks noGrp="1"/>
          </p:cNvSpPr>
          <p:nvPr/>
        </p:nvSpPr>
        <p:spPr>
          <a:xfrm>
            <a:off x="781050" y="4819650"/>
            <a:ext cx="10382250" cy="0"/>
          </a:xfrm>
          <a:prstGeom prst="line">
            <a:avLst/>
          </a:prstGeom>
          <a:noFill/>
          <a:ln w="28575">
            <a:solidFill>
              <a:srgbClr val="F8E2AF"/>
            </a:solidFill>
            <a:prstDash val="solid"/>
          </a:ln>
        </p:spPr>
        <p:txBody>
          <a:bodyPr/>
          <a:lstStyle/>
          <a:p>
            <a:endParaRPr lang="en-US"/>
          </a:p>
        </p:txBody>
      </p:sp>
      <p:sp>
        <p:nvSpPr>
          <p:cNvPr id="20" name="warning-number-5">
            <a:extLst>
              <a:ext uri="{FF2B5EF4-FFF2-40B4-BE49-F238E27FC236}">
                <a16:creationId xmlns:a16="http://schemas.microsoft.com/office/drawing/2014/main" id="{F53E42E3-129E-4DD4-8367-97DC4055BD62}"/>
              </a:ext>
            </a:extLst>
          </p:cNvPr>
          <p:cNvSpPr>
            <a:spLocks noGrp="1"/>
          </p:cNvSpPr>
          <p:nvPr/>
        </p:nvSpPr>
        <p:spPr>
          <a:xfrm>
            <a:off x="781050" y="4953000"/>
            <a:ext cx="438150" cy="457200"/>
          </a:xfrm>
          <a:prstGeom prst="rect">
            <a:avLst/>
          </a:prstGeom>
          <a:noFill/>
          <a:ln w="0">
            <a:noFill/>
            <a:prstDash val="solid"/>
          </a:ln>
        </p:spPr>
        <p:txBody>
          <a:bodyPr wrap="square" lIns="0" tIns="0" rIns="0" bIns="0" anchor="t">
            <a:noAutofit/>
          </a:bodyPr>
          <a:lstStyle/>
          <a:p>
            <a:pPr algn="ctr">
              <a:lnSpc>
                <a:spcPct val="100000"/>
              </a:lnSpc>
              <a:buNone/>
              <a:defRPr sz="2550" b="1" i="0">
                <a:solidFill>
                  <a:srgbClr val="E3A229"/>
                </a:solidFill>
                <a:latin typeface="Georgia"/>
                <a:ea typeface="Georgia"/>
                <a:cs typeface="Georgia"/>
              </a:defRPr>
            </a:pPr>
            <a:r>
              <a:rPr sz="2550" b="1" i="0">
                <a:solidFill>
                  <a:srgbClr val="E3A229"/>
                </a:solidFill>
                <a:latin typeface="Georgia"/>
                <a:ea typeface="Georgia"/>
                <a:cs typeface="Georgia"/>
              </a:rPr>
              <a:t>5</a:t>
            </a:r>
          </a:p>
        </p:txBody>
      </p:sp>
      <p:sp>
        <p:nvSpPr>
          <p:cNvPr id="21" name="fade-point-warning-5a">
            <a:extLst>
              <a:ext uri="{FF2B5EF4-FFF2-40B4-BE49-F238E27FC236}">
                <a16:creationId xmlns:a16="http://schemas.microsoft.com/office/drawing/2014/main" id="{B793A3C0-901A-42E8-A4DA-07B5405D32B9}"/>
              </a:ext>
            </a:extLst>
          </p:cNvPr>
          <p:cNvSpPr>
            <a:spLocks noGrp="1"/>
          </p:cNvSpPr>
          <p:nvPr/>
        </p:nvSpPr>
        <p:spPr>
          <a:xfrm>
            <a:off x="1409700" y="4953000"/>
            <a:ext cx="2381250" cy="419100"/>
          </a:xfrm>
          <a:prstGeom prst="rect">
            <a:avLst/>
          </a:prstGeom>
          <a:noFill/>
          <a:ln w="0">
            <a:noFill/>
            <a:prstDash val="solid"/>
          </a:ln>
        </p:spPr>
        <p:txBody>
          <a:bodyPr wrap="square" lIns="0" tIns="0" rIns="0" bIns="0" anchor="t">
            <a:noAutofit/>
          </a:bodyPr>
          <a:lstStyle/>
          <a:p>
            <a:pPr algn="l">
              <a:lnSpc>
                <a:spcPct val="100000"/>
              </a:lnSpc>
              <a:buNone/>
              <a:defRPr sz="2550" b="1" i="0">
                <a:solidFill>
                  <a:srgbClr val="0756A4"/>
                </a:solidFill>
                <a:latin typeface="Georgia"/>
                <a:ea typeface="Georgia"/>
                <a:cs typeface="Georgia"/>
              </a:defRPr>
            </a:pPr>
            <a:r>
              <a:rPr sz="2400" b="1" i="0" dirty="0">
                <a:solidFill>
                  <a:srgbClr val="0756A4"/>
                </a:solidFill>
                <a:latin typeface="Georgia"/>
                <a:ea typeface="Georgia"/>
                <a:cs typeface="Georgia"/>
              </a:rPr>
              <a:t>OVERTHROW</a:t>
            </a:r>
          </a:p>
        </p:txBody>
      </p:sp>
      <p:sp>
        <p:nvSpPr>
          <p:cNvPr id="22" name="fade-point-warning-5b">
            <a:extLst>
              <a:ext uri="{FF2B5EF4-FFF2-40B4-BE49-F238E27FC236}">
                <a16:creationId xmlns:a16="http://schemas.microsoft.com/office/drawing/2014/main" id="{24783A7C-4E31-40B1-98DA-35963B63A090}"/>
              </a:ext>
            </a:extLst>
          </p:cNvPr>
          <p:cNvSpPr>
            <a:spLocks noGrp="1"/>
          </p:cNvSpPr>
          <p:nvPr/>
        </p:nvSpPr>
        <p:spPr>
          <a:xfrm>
            <a:off x="3981450" y="4953000"/>
            <a:ext cx="7181850" cy="419100"/>
          </a:xfrm>
          <a:prstGeom prst="rect">
            <a:avLst/>
          </a:prstGeom>
          <a:noFill/>
          <a:ln w="0">
            <a:noFill/>
            <a:prstDash val="solid"/>
          </a:ln>
        </p:spPr>
        <p:txBody>
          <a:bodyPr wrap="square" lIns="0" tIns="0" rIns="0" bIns="0" anchor="t">
            <a:noAutofit/>
          </a:bodyPr>
          <a:lstStyle/>
          <a:p>
            <a:pPr algn="l">
              <a:lnSpc>
                <a:spcPct val="100000"/>
              </a:lnSpc>
              <a:buNone/>
              <a:defRPr sz="2250" b="0" i="0">
                <a:solidFill>
                  <a:srgbClr val="291A16"/>
                </a:solidFill>
                <a:latin typeface="Aptos"/>
                <a:ea typeface="Aptos"/>
                <a:cs typeface="Aptos"/>
              </a:defRPr>
            </a:pPr>
            <a:r>
              <a:rPr sz="2250" b="0" i="0">
                <a:solidFill>
                  <a:srgbClr val="291A16"/>
                </a:solidFill>
                <a:latin typeface="Aptos"/>
                <a:ea typeface="Aptos"/>
                <a:cs typeface="Aptos"/>
              </a:rPr>
              <a:t>Cities burned; a firebrand barely rescued.</a:t>
            </a:r>
          </a:p>
        </p:txBody>
      </p:sp>
      <p:sp>
        <p:nvSpPr>
          <p:cNvPr id="23" name="warning-rule-5">
            <a:extLst>
              <a:ext uri="{FF2B5EF4-FFF2-40B4-BE49-F238E27FC236}">
                <a16:creationId xmlns:a16="http://schemas.microsoft.com/office/drawing/2014/main" id="{24E77E07-C703-43C4-A236-F358C2DD0731}"/>
              </a:ext>
            </a:extLst>
          </p:cNvPr>
          <p:cNvSpPr>
            <a:spLocks noGrp="1"/>
          </p:cNvSpPr>
          <p:nvPr/>
        </p:nvSpPr>
        <p:spPr>
          <a:xfrm>
            <a:off x="781050" y="5505450"/>
            <a:ext cx="10382250" cy="0"/>
          </a:xfrm>
          <a:prstGeom prst="line">
            <a:avLst/>
          </a:prstGeom>
          <a:noFill/>
          <a:ln w="28575">
            <a:solidFill>
              <a:srgbClr val="F8E2AF"/>
            </a:solidFill>
            <a:prstDash val="solid"/>
          </a:ln>
        </p:spPr>
        <p:txBody>
          <a:bodyPr/>
          <a:lstStyle/>
          <a:p>
            <a:endParaRPr lang="en-US"/>
          </a:p>
        </p:txBody>
      </p:sp>
      <p:sp>
        <p:nvSpPr>
          <p:cNvPr id="24" name="fade-point-refrain">
            <a:extLst>
              <a:ext uri="{FF2B5EF4-FFF2-40B4-BE49-F238E27FC236}">
                <a16:creationId xmlns:a16="http://schemas.microsoft.com/office/drawing/2014/main" id="{AC3A1AEF-AD94-4078-B1DE-9AB7CD6AECAB}"/>
              </a:ext>
            </a:extLst>
          </p:cNvPr>
          <p:cNvSpPr>
            <a:spLocks noGrp="1"/>
          </p:cNvSpPr>
          <p:nvPr/>
        </p:nvSpPr>
        <p:spPr>
          <a:xfrm>
            <a:off x="952500" y="5772150"/>
            <a:ext cx="10287000" cy="552450"/>
          </a:xfrm>
          <a:prstGeom prst="rect">
            <a:avLst/>
          </a:prstGeom>
          <a:noFill/>
          <a:ln w="0">
            <a:noFill/>
            <a:prstDash val="solid"/>
          </a:ln>
        </p:spPr>
        <p:txBody>
          <a:bodyPr wrap="square" lIns="0" tIns="0" rIns="0" bIns="0" anchor="t">
            <a:noAutofit/>
          </a:bodyPr>
          <a:lstStyle/>
          <a:p>
            <a:pPr algn="ctr">
              <a:lnSpc>
                <a:spcPct val="100000"/>
              </a:lnSpc>
              <a:buNone/>
              <a:defRPr sz="3150" b="1" i="0">
                <a:solidFill>
                  <a:srgbClr val="C9472E"/>
                </a:solidFill>
                <a:latin typeface="Georgia"/>
                <a:ea typeface="Georgia"/>
                <a:cs typeface="Georgia"/>
              </a:defRPr>
            </a:pPr>
            <a:r>
              <a:rPr sz="3150" b="1" i="0">
                <a:solidFill>
                  <a:srgbClr val="C9472E"/>
                </a:solidFill>
                <a:latin typeface="Georgia"/>
                <a:ea typeface="Georgia"/>
                <a:cs typeface="Georgia"/>
              </a:rPr>
              <a:t>“Yet you have not returned to me.”</a:t>
            </a:r>
          </a:p>
        </p:txBody>
      </p:sp>
      <p:sp>
        <p:nvSpPr>
          <p:cNvPr id="25" name="bottom-rule">
            <a:extLst>
              <a:ext uri="{FF2B5EF4-FFF2-40B4-BE49-F238E27FC236}">
                <a16:creationId xmlns:a16="http://schemas.microsoft.com/office/drawing/2014/main" id="{02DFF0F2-7E85-4CC8-9122-46B35D903B3E}"/>
              </a:ext>
            </a:extLst>
          </p:cNvPr>
          <p:cNvSpPr>
            <a:spLocks noGrp="1"/>
          </p:cNvSpPr>
          <p:nvPr/>
        </p:nvSpPr>
        <p:spPr>
          <a:xfrm>
            <a:off x="723900" y="6496050"/>
            <a:ext cx="10744200" cy="76200"/>
          </a:xfrm>
          <a:prstGeom prst="rect">
            <a:avLst/>
          </a:prstGeom>
          <a:solidFill>
            <a:srgbClr val="0756A4"/>
          </a:solidFill>
          <a:ln w="0">
            <a:noFill/>
            <a:prstDash val="solid"/>
          </a:ln>
        </p:spPr>
        <p:txBody>
          <a:bodyPr/>
          <a:lstStyle/>
          <a:p>
            <a:endParaRPr lang="en-US"/>
          </a:p>
        </p:txBody>
      </p:sp>
    </p:spTree>
    <p:extLst>
      <p:ext uri="{BB962C8B-B14F-4D97-AF65-F5344CB8AC3E}">
        <p14:creationId xmlns:p14="http://schemas.microsoft.com/office/powerpoint/2010/main" val="1757831098"/>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0756A4"/>
        </a:solidFill>
        <a:effectLst/>
      </p:bgPr>
    </p:bg>
    <p:spTree>
      <p:nvGrpSpPr>
        <p:cNvPr id="1" name=""/>
        <p:cNvGrpSpPr/>
        <p:nvPr/>
      </p:nvGrpSpPr>
      <p:grpSpPr>
        <a:xfrm>
          <a:off x="0" y="0"/>
          <a:ext cx="0" cy="0"/>
          <a:chOff x="0" y="0"/>
          <a:chExt cx="0" cy="0"/>
        </a:xfrm>
      </p:grpSpPr>
      <p:sp>
        <p:nvSpPr>
          <p:cNvPr id="11" name="kicker">
            <a:extLst>
              <a:ext uri="{FF2B5EF4-FFF2-40B4-BE49-F238E27FC236}">
                <a16:creationId xmlns:a16="http://schemas.microsoft.com/office/drawing/2014/main" id="{967AF5C3-89A8-49E4-AA7B-913ABC97CCFA}"/>
              </a:ext>
            </a:extLst>
          </p:cNvPr>
          <p:cNvSpPr>
            <a:spLocks noGrp="1"/>
          </p:cNvSpPr>
          <p:nvPr/>
        </p:nvSpPr>
        <p:spPr>
          <a:xfrm>
            <a:off x="723900" y="419100"/>
            <a:ext cx="5619750" cy="361950"/>
          </a:xfrm>
          <a:prstGeom prst="rect">
            <a:avLst/>
          </a:prstGeom>
          <a:noFill/>
          <a:ln w="0">
            <a:noFill/>
            <a:prstDash val="solid"/>
          </a:ln>
        </p:spPr>
        <p:txBody>
          <a:bodyPr wrap="square" lIns="0" tIns="0" rIns="0" bIns="0" anchor="t">
            <a:noAutofit/>
          </a:bodyPr>
          <a:lstStyle/>
          <a:p>
            <a:pPr algn="l">
              <a:lnSpc>
                <a:spcPct val="100000"/>
              </a:lnSpc>
              <a:buNone/>
              <a:defRPr sz="2250" b="1" i="0">
                <a:solidFill>
                  <a:srgbClr val="E3A229"/>
                </a:solidFill>
                <a:latin typeface="Aptos"/>
                <a:ea typeface="Aptos"/>
                <a:cs typeface="Aptos"/>
              </a:defRPr>
            </a:pPr>
            <a:r>
              <a:rPr sz="2250" b="1" i="0">
                <a:solidFill>
                  <a:srgbClr val="E3A229"/>
                </a:solidFill>
                <a:latin typeface="Aptos"/>
                <a:ea typeface="Aptos"/>
                <a:cs typeface="Aptos"/>
              </a:rPr>
              <a:t>THE OPEN INVITATION</a:t>
            </a:r>
          </a:p>
        </p:txBody>
      </p:sp>
      <p:sp>
        <p:nvSpPr>
          <p:cNvPr id="2" name="chapter-tag">
            <a:extLst>
              <a:ext uri="{FF2B5EF4-FFF2-40B4-BE49-F238E27FC236}">
                <a16:creationId xmlns:a16="http://schemas.microsoft.com/office/drawing/2014/main" id="{2D1CE196-7C5C-41AE-8A5A-670A292815D2}"/>
              </a:ext>
            </a:extLst>
          </p:cNvPr>
          <p:cNvSpPr>
            <a:spLocks noGrp="1"/>
          </p:cNvSpPr>
          <p:nvPr/>
        </p:nvSpPr>
        <p:spPr>
          <a:xfrm>
            <a:off x="8896350" y="419100"/>
            <a:ext cx="2571750" cy="381000"/>
          </a:xfrm>
          <a:prstGeom prst="rect">
            <a:avLst/>
          </a:prstGeom>
          <a:noFill/>
          <a:ln w="0">
            <a:noFill/>
            <a:prstDash val="solid"/>
          </a:ln>
        </p:spPr>
        <p:txBody>
          <a:bodyPr wrap="square" lIns="0" tIns="0" rIns="0" bIns="0" anchor="t">
            <a:noAutofit/>
          </a:bodyPr>
          <a:lstStyle/>
          <a:p>
            <a:pPr algn="r">
              <a:lnSpc>
                <a:spcPct val="100000"/>
              </a:lnSpc>
              <a:buNone/>
              <a:defRPr sz="2250" b="1" i="0">
                <a:solidFill>
                  <a:srgbClr val="FFF2D2"/>
                </a:solidFill>
                <a:latin typeface="Aptos"/>
                <a:ea typeface="Aptos"/>
                <a:cs typeface="Aptos"/>
              </a:defRPr>
            </a:pPr>
            <a:r>
              <a:rPr sz="2250" b="1" i="0" dirty="0">
                <a:solidFill>
                  <a:srgbClr val="FFF2D2"/>
                </a:solidFill>
                <a:latin typeface="Aptos"/>
                <a:ea typeface="Aptos"/>
                <a:cs typeface="Aptos"/>
              </a:rPr>
              <a:t>AMOS 5</a:t>
            </a:r>
          </a:p>
        </p:txBody>
      </p:sp>
      <p:sp>
        <p:nvSpPr>
          <p:cNvPr id="3" name="slide-title">
            <a:extLst>
              <a:ext uri="{FF2B5EF4-FFF2-40B4-BE49-F238E27FC236}">
                <a16:creationId xmlns:a16="http://schemas.microsoft.com/office/drawing/2014/main" id="{9CAD2CB5-6100-495D-9790-227BBC21A191}"/>
              </a:ext>
            </a:extLst>
          </p:cNvPr>
          <p:cNvSpPr>
            <a:spLocks noGrp="1"/>
          </p:cNvSpPr>
          <p:nvPr/>
        </p:nvSpPr>
        <p:spPr>
          <a:xfrm>
            <a:off x="723900" y="876300"/>
            <a:ext cx="10668000" cy="1095375"/>
          </a:xfrm>
          <a:prstGeom prst="rect">
            <a:avLst/>
          </a:prstGeom>
          <a:noFill/>
          <a:ln w="0">
            <a:noFill/>
            <a:prstDash val="solid"/>
          </a:ln>
        </p:spPr>
        <p:txBody>
          <a:bodyPr wrap="square" lIns="0" tIns="0" rIns="0" bIns="0" anchor="t">
            <a:noAutofit/>
          </a:bodyPr>
          <a:lstStyle/>
          <a:p>
            <a:pPr algn="l">
              <a:lnSpc>
                <a:spcPct val="92000"/>
              </a:lnSpc>
              <a:buNone/>
              <a:defRPr sz="4350" b="1" i="0">
                <a:solidFill>
                  <a:srgbClr val="FFFFFF"/>
                </a:solidFill>
                <a:latin typeface="Georgia"/>
                <a:ea typeface="Georgia"/>
                <a:cs typeface="Georgia"/>
              </a:defRPr>
            </a:pPr>
            <a:r>
              <a:rPr sz="4350" b="1" i="0">
                <a:solidFill>
                  <a:srgbClr val="FFFFFF"/>
                </a:solidFill>
                <a:latin typeface="Georgia"/>
                <a:ea typeface="Georgia"/>
                <a:cs typeface="Georgia"/>
              </a:rPr>
              <a:t>Seek the Lord and live</a:t>
            </a:r>
          </a:p>
        </p:txBody>
      </p:sp>
      <p:sp>
        <p:nvSpPr>
          <p:cNvPr id="4" name="fade-point-seek-1">
            <a:extLst>
              <a:ext uri="{FF2B5EF4-FFF2-40B4-BE49-F238E27FC236}">
                <a16:creationId xmlns:a16="http://schemas.microsoft.com/office/drawing/2014/main" id="{F5374F3C-D3E7-45DF-9397-D07776507A60}"/>
              </a:ext>
            </a:extLst>
          </p:cNvPr>
          <p:cNvSpPr>
            <a:spLocks noGrp="1"/>
          </p:cNvSpPr>
          <p:nvPr/>
        </p:nvSpPr>
        <p:spPr>
          <a:xfrm>
            <a:off x="781050" y="2247900"/>
            <a:ext cx="5619750" cy="704850"/>
          </a:xfrm>
          <a:prstGeom prst="rect">
            <a:avLst/>
          </a:prstGeom>
          <a:noFill/>
          <a:ln w="0">
            <a:noFill/>
            <a:prstDash val="solid"/>
          </a:ln>
        </p:spPr>
        <p:txBody>
          <a:bodyPr wrap="square" lIns="0" tIns="0" rIns="0" bIns="0" anchor="t">
            <a:noAutofit/>
          </a:bodyPr>
          <a:lstStyle/>
          <a:p>
            <a:pPr algn="l">
              <a:lnSpc>
                <a:spcPct val="100000"/>
              </a:lnSpc>
              <a:buNone/>
              <a:defRPr sz="4350" b="1" i="0">
                <a:solidFill>
                  <a:srgbClr val="E3A229"/>
                </a:solidFill>
                <a:latin typeface="Georgia"/>
                <a:ea typeface="Georgia"/>
                <a:cs typeface="Georgia"/>
              </a:defRPr>
            </a:pPr>
            <a:r>
              <a:rPr sz="4350" b="1" i="0">
                <a:solidFill>
                  <a:srgbClr val="E3A229"/>
                </a:solidFill>
                <a:latin typeface="Georgia"/>
                <a:ea typeface="Georgia"/>
                <a:cs typeface="Georgia"/>
              </a:rPr>
              <a:t>SEEK ME</a:t>
            </a:r>
          </a:p>
        </p:txBody>
      </p:sp>
      <p:sp>
        <p:nvSpPr>
          <p:cNvPr id="5" name="fade-point-seek-1b">
            <a:extLst>
              <a:ext uri="{FF2B5EF4-FFF2-40B4-BE49-F238E27FC236}">
                <a16:creationId xmlns:a16="http://schemas.microsoft.com/office/drawing/2014/main" id="{48E27849-955E-44D8-957C-BC5BA9A83652}"/>
              </a:ext>
            </a:extLst>
          </p:cNvPr>
          <p:cNvSpPr>
            <a:spLocks noGrp="1"/>
          </p:cNvSpPr>
          <p:nvPr/>
        </p:nvSpPr>
        <p:spPr>
          <a:xfrm>
            <a:off x="781050" y="2952750"/>
            <a:ext cx="5619750" cy="838200"/>
          </a:xfrm>
          <a:prstGeom prst="rect">
            <a:avLst/>
          </a:prstGeom>
          <a:noFill/>
          <a:ln w="0">
            <a:noFill/>
            <a:prstDash val="solid"/>
          </a:ln>
        </p:spPr>
        <p:txBody>
          <a:bodyPr wrap="square" lIns="0" tIns="0" rIns="0" bIns="0" anchor="t">
            <a:noAutofit/>
          </a:bodyPr>
          <a:lstStyle/>
          <a:p>
            <a:pPr algn="l">
              <a:lnSpc>
                <a:spcPct val="105000"/>
              </a:lnSpc>
              <a:buNone/>
              <a:defRPr sz="2400" b="0" i="0">
                <a:solidFill>
                  <a:srgbClr val="FFF2D2"/>
                </a:solidFill>
                <a:latin typeface="Aptos"/>
                <a:ea typeface="Aptos"/>
                <a:cs typeface="Aptos"/>
              </a:defRPr>
            </a:pPr>
            <a:r>
              <a:rPr sz="2400" b="0" i="0">
                <a:solidFill>
                  <a:srgbClr val="FFF2D2"/>
                </a:solidFill>
                <a:latin typeface="Aptos"/>
                <a:ea typeface="Aptos"/>
                <a:cs typeface="Aptos"/>
              </a:rPr>
              <a:t>Return to the Lord—not to religious places that have become empty symbols.</a:t>
            </a:r>
          </a:p>
        </p:txBody>
      </p:sp>
      <p:sp>
        <p:nvSpPr>
          <p:cNvPr id="6" name="fade-point-seek-2">
            <a:extLst>
              <a:ext uri="{FF2B5EF4-FFF2-40B4-BE49-F238E27FC236}">
                <a16:creationId xmlns:a16="http://schemas.microsoft.com/office/drawing/2014/main" id="{ADF926FA-5C58-49FE-B766-339359F50D51}"/>
              </a:ext>
            </a:extLst>
          </p:cNvPr>
          <p:cNvSpPr>
            <a:spLocks noGrp="1"/>
          </p:cNvSpPr>
          <p:nvPr/>
        </p:nvSpPr>
        <p:spPr>
          <a:xfrm>
            <a:off x="781050" y="4076700"/>
            <a:ext cx="5619750" cy="704850"/>
          </a:xfrm>
          <a:prstGeom prst="rect">
            <a:avLst/>
          </a:prstGeom>
          <a:noFill/>
          <a:ln w="0">
            <a:noFill/>
            <a:prstDash val="solid"/>
          </a:ln>
        </p:spPr>
        <p:txBody>
          <a:bodyPr wrap="square" lIns="0" tIns="0" rIns="0" bIns="0" anchor="t">
            <a:noAutofit/>
          </a:bodyPr>
          <a:lstStyle/>
          <a:p>
            <a:pPr algn="l">
              <a:lnSpc>
                <a:spcPct val="100000"/>
              </a:lnSpc>
              <a:buNone/>
              <a:defRPr sz="4350" b="1" i="0">
                <a:solidFill>
                  <a:srgbClr val="E3A229"/>
                </a:solidFill>
                <a:latin typeface="Georgia"/>
                <a:ea typeface="Georgia"/>
                <a:cs typeface="Georgia"/>
              </a:defRPr>
            </a:pPr>
            <a:r>
              <a:rPr sz="4350" b="1" i="0">
                <a:solidFill>
                  <a:srgbClr val="E3A229"/>
                </a:solidFill>
                <a:latin typeface="Georgia"/>
                <a:ea typeface="Georgia"/>
                <a:cs typeface="Georgia"/>
              </a:rPr>
              <a:t>SEEK GOOD</a:t>
            </a:r>
          </a:p>
        </p:txBody>
      </p:sp>
      <p:sp>
        <p:nvSpPr>
          <p:cNvPr id="7" name="fade-point-seek-2b">
            <a:extLst>
              <a:ext uri="{FF2B5EF4-FFF2-40B4-BE49-F238E27FC236}">
                <a16:creationId xmlns:a16="http://schemas.microsoft.com/office/drawing/2014/main" id="{DFF4D095-486E-4BA4-80CD-9321C5C06B1D}"/>
              </a:ext>
            </a:extLst>
          </p:cNvPr>
          <p:cNvSpPr>
            <a:spLocks noGrp="1"/>
          </p:cNvSpPr>
          <p:nvPr/>
        </p:nvSpPr>
        <p:spPr>
          <a:xfrm>
            <a:off x="781050" y="4781550"/>
            <a:ext cx="5619750" cy="838200"/>
          </a:xfrm>
          <a:prstGeom prst="rect">
            <a:avLst/>
          </a:prstGeom>
          <a:noFill/>
          <a:ln w="0">
            <a:noFill/>
            <a:prstDash val="solid"/>
          </a:ln>
        </p:spPr>
        <p:txBody>
          <a:bodyPr wrap="square" lIns="0" tIns="0" rIns="0" bIns="0" anchor="t">
            <a:noAutofit/>
          </a:bodyPr>
          <a:lstStyle/>
          <a:p>
            <a:pPr algn="l">
              <a:lnSpc>
                <a:spcPct val="105000"/>
              </a:lnSpc>
              <a:buNone/>
              <a:defRPr sz="2400" b="0" i="0">
                <a:solidFill>
                  <a:srgbClr val="FFF2D2"/>
                </a:solidFill>
                <a:latin typeface="Aptos"/>
                <a:ea typeface="Aptos"/>
                <a:cs typeface="Aptos"/>
              </a:defRPr>
            </a:pPr>
            <a:r>
              <a:rPr sz="2400" b="0" i="0">
                <a:solidFill>
                  <a:srgbClr val="FFF2D2"/>
                </a:solidFill>
                <a:latin typeface="Aptos"/>
                <a:ea typeface="Aptos"/>
                <a:cs typeface="Aptos"/>
              </a:rPr>
              <a:t>Hate evil. Love good. Establish justice in the gate.</a:t>
            </a:r>
          </a:p>
        </p:txBody>
      </p:sp>
      <p:sp>
        <p:nvSpPr>
          <p:cNvPr id="8" name="fade-point-live">
            <a:extLst>
              <a:ext uri="{FF2B5EF4-FFF2-40B4-BE49-F238E27FC236}">
                <a16:creationId xmlns:a16="http://schemas.microsoft.com/office/drawing/2014/main" id="{AA05759D-D784-4A6C-9B80-B0A5DED6F603}"/>
              </a:ext>
            </a:extLst>
          </p:cNvPr>
          <p:cNvSpPr>
            <a:spLocks noGrp="1"/>
          </p:cNvSpPr>
          <p:nvPr/>
        </p:nvSpPr>
        <p:spPr>
          <a:xfrm>
            <a:off x="7239000" y="2400300"/>
            <a:ext cx="4095750" cy="1809750"/>
          </a:xfrm>
          <a:prstGeom prst="rect">
            <a:avLst/>
          </a:prstGeom>
          <a:noFill/>
          <a:ln w="0">
            <a:noFill/>
            <a:prstDash val="solid"/>
          </a:ln>
        </p:spPr>
        <p:txBody>
          <a:bodyPr wrap="square" lIns="0" tIns="0" rIns="0" bIns="0" anchor="ctr">
            <a:noAutofit/>
          </a:bodyPr>
          <a:lstStyle/>
          <a:p>
            <a:pPr algn="ctr">
              <a:lnSpc>
                <a:spcPct val="100000"/>
              </a:lnSpc>
              <a:buNone/>
              <a:defRPr sz="10050" b="1" i="0">
                <a:solidFill>
                  <a:srgbClr val="FFFFFF"/>
                </a:solidFill>
                <a:latin typeface="Georgia"/>
                <a:ea typeface="Georgia"/>
                <a:cs typeface="Georgia"/>
              </a:defRPr>
            </a:pPr>
            <a:r>
              <a:rPr sz="10050" b="1" i="0">
                <a:solidFill>
                  <a:srgbClr val="FFFFFF"/>
                </a:solidFill>
                <a:latin typeface="Georgia"/>
                <a:ea typeface="Georgia"/>
                <a:cs typeface="Georgia"/>
              </a:rPr>
              <a:t>LIVE</a:t>
            </a:r>
          </a:p>
        </p:txBody>
      </p:sp>
      <p:sp>
        <p:nvSpPr>
          <p:cNvPr id="9" name="fade-point-hope">
            <a:extLst>
              <a:ext uri="{FF2B5EF4-FFF2-40B4-BE49-F238E27FC236}">
                <a16:creationId xmlns:a16="http://schemas.microsoft.com/office/drawing/2014/main" id="{F0EA0A38-60A8-4C87-8D0B-295B5134400B}"/>
              </a:ext>
            </a:extLst>
          </p:cNvPr>
          <p:cNvSpPr>
            <a:spLocks noGrp="1"/>
          </p:cNvSpPr>
          <p:nvPr/>
        </p:nvSpPr>
        <p:spPr>
          <a:xfrm>
            <a:off x="7067550" y="4476750"/>
            <a:ext cx="4438650" cy="819150"/>
          </a:xfrm>
          <a:prstGeom prst="rect">
            <a:avLst/>
          </a:prstGeom>
          <a:noFill/>
          <a:ln w="0">
            <a:noFill/>
            <a:prstDash val="solid"/>
          </a:ln>
        </p:spPr>
        <p:txBody>
          <a:bodyPr wrap="square" lIns="0" tIns="0" rIns="0" bIns="0" anchor="t">
            <a:noAutofit/>
          </a:bodyPr>
          <a:lstStyle/>
          <a:p>
            <a:pPr algn="ctr">
              <a:lnSpc>
                <a:spcPct val="100000"/>
              </a:lnSpc>
              <a:buNone/>
              <a:defRPr sz="2550" b="1" i="0">
                <a:solidFill>
                  <a:srgbClr val="E3A229"/>
                </a:solidFill>
                <a:latin typeface="Georgia"/>
                <a:ea typeface="Georgia"/>
                <a:cs typeface="Georgia"/>
              </a:defRPr>
            </a:pPr>
            <a:r>
              <a:rPr sz="2550" b="1" i="0">
                <a:solidFill>
                  <a:srgbClr val="E3A229"/>
                </a:solidFill>
                <a:latin typeface="Georgia"/>
                <a:ea typeface="Georgia"/>
                <a:cs typeface="Georgia"/>
              </a:rPr>
              <a:t>The threat is real—yet repentance remains possible.</a:t>
            </a:r>
          </a:p>
        </p:txBody>
      </p:sp>
      <p:sp>
        <p:nvSpPr>
          <p:cNvPr id="10" name="bottom-rule">
            <a:extLst>
              <a:ext uri="{FF2B5EF4-FFF2-40B4-BE49-F238E27FC236}">
                <a16:creationId xmlns:a16="http://schemas.microsoft.com/office/drawing/2014/main" id="{F6B0B69B-8164-4A3B-9945-5AB7E3EA26E3}"/>
              </a:ext>
            </a:extLst>
          </p:cNvPr>
          <p:cNvSpPr>
            <a:spLocks noGrp="1"/>
          </p:cNvSpPr>
          <p:nvPr/>
        </p:nvSpPr>
        <p:spPr>
          <a:xfrm>
            <a:off x="723900" y="6496050"/>
            <a:ext cx="10744200" cy="76200"/>
          </a:xfrm>
          <a:prstGeom prst="rect">
            <a:avLst/>
          </a:prstGeom>
          <a:solidFill>
            <a:srgbClr val="E3A229"/>
          </a:solidFill>
          <a:ln w="0">
            <a:noFill/>
            <a:prstDash val="solid"/>
          </a:ln>
        </p:spPr>
        <p:txBody>
          <a:bodyPr/>
          <a:lstStyle/>
          <a:p>
            <a:endParaRPr lang="en-US"/>
          </a:p>
        </p:txBody>
      </p:sp>
    </p:spTree>
    <p:extLst>
      <p:ext uri="{BB962C8B-B14F-4D97-AF65-F5344CB8AC3E}">
        <p14:creationId xmlns:p14="http://schemas.microsoft.com/office/powerpoint/2010/main" val="834681423"/>
      </p:ext>
    </p:extLst>
  </p:cSld>
  <p:clrMapOvr>
    <a:masterClrMapping/>
  </p:clrMapOvr>
  <p:transition spd="med">
    <p:fade/>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2D2"/>
        </a:solidFill>
        <a:effectLst/>
      </p:bgPr>
    </p:bg>
    <p:spTree>
      <p:nvGrpSpPr>
        <p:cNvPr id="1" name=""/>
        <p:cNvGrpSpPr/>
        <p:nvPr/>
      </p:nvGrpSpPr>
      <p:grpSpPr>
        <a:xfrm>
          <a:off x="0" y="0"/>
          <a:ext cx="0" cy="0"/>
          <a:chOff x="0" y="0"/>
          <a:chExt cx="0" cy="0"/>
        </a:xfrm>
      </p:grpSpPr>
      <p:sp>
        <p:nvSpPr>
          <p:cNvPr id="13" name="kicker">
            <a:extLst>
              <a:ext uri="{FF2B5EF4-FFF2-40B4-BE49-F238E27FC236}">
                <a16:creationId xmlns:a16="http://schemas.microsoft.com/office/drawing/2014/main" id="{BA7BD8A1-DF9D-4A69-B759-A837300E2FF0}"/>
              </a:ext>
            </a:extLst>
          </p:cNvPr>
          <p:cNvSpPr>
            <a:spLocks noGrp="1"/>
          </p:cNvSpPr>
          <p:nvPr/>
        </p:nvSpPr>
        <p:spPr>
          <a:xfrm>
            <a:off x="723900" y="419100"/>
            <a:ext cx="5619750" cy="361950"/>
          </a:xfrm>
          <a:prstGeom prst="rect">
            <a:avLst/>
          </a:prstGeom>
          <a:noFill/>
          <a:ln w="0">
            <a:noFill/>
            <a:prstDash val="solid"/>
          </a:ln>
        </p:spPr>
        <p:txBody>
          <a:bodyPr wrap="square" lIns="0" tIns="0" rIns="0" bIns="0" anchor="t">
            <a:noAutofit/>
          </a:bodyPr>
          <a:lstStyle/>
          <a:p>
            <a:pPr algn="l">
              <a:lnSpc>
                <a:spcPct val="100000"/>
              </a:lnSpc>
              <a:buNone/>
              <a:defRPr sz="2250" b="1" i="0">
                <a:solidFill>
                  <a:srgbClr val="C9472E"/>
                </a:solidFill>
                <a:latin typeface="Aptos"/>
                <a:ea typeface="Aptos"/>
                <a:cs typeface="Aptos"/>
              </a:defRPr>
            </a:pPr>
            <a:r>
              <a:rPr sz="2250" b="1" i="0">
                <a:solidFill>
                  <a:srgbClr val="C9472E"/>
                </a:solidFill>
                <a:latin typeface="Aptos"/>
                <a:ea typeface="Aptos"/>
                <a:cs typeface="Aptos"/>
              </a:rPr>
              <a:t>THE HEART OF THE BOOK</a:t>
            </a:r>
          </a:p>
        </p:txBody>
      </p:sp>
      <p:sp>
        <p:nvSpPr>
          <p:cNvPr id="2" name="chapter-tag">
            <a:extLst>
              <a:ext uri="{FF2B5EF4-FFF2-40B4-BE49-F238E27FC236}">
                <a16:creationId xmlns:a16="http://schemas.microsoft.com/office/drawing/2014/main" id="{EB94A007-7F72-4E76-BA2B-E76AA81A9B10}"/>
              </a:ext>
            </a:extLst>
          </p:cNvPr>
          <p:cNvSpPr>
            <a:spLocks noGrp="1"/>
          </p:cNvSpPr>
          <p:nvPr/>
        </p:nvSpPr>
        <p:spPr>
          <a:xfrm>
            <a:off x="9144000" y="438150"/>
            <a:ext cx="2571750" cy="381000"/>
          </a:xfrm>
          <a:prstGeom prst="rect">
            <a:avLst/>
          </a:prstGeom>
          <a:noFill/>
          <a:ln w="0">
            <a:noFill/>
            <a:prstDash val="solid"/>
          </a:ln>
        </p:spPr>
        <p:txBody>
          <a:bodyPr wrap="square" lIns="0" tIns="0" rIns="0" bIns="0" anchor="t">
            <a:noAutofit/>
          </a:bodyPr>
          <a:lstStyle/>
          <a:p>
            <a:pPr algn="r">
              <a:lnSpc>
                <a:spcPct val="100000"/>
              </a:lnSpc>
              <a:buNone/>
              <a:defRPr sz="2250" b="1" i="0">
                <a:solidFill>
                  <a:srgbClr val="0756A4"/>
                </a:solidFill>
                <a:latin typeface="Aptos"/>
                <a:ea typeface="Aptos"/>
                <a:cs typeface="Aptos"/>
              </a:defRPr>
            </a:pPr>
            <a:r>
              <a:rPr sz="2250" b="1" i="0">
                <a:solidFill>
                  <a:srgbClr val="0756A4"/>
                </a:solidFill>
                <a:latin typeface="Aptos"/>
                <a:ea typeface="Aptos"/>
                <a:cs typeface="Aptos"/>
              </a:rPr>
              <a:t>AMOS 5:21–24</a:t>
            </a:r>
          </a:p>
        </p:txBody>
      </p:sp>
      <p:sp>
        <p:nvSpPr>
          <p:cNvPr id="3" name="slide-title">
            <a:extLst>
              <a:ext uri="{FF2B5EF4-FFF2-40B4-BE49-F238E27FC236}">
                <a16:creationId xmlns:a16="http://schemas.microsoft.com/office/drawing/2014/main" id="{1C13A823-1111-440C-98EF-DDABA4C39622}"/>
              </a:ext>
            </a:extLst>
          </p:cNvPr>
          <p:cNvSpPr>
            <a:spLocks noGrp="1"/>
          </p:cNvSpPr>
          <p:nvPr/>
        </p:nvSpPr>
        <p:spPr>
          <a:xfrm>
            <a:off x="723900" y="876300"/>
            <a:ext cx="10668000" cy="1095375"/>
          </a:xfrm>
          <a:prstGeom prst="rect">
            <a:avLst/>
          </a:prstGeom>
          <a:noFill/>
          <a:ln w="0">
            <a:noFill/>
            <a:prstDash val="solid"/>
          </a:ln>
        </p:spPr>
        <p:txBody>
          <a:bodyPr wrap="square" lIns="0" tIns="0" rIns="0" bIns="0" anchor="t">
            <a:noAutofit/>
          </a:bodyPr>
          <a:lstStyle/>
          <a:p>
            <a:pPr algn="l">
              <a:lnSpc>
                <a:spcPct val="92000"/>
              </a:lnSpc>
              <a:buNone/>
              <a:defRPr sz="3900" b="1" i="0">
                <a:solidFill>
                  <a:srgbClr val="4A281D"/>
                </a:solidFill>
                <a:latin typeface="Georgia"/>
                <a:ea typeface="Georgia"/>
                <a:cs typeface="Georgia"/>
              </a:defRPr>
            </a:pPr>
            <a:r>
              <a:rPr sz="3900" b="1" i="0">
                <a:solidFill>
                  <a:srgbClr val="4A281D"/>
                </a:solidFill>
                <a:latin typeface="Georgia"/>
                <a:ea typeface="Georgia"/>
                <a:cs typeface="Georgia"/>
              </a:rPr>
              <a:t>Worship without justice is just noise</a:t>
            </a:r>
          </a:p>
        </p:txBody>
      </p:sp>
      <p:sp>
        <p:nvSpPr>
          <p:cNvPr id="4" name="point-bar-224">
            <a:extLst>
              <a:ext uri="{FF2B5EF4-FFF2-40B4-BE49-F238E27FC236}">
                <a16:creationId xmlns:a16="http://schemas.microsoft.com/office/drawing/2014/main" id="{619FE790-9044-4548-9804-9C963AE620EE}"/>
              </a:ext>
            </a:extLst>
          </p:cNvPr>
          <p:cNvSpPr>
            <a:spLocks noGrp="1"/>
          </p:cNvSpPr>
          <p:nvPr/>
        </p:nvSpPr>
        <p:spPr>
          <a:xfrm>
            <a:off x="895350" y="2209800"/>
            <a:ext cx="95250" cy="400050"/>
          </a:xfrm>
          <a:prstGeom prst="rect">
            <a:avLst/>
          </a:prstGeom>
          <a:solidFill>
            <a:srgbClr val="E3A229"/>
          </a:solidFill>
          <a:ln w="0">
            <a:noFill/>
            <a:prstDash val="solid"/>
          </a:ln>
        </p:spPr>
        <p:txBody>
          <a:bodyPr/>
          <a:lstStyle/>
          <a:p>
            <a:endParaRPr lang="en-US"/>
          </a:p>
        </p:txBody>
      </p:sp>
      <p:sp>
        <p:nvSpPr>
          <p:cNvPr id="5" name="fade-point-224">
            <a:extLst>
              <a:ext uri="{FF2B5EF4-FFF2-40B4-BE49-F238E27FC236}">
                <a16:creationId xmlns:a16="http://schemas.microsoft.com/office/drawing/2014/main" id="{88CCC758-E189-4EDF-8F4D-86DDE321B876}"/>
              </a:ext>
            </a:extLst>
          </p:cNvPr>
          <p:cNvSpPr>
            <a:spLocks noGrp="1"/>
          </p:cNvSpPr>
          <p:nvPr/>
        </p:nvSpPr>
        <p:spPr>
          <a:xfrm>
            <a:off x="1162050" y="2133600"/>
            <a:ext cx="8305800" cy="685800"/>
          </a:xfrm>
          <a:prstGeom prst="rect">
            <a:avLst/>
          </a:prstGeom>
          <a:noFill/>
          <a:ln w="0">
            <a:noFill/>
            <a:prstDash val="solid"/>
          </a:ln>
        </p:spPr>
        <p:txBody>
          <a:bodyPr wrap="square" lIns="0" tIns="0" rIns="0" bIns="0" anchor="t">
            <a:noAutofit/>
          </a:bodyPr>
          <a:lstStyle/>
          <a:p>
            <a:pPr algn="l">
              <a:lnSpc>
                <a:spcPct val="102000"/>
              </a:lnSpc>
              <a:buNone/>
              <a:defRPr sz="2400" b="1" i="0">
                <a:solidFill>
                  <a:srgbClr val="291A16"/>
                </a:solidFill>
                <a:latin typeface="Aptos"/>
                <a:ea typeface="Aptos"/>
                <a:cs typeface="Aptos"/>
              </a:defRPr>
            </a:pPr>
            <a:r>
              <a:rPr sz="2400" b="1" i="0">
                <a:solidFill>
                  <a:srgbClr val="291A16"/>
                </a:solidFill>
                <a:latin typeface="Aptos"/>
                <a:ea typeface="Aptos"/>
                <a:cs typeface="Aptos"/>
              </a:rPr>
              <a:t>Feasts can continue while the heart drifts.</a:t>
            </a:r>
          </a:p>
        </p:txBody>
      </p:sp>
      <p:sp>
        <p:nvSpPr>
          <p:cNvPr id="6" name="point-bar-316">
            <a:extLst>
              <a:ext uri="{FF2B5EF4-FFF2-40B4-BE49-F238E27FC236}">
                <a16:creationId xmlns:a16="http://schemas.microsoft.com/office/drawing/2014/main" id="{4385CEE3-53E1-4D8F-8DB1-57FAAFF05893}"/>
              </a:ext>
            </a:extLst>
          </p:cNvPr>
          <p:cNvSpPr>
            <a:spLocks noGrp="1"/>
          </p:cNvSpPr>
          <p:nvPr/>
        </p:nvSpPr>
        <p:spPr>
          <a:xfrm>
            <a:off x="895350" y="3086100"/>
            <a:ext cx="95250" cy="400050"/>
          </a:xfrm>
          <a:prstGeom prst="rect">
            <a:avLst/>
          </a:prstGeom>
          <a:solidFill>
            <a:srgbClr val="E3A229"/>
          </a:solidFill>
          <a:ln w="0">
            <a:noFill/>
            <a:prstDash val="solid"/>
          </a:ln>
        </p:spPr>
        <p:txBody>
          <a:bodyPr/>
          <a:lstStyle/>
          <a:p>
            <a:endParaRPr lang="en-US"/>
          </a:p>
        </p:txBody>
      </p:sp>
      <p:sp>
        <p:nvSpPr>
          <p:cNvPr id="7" name="fade-point-316">
            <a:extLst>
              <a:ext uri="{FF2B5EF4-FFF2-40B4-BE49-F238E27FC236}">
                <a16:creationId xmlns:a16="http://schemas.microsoft.com/office/drawing/2014/main" id="{5CA630E5-F092-482B-854C-7B3F9F2D0F53}"/>
              </a:ext>
            </a:extLst>
          </p:cNvPr>
          <p:cNvSpPr>
            <a:spLocks noGrp="1"/>
          </p:cNvSpPr>
          <p:nvPr/>
        </p:nvSpPr>
        <p:spPr>
          <a:xfrm>
            <a:off x="1162050" y="3009900"/>
            <a:ext cx="8305800" cy="685800"/>
          </a:xfrm>
          <a:prstGeom prst="rect">
            <a:avLst/>
          </a:prstGeom>
          <a:noFill/>
          <a:ln w="0">
            <a:noFill/>
            <a:prstDash val="solid"/>
          </a:ln>
        </p:spPr>
        <p:txBody>
          <a:bodyPr wrap="square" lIns="0" tIns="0" rIns="0" bIns="0" anchor="t">
            <a:noAutofit/>
          </a:bodyPr>
          <a:lstStyle/>
          <a:p>
            <a:pPr algn="l">
              <a:lnSpc>
                <a:spcPct val="102000"/>
              </a:lnSpc>
              <a:buNone/>
              <a:defRPr sz="2400" b="1" i="0">
                <a:solidFill>
                  <a:srgbClr val="291A16"/>
                </a:solidFill>
                <a:latin typeface="Aptos"/>
                <a:ea typeface="Aptos"/>
                <a:cs typeface="Aptos"/>
              </a:defRPr>
            </a:pPr>
            <a:r>
              <a:rPr sz="2400" b="1" i="0">
                <a:solidFill>
                  <a:srgbClr val="291A16"/>
                </a:solidFill>
                <a:latin typeface="Aptos"/>
                <a:ea typeface="Aptos"/>
                <a:cs typeface="Aptos"/>
              </a:rPr>
              <a:t>Offerings can be right while neighbors are exploited.</a:t>
            </a:r>
          </a:p>
        </p:txBody>
      </p:sp>
      <p:sp>
        <p:nvSpPr>
          <p:cNvPr id="8" name="point-bar-408">
            <a:extLst>
              <a:ext uri="{FF2B5EF4-FFF2-40B4-BE49-F238E27FC236}">
                <a16:creationId xmlns:a16="http://schemas.microsoft.com/office/drawing/2014/main" id="{E103C504-C04D-4B89-84B4-A8019EA87F25}"/>
              </a:ext>
            </a:extLst>
          </p:cNvPr>
          <p:cNvSpPr>
            <a:spLocks noGrp="1"/>
          </p:cNvSpPr>
          <p:nvPr/>
        </p:nvSpPr>
        <p:spPr>
          <a:xfrm>
            <a:off x="895350" y="3962400"/>
            <a:ext cx="95250" cy="400050"/>
          </a:xfrm>
          <a:prstGeom prst="rect">
            <a:avLst/>
          </a:prstGeom>
          <a:solidFill>
            <a:srgbClr val="E3A229"/>
          </a:solidFill>
          <a:ln w="0">
            <a:noFill/>
            <a:prstDash val="solid"/>
          </a:ln>
        </p:spPr>
        <p:txBody>
          <a:bodyPr/>
          <a:lstStyle/>
          <a:p>
            <a:endParaRPr lang="en-US"/>
          </a:p>
        </p:txBody>
      </p:sp>
      <p:sp>
        <p:nvSpPr>
          <p:cNvPr id="9" name="fade-point-408">
            <a:extLst>
              <a:ext uri="{FF2B5EF4-FFF2-40B4-BE49-F238E27FC236}">
                <a16:creationId xmlns:a16="http://schemas.microsoft.com/office/drawing/2014/main" id="{52C9A147-F4A5-42B0-8C3F-B958E42A453B}"/>
              </a:ext>
            </a:extLst>
          </p:cNvPr>
          <p:cNvSpPr>
            <a:spLocks noGrp="1"/>
          </p:cNvSpPr>
          <p:nvPr/>
        </p:nvSpPr>
        <p:spPr>
          <a:xfrm>
            <a:off x="1162050" y="3886200"/>
            <a:ext cx="8305800" cy="685800"/>
          </a:xfrm>
          <a:prstGeom prst="rect">
            <a:avLst/>
          </a:prstGeom>
          <a:noFill/>
          <a:ln w="0">
            <a:noFill/>
            <a:prstDash val="solid"/>
          </a:ln>
        </p:spPr>
        <p:txBody>
          <a:bodyPr wrap="square" lIns="0" tIns="0" rIns="0" bIns="0" anchor="t">
            <a:noAutofit/>
          </a:bodyPr>
          <a:lstStyle/>
          <a:p>
            <a:pPr algn="l">
              <a:lnSpc>
                <a:spcPct val="102000"/>
              </a:lnSpc>
              <a:buNone/>
              <a:defRPr sz="2400" b="1" i="0">
                <a:solidFill>
                  <a:srgbClr val="291A16"/>
                </a:solidFill>
                <a:latin typeface="Aptos"/>
                <a:ea typeface="Aptos"/>
                <a:cs typeface="Aptos"/>
              </a:defRPr>
            </a:pPr>
            <a:r>
              <a:rPr sz="2400" b="1" i="0">
                <a:solidFill>
                  <a:srgbClr val="291A16"/>
                </a:solidFill>
                <a:latin typeface="Aptos"/>
                <a:ea typeface="Aptos"/>
                <a:cs typeface="Aptos"/>
              </a:rPr>
              <a:t>Beautiful songs can still miss what God desires.</a:t>
            </a:r>
          </a:p>
        </p:txBody>
      </p:sp>
      <p:sp>
        <p:nvSpPr>
          <p:cNvPr id="10" name="river-band">
            <a:extLst>
              <a:ext uri="{FF2B5EF4-FFF2-40B4-BE49-F238E27FC236}">
                <a16:creationId xmlns:a16="http://schemas.microsoft.com/office/drawing/2014/main" id="{F88096C7-67A2-42A1-9E95-40B97DD5E88F}"/>
              </a:ext>
            </a:extLst>
          </p:cNvPr>
          <p:cNvSpPr>
            <a:spLocks noGrp="1"/>
          </p:cNvSpPr>
          <p:nvPr/>
        </p:nvSpPr>
        <p:spPr>
          <a:xfrm>
            <a:off x="0" y="4762500"/>
            <a:ext cx="12192000" cy="2095500"/>
          </a:xfrm>
          <a:prstGeom prst="rect">
            <a:avLst/>
          </a:prstGeom>
          <a:solidFill>
            <a:srgbClr val="0756A4"/>
          </a:solidFill>
          <a:ln w="0">
            <a:noFill/>
            <a:prstDash val="solid"/>
          </a:ln>
        </p:spPr>
        <p:txBody>
          <a:bodyPr/>
          <a:lstStyle/>
          <a:p>
            <a:endParaRPr lang="en-US"/>
          </a:p>
        </p:txBody>
      </p:sp>
      <p:sp>
        <p:nvSpPr>
          <p:cNvPr id="11" name="fade-point-justice-river">
            <a:extLst>
              <a:ext uri="{FF2B5EF4-FFF2-40B4-BE49-F238E27FC236}">
                <a16:creationId xmlns:a16="http://schemas.microsoft.com/office/drawing/2014/main" id="{287268C7-9F53-47F4-8B21-74AB6642A172}"/>
              </a:ext>
            </a:extLst>
          </p:cNvPr>
          <p:cNvSpPr>
            <a:spLocks noGrp="1"/>
          </p:cNvSpPr>
          <p:nvPr/>
        </p:nvSpPr>
        <p:spPr>
          <a:xfrm>
            <a:off x="876300" y="5048250"/>
            <a:ext cx="10439400" cy="1181100"/>
          </a:xfrm>
          <a:prstGeom prst="rect">
            <a:avLst/>
          </a:prstGeom>
          <a:noFill/>
          <a:ln w="0">
            <a:noFill/>
            <a:prstDash val="solid"/>
          </a:ln>
        </p:spPr>
        <p:txBody>
          <a:bodyPr wrap="square" lIns="0" tIns="0" rIns="0" bIns="0" anchor="ctr">
            <a:noAutofit/>
          </a:bodyPr>
          <a:lstStyle/>
          <a:p>
            <a:pPr algn="ctr">
              <a:lnSpc>
                <a:spcPct val="100000"/>
              </a:lnSpc>
              <a:buNone/>
              <a:defRPr sz="3225" b="1" i="0">
                <a:solidFill>
                  <a:srgbClr val="FFFFFF"/>
                </a:solidFill>
                <a:latin typeface="Georgia"/>
                <a:ea typeface="Georgia"/>
                <a:cs typeface="Georgia"/>
              </a:defRPr>
            </a:pPr>
            <a:r>
              <a:rPr sz="3225" b="1" i="0">
                <a:solidFill>
                  <a:srgbClr val="FFFFFF"/>
                </a:solidFill>
                <a:latin typeface="Georgia"/>
                <a:ea typeface="Georgia"/>
                <a:cs typeface="Georgia"/>
              </a:rPr>
              <a:t>“Let justice roll on like a river, and righteousness like a never-failing stream.”</a:t>
            </a:r>
          </a:p>
        </p:txBody>
      </p:sp>
      <p:sp>
        <p:nvSpPr>
          <p:cNvPr id="12" name="verse-reference">
            <a:extLst>
              <a:ext uri="{FF2B5EF4-FFF2-40B4-BE49-F238E27FC236}">
                <a16:creationId xmlns:a16="http://schemas.microsoft.com/office/drawing/2014/main" id="{7E436A04-1556-463E-8499-830A1647B169}"/>
              </a:ext>
            </a:extLst>
          </p:cNvPr>
          <p:cNvSpPr>
            <a:spLocks noGrp="1"/>
          </p:cNvSpPr>
          <p:nvPr/>
        </p:nvSpPr>
        <p:spPr>
          <a:xfrm>
            <a:off x="8896350" y="6305550"/>
            <a:ext cx="2476500" cy="342900"/>
          </a:xfrm>
          <a:prstGeom prst="rect">
            <a:avLst/>
          </a:prstGeom>
          <a:noFill/>
          <a:ln w="0">
            <a:noFill/>
            <a:prstDash val="solid"/>
          </a:ln>
        </p:spPr>
        <p:txBody>
          <a:bodyPr wrap="square" lIns="0" tIns="0" rIns="0" bIns="0" anchor="t">
            <a:noAutofit/>
          </a:bodyPr>
          <a:lstStyle/>
          <a:p>
            <a:pPr algn="r">
              <a:lnSpc>
                <a:spcPct val="100000"/>
              </a:lnSpc>
              <a:buNone/>
              <a:defRPr sz="2250" b="1" i="0">
                <a:solidFill>
                  <a:srgbClr val="E3A229"/>
                </a:solidFill>
                <a:latin typeface="Aptos"/>
                <a:ea typeface="Aptos"/>
                <a:cs typeface="Aptos"/>
              </a:defRPr>
            </a:pPr>
            <a:r>
              <a:rPr sz="2250" b="1" i="0">
                <a:solidFill>
                  <a:srgbClr val="E3A229"/>
                </a:solidFill>
                <a:latin typeface="Aptos"/>
                <a:ea typeface="Aptos"/>
                <a:cs typeface="Aptos"/>
              </a:rPr>
              <a:t>AMOS 5:24</a:t>
            </a:r>
          </a:p>
        </p:txBody>
      </p:sp>
    </p:spTree>
    <p:extLst>
      <p:ext uri="{BB962C8B-B14F-4D97-AF65-F5344CB8AC3E}">
        <p14:creationId xmlns:p14="http://schemas.microsoft.com/office/powerpoint/2010/main" val="1734996092"/>
      </p:ext>
    </p:extLst>
  </p:cSld>
  <p:clrMapOvr>
    <a:masterClrMapping/>
  </p:clrMapOvr>
  <p:transition spd="med">
    <p:fade/>
  </p:transition>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solidFill>
          <a:schemeClr val="dk1"/>
        </a:solidFill>
        <a:solidFill>
          <a:schemeClr val="accent1"/>
        </a:soli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201</TotalTime>
  <Words>2990</Words>
  <Application>Microsoft Office PowerPoint</Application>
  <PresentationFormat>Widescreen</PresentationFormat>
  <Paragraphs>221</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Aptos</vt:lpstr>
      <vt:lpstr>Georgia</vt:lpstr>
      <vt:lpstr>ChatGPT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Robert Lupo</dc:creator>
  <cp:lastModifiedBy>Cindy Nelson</cp:lastModifiedBy>
  <cp:revision>2</cp:revision>
  <dcterms:created xsi:type="dcterms:W3CDTF">2026-08-19T14:11:19Z</dcterms:created>
  <dcterms:modified xsi:type="dcterms:W3CDTF">2026-08-25T12:29:54Z</dcterms:modified>
</cp:coreProperties>
</file>